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02" r:id="rId2"/>
    <p:sldId id="312" r:id="rId3"/>
    <p:sldId id="393" r:id="rId4"/>
    <p:sldId id="333" r:id="rId5"/>
    <p:sldId id="384" r:id="rId6"/>
    <p:sldId id="395" r:id="rId7"/>
    <p:sldId id="397" r:id="rId8"/>
    <p:sldId id="382" r:id="rId9"/>
    <p:sldId id="352" r:id="rId10"/>
    <p:sldId id="288" r:id="rId11"/>
    <p:sldId id="387" r:id="rId12"/>
    <p:sldId id="398" r:id="rId13"/>
    <p:sldId id="389" r:id="rId14"/>
    <p:sldId id="396" r:id="rId15"/>
    <p:sldId id="318" r:id="rId16"/>
    <p:sldId id="391" r:id="rId17"/>
    <p:sldId id="822" r:id="rId18"/>
    <p:sldId id="818" r:id="rId19"/>
    <p:sldId id="819" r:id="rId20"/>
    <p:sldId id="332" r:id="rId21"/>
    <p:sldId id="401" r:id="rId22"/>
    <p:sldId id="402" r:id="rId23"/>
    <p:sldId id="836" r:id="rId24"/>
    <p:sldId id="322" r:id="rId25"/>
    <p:sldId id="337" r:id="rId26"/>
    <p:sldId id="319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0550" autoAdjust="0"/>
  </p:normalViewPr>
  <p:slideViewPr>
    <p:cSldViewPr snapToGrid="0">
      <p:cViewPr>
        <p:scale>
          <a:sx n="106" d="100"/>
          <a:sy n="106" d="100"/>
        </p:scale>
        <p:origin x="594" y="534"/>
      </p:cViewPr>
      <p:guideLst>
        <p:guide orient="horz" pos="1548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0:31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1:2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0:31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1:2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0:31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06:41:28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C91B-6CC4-45B3-8471-69A9DDEE6B7D}" type="datetimeFigureOut">
              <a:rPr lang="de-DE" smtClean="0"/>
              <a:t>20.10.2025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A8F62-AF42-4B4D-B041-AAAF560A72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04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266159_eng/PDF/266159eng.pdf.multi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2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200" i="1" dirty="0"/>
              <a:t>Was hat Sie an der Auseinandersetzung mit OER überrascht?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200" i="1" dirty="0"/>
              <a:t>Was war für Sie besonders hilfreich oder herausfordernd?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200" dirty="0"/>
              <a:t> </a:t>
            </a:r>
            <a:r>
              <a:rPr lang="de-DE" sz="1200" i="1" dirty="0"/>
              <a:t>Wie wirkt sich das auf Ihre spätere Praxis aus?</a:t>
            </a:r>
            <a:endParaRPr lang="de-DE" sz="1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38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Wie erlebst du den Umgang mit offen digitalisierten Bildungsmaterialien (OER)?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Wie hilfreich wäre es, wenn bereits neue Lehrkräfte OER-Kompetenzen (z.B. aus dem Studium) mitbringen?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Wo siehst du konkreten Nutzen von OER in deinem Unterricht?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Abschluss: Gibt es einen Wunsch an die Hochschulen und wie sieht der aus?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9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CFC86-B163-4304-A0D8-6559E25BC7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770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A8F62-AF42-4B4D-B041-AAAF560A726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58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6600-3579-7617-8776-94CB3EA8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DC2583-0116-C7D9-B69F-AD6BDF2F9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4E8330-7101-9A06-3E98-23B8AB1D1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https://mattermost.co-woerk.de/co-woerk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DC048-E715-53F6-C75A-36FF88C5B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296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457C-E2BD-37F2-BDF0-AEED2B14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C0DB06-267E-0C35-BF8B-B4BC4A102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3B7841-D6B1-383F-F3A8-91F0F3405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9E1979-FB31-CBB8-AEC6-34D2E9FD1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2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D6189-0AFC-6B82-3434-B3F92B012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A86981-E314-6A0F-D7FA-DD3A91B0A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8A8950E-E580-3F13-8EB6-4634BB2CD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541F9E-54D3-5011-1B09-59D81C4A7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08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1AEF2-87D9-3CD3-1731-D377C287B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4E1A01-FC48-473C-742F-2F15E18FF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9F783A-7117-0F5F-ADB0-E6DA53C45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Digitalpaktprojekt, unterstützt von allen 16 Bundesländern, bietet Lehrkräften beruflicher Schulen Informationen, Verzeichnisse, eine Mediathek mit rechtssicheren Inhalten und einen Community-Bereich, exklusiv für Lehrkräfte der beruflichen Ausbildung.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7810FB-A6E2-29A7-97B4-A2F15425E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28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Whiteboard</a:t>
            </a:r>
          </a:p>
          <a:p>
            <a:r>
              <a:rPr lang="de-DE" dirty="0">
                <a:hlinkClick r:id="rId3"/>
              </a:rPr>
              <a:t>unesdoc.unesco.org/</a:t>
            </a:r>
            <a:r>
              <a:rPr lang="de-DE" dirty="0" err="1">
                <a:hlinkClick r:id="rId3"/>
              </a:rPr>
              <a:t>ark</a:t>
            </a:r>
            <a:r>
              <a:rPr lang="de-DE" dirty="0">
                <a:hlinkClick r:id="rId3"/>
              </a:rPr>
              <a:t>:/48223/pf0000266159_eng/PDF/266159eng.pdf.multi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A8F62-AF42-4B4D-B041-AAAF560A726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32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Verbindung von persönlichen Erfahrung mit Thema</a:t>
            </a:r>
          </a:p>
          <a:p>
            <a:r>
              <a:rPr lang="de-DE" dirty="0"/>
              <a:t>Stellt Bezug zur Organisation her</a:t>
            </a:r>
          </a:p>
          <a:p>
            <a:r>
              <a:rPr lang="de-DE" dirty="0"/>
              <a:t>Kann in Diskussion später wieder aufgegriffen werden</a:t>
            </a:r>
          </a:p>
          <a:p>
            <a:r>
              <a:rPr lang="de-DE" dirty="0"/>
              <a:t>Schnelle Visualisierung der Gruppendynamik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A8F62-AF42-4B4D-B041-AAAF560A726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4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A8F62-AF42-4B4D-B041-AAAF560A726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312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4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33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69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strike="noStrike" spc="-1" dirty="0">
                <a:solidFill>
                  <a:srgbClr val="000000"/>
                </a:solidFill>
                <a:latin typeface="Calibri"/>
              </a:rPr>
              <a:t>Welche Bedeutung hat OER für Lehramtsstudierende?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1. Offene Bildungskultur fördern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Studierenden wird früh Prinzip „TEILEN statt HORTEN“ vermittelt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Bildung als gemeinschaftliches Gut zu verstehen ist und sie selbst zur Wissensgemeinschaft beitragen können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   (OER stärken das Verständnis: Bildung ist Gemeingut)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r>
              <a:rPr lang="de-DE" b="1" dirty="0"/>
              <a:t>2. Medien- &amp; Digitalkompetenz aufbauen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Praktischer Umgang mit digitalen Materialien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Kompetenzen in Lizenzierung, Anpassung, Veröffentlichung – wichtig für den Berufsalltag</a:t>
            </a:r>
          </a:p>
          <a:p>
            <a:pPr>
              <a:buFont typeface="Arial" panose="020B0604020202020204" pitchFamily="34" charset="0"/>
              <a:buNone/>
            </a:pPr>
            <a:endParaRPr lang="de-DE" dirty="0"/>
          </a:p>
          <a:p>
            <a:r>
              <a:rPr lang="de-DE" b="1" dirty="0"/>
              <a:t>3. Rechtssicherheit im Unterricht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Sicherheit im Umgang mit Urheberrecht und Lizenzen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OER bieten eine rechtlich saubere Grundlage für Materialnutzung und -erstellung</a:t>
            </a:r>
          </a:p>
          <a:p>
            <a:pPr>
              <a:buFont typeface="Arial" panose="020B0604020202020204" pitchFamily="34" charset="0"/>
              <a:buNone/>
            </a:pPr>
            <a:endParaRPr lang="de-DE" dirty="0"/>
          </a:p>
          <a:p>
            <a:r>
              <a:rPr lang="de-DE" b="1" dirty="0"/>
              <a:t>4. Individualisierung &amp; Inklusion ermöglichen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OER sind anpassbar: Inhalte können differenziert &amp; zielgruppengerecht gestaltet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Unterstützt inklusiven Unterricht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5. Praxisnähe und Vorbereitung auf den Berufsalltag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Die gezielte Suche, Bewertung und Nutzung (von Unterrichtsmaterial/ OER) gehört zum Berufsalltag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Lehramtsstudierende sind so </a:t>
            </a:r>
            <a:r>
              <a:rPr lang="de-DE" b="1" dirty="0"/>
              <a:t>besser vorbereitet</a:t>
            </a:r>
            <a:r>
              <a:rPr lang="de-DE" dirty="0"/>
              <a:t>, aktiv und souverän mit vorhandenen Ressourcen umzugehen – statt alles neu zu erstellen oder urheberrechtlich unsicher zu handeln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2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8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D054B-ABB9-87A7-AE16-533E2EE2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89F25B-7C33-ACA4-A83D-16C61A9EA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1558FF-62A7-D9C6-8E9E-21E8566B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Diskussion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Welche Qualitätsmaßstäbe setzen Lehrende selbst 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Welche Verantwortung trägt die Person, die OER teilt?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B82AE4-5AAC-CED3-4FFE-6978EF26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18B70-2018-454F-A1FB-C882C3397ED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8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B1FC14F-6C91-77CC-A4B8-F086AF05D9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6365EC-4DF6-2176-3FA8-6C74D67CD8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B45EB4-B917-E546-72DC-AFC1D95F4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379496CD-1787-A411-F2BA-1263F40B1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165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1C1CF-F412-4D7F-BBE6-3711B363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D390DC-5B99-48EF-8FCD-0A4E8DE11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A864D5-5120-40F7-9172-D854492CB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0366-0CD8-47B9-83EC-D2FA4B139B46}" type="datetimeFigureOut">
              <a:rPr lang="de-AT" smtClean="0"/>
              <a:t>20.10.2025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04665-B3F8-422D-A11C-6373B7BF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33F773-03F1-48E2-B2DB-D37AFDC6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051C-8255-4950-9F8A-46A5678D433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1343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99C8F9C-74F0-9481-263E-DD98AD8DCE9C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EAB00-FFDF-2C5C-B53C-4EA92A2B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88ED12E-BCE9-AF01-39D8-8D271DED7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7CED37F-0168-8916-1BB2-84094744C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16432" y="589935"/>
            <a:ext cx="8275567" cy="38589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8B0138-BB6C-B494-DACE-5848D4F3F2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3094" y="322554"/>
            <a:ext cx="2063135" cy="613101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B9B8D379-6202-EF26-9553-DA4C9D54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606" y="2661722"/>
            <a:ext cx="5329084" cy="402102"/>
          </a:xfrm>
          <a:ln>
            <a:noFill/>
          </a:ln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663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5DE7268-0001-37D4-FDE9-D21C041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6C7BE12E-E6EE-76AA-FBDE-EF03CC2CB1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6561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7A4A415-FBB7-A33A-16DF-10734542CE23}"/>
              </a:ext>
            </a:extLst>
          </p:cNvPr>
          <p:cNvSpPr/>
          <p:nvPr userDrawn="1"/>
        </p:nvSpPr>
        <p:spPr>
          <a:xfrm>
            <a:off x="1" y="0"/>
            <a:ext cx="6019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1E3358-509E-CFC2-11E7-EE88FA75B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60" y="876974"/>
            <a:ext cx="5319251" cy="2157476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B9AFD9-1FBB-9D29-E6E1-5891E4CEA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0"/>
            <a:ext cx="6172198" cy="685800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F1BAD7F-1475-0CB6-1B7E-739CA52923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5664" y="433873"/>
            <a:ext cx="5329084" cy="402102"/>
          </a:xfrm>
          <a:ln>
            <a:noFill/>
          </a:ln>
        </p:spPr>
        <p:txBody>
          <a:bodyPr lIns="36000" tIns="0" rIns="0" bIns="0" anchor="b" anchorCtr="0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bearbeiten-</a:t>
            </a:r>
          </a:p>
        </p:txBody>
      </p:sp>
    </p:spTree>
    <p:extLst>
      <p:ext uri="{BB962C8B-B14F-4D97-AF65-F5344CB8AC3E}">
        <p14:creationId xmlns:p14="http://schemas.microsoft.com/office/powerpoint/2010/main" val="957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007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C0024-7FF6-FC10-2B4B-0D1398E3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30" y="390884"/>
            <a:ext cx="9387625" cy="92276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89E4B0-24B0-5188-9A8D-43EC0EA583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463" y="1468438"/>
            <a:ext cx="9388475" cy="4610100"/>
          </a:xfrm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849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9D81CA6-D48C-09D5-D75C-3F428B7364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76588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B30DC01-2036-D2C0-A694-A56479847230}"/>
              </a:ext>
            </a:extLst>
          </p:cNvPr>
          <p:cNvSpPr/>
          <p:nvPr userDrawn="1"/>
        </p:nvSpPr>
        <p:spPr>
          <a:xfrm>
            <a:off x="1" y="0"/>
            <a:ext cx="12192000" cy="5545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E9F26F-0251-14CD-E816-AE5BFE1BED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" y="5812621"/>
            <a:ext cx="10717162" cy="848736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2EC824B-7EE4-0DD8-3BAB-1FBCAC235F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606" y="3178246"/>
            <a:ext cx="9144000" cy="1793839"/>
          </a:xfrm>
        </p:spPr>
        <p:txBody>
          <a:bodyPr wrap="square" lIns="0" tIns="0" rIns="0" bIns="0"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F77854-B35C-649D-F8C2-94C0F89146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564" y="1574204"/>
            <a:ext cx="2045637" cy="6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1501E8-2FB9-4DF3-986A-11B9D0C0F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A6AE6C-01DA-4592-A333-3EB789B56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FD84CE-C940-4EC0-9D21-9852432B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BAB1-ADAE-4A3E-8015-E46E2068436B}" type="datetimeFigureOut">
              <a:rPr lang="de-DE" smtClean="0"/>
              <a:t>20.10.2025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719774-0A39-42CE-BAE9-B52F20CE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F5D5FB-6C8A-40E9-AED3-DE4EC235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5EE53-71C5-4AFE-B550-343CAE483A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E60A78-2B68-2770-40DB-B56AC4BF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12F4E1-B431-F2E9-5395-F61BE4ECF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1715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hs-nb.de/hochschule/ueber-uns/personenverzeichnis/?tx_registerofpersons_registerofpersons%5Baction%5D=list&amp;tx_registerofpersons_registerofpersons%5Bcontroller%5D=Register&amp;cHash=81959341059674d18ac48d9b66333b24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5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creativecommons.org/licenses/by/4.0/deed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reativecommons.org/licenses/by/4.0/deed.de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jp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customXml" Target="../ink/ink1.xml"/><Relationship Id="rId10" Type="http://schemas.openxmlformats.org/officeDocument/2006/relationships/image" Target="../media/image6.png"/><Relationship Id="rId4" Type="http://schemas.openxmlformats.org/officeDocument/2006/relationships/image" Target="../media/image36.jpg"/><Relationship Id="rId9" Type="http://schemas.openxmlformats.org/officeDocument/2006/relationships/hyperlink" Target="https://creativecommons.org/licenses/by/4.0/deed.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jp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customXml" Target="../ink/ink3.xml"/><Relationship Id="rId10" Type="http://schemas.openxmlformats.org/officeDocument/2006/relationships/image" Target="../media/image6.png"/><Relationship Id="rId4" Type="http://schemas.openxmlformats.org/officeDocument/2006/relationships/image" Target="../media/image36.jpg"/><Relationship Id="rId9" Type="http://schemas.openxmlformats.org/officeDocument/2006/relationships/hyperlink" Target="https://creativecommons.org/licenses/by/4.0/deed.de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6.xml"/><Relationship Id="rId5" Type="http://schemas.openxmlformats.org/officeDocument/2006/relationships/image" Target="../media/image42.png"/><Relationship Id="rId10" Type="http://schemas.openxmlformats.org/officeDocument/2006/relationships/image" Target="../media/image6.png"/><Relationship Id="rId4" Type="http://schemas.openxmlformats.org/officeDocument/2006/relationships/customXml" Target="../ink/ink5.xml"/><Relationship Id="rId9" Type="http://schemas.openxmlformats.org/officeDocument/2006/relationships/hyperlink" Target="https://creativecommons.org/licenses/by/4.0/deed.d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/deed.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4.0/deed.de" TargetMode="Externa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F4319-1FFD-F4AF-9068-76A5D41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943" y="3157153"/>
            <a:ext cx="9144000" cy="794486"/>
          </a:xfrm>
        </p:spPr>
        <p:txBody>
          <a:bodyPr>
            <a:noAutofit/>
          </a:bodyPr>
          <a:lstStyle/>
          <a:p>
            <a:r>
              <a:rPr lang="de-DE" sz="4200" dirty="0"/>
              <a:t>Lehrkräfte von morgen–</a:t>
            </a:r>
            <a:br>
              <a:rPr lang="de-DE" sz="4200" dirty="0"/>
            </a:br>
            <a:endParaRPr lang="de-DE" sz="4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D1C91FB-2914-0AA5-2C19-8070B789A3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9. Treffen Community of Practice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A173EC-13CC-EF64-11C3-03495A123C83}"/>
              </a:ext>
            </a:extLst>
          </p:cNvPr>
          <p:cNvSpPr txBox="1"/>
          <p:nvPr/>
        </p:nvSpPr>
        <p:spPr>
          <a:xfrm>
            <a:off x="10469774" y="4983757"/>
            <a:ext cx="14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FFFFFF"/>
                </a:solidFill>
                <a:latin typeface="Open Sans"/>
              </a:rPr>
              <a:t>21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.07.2025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3408CD-DEDC-A06D-2323-4B5A479642E0}"/>
              </a:ext>
            </a:extLst>
          </p:cNvPr>
          <p:cNvSpPr txBox="1"/>
          <p:nvPr/>
        </p:nvSpPr>
        <p:spPr>
          <a:xfrm>
            <a:off x="411279" y="3771800"/>
            <a:ext cx="9996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+mj-lt"/>
              </a:rPr>
              <a:t>Offenheit von Anfang an: OER als fester Bestandteil der Lehrkräfteausbildung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0AC37DA5-88F0-49B4-B7FD-7515F064143D}"/>
              </a:ext>
            </a:extLst>
          </p:cNvPr>
          <p:cNvSpPr txBox="1">
            <a:spLocks/>
          </p:cNvSpPr>
          <p:nvPr/>
        </p:nvSpPr>
        <p:spPr>
          <a:xfrm>
            <a:off x="550606" y="4927869"/>
            <a:ext cx="9483748" cy="36933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Chris </a:t>
            </a:r>
            <a:r>
              <a:rPr lang="de-DE" dirty="0" err="1">
                <a:solidFill>
                  <a:schemeClr val="bg1"/>
                </a:solidFill>
              </a:rPr>
              <a:t>Dömlang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M.Ed</a:t>
            </a:r>
            <a:r>
              <a:rPr lang="de-DE" dirty="0">
                <a:solidFill>
                  <a:schemeClr val="bg1"/>
                </a:solidFill>
              </a:rPr>
              <a:t>.), Prof. Dr. Matthias Müller</a:t>
            </a:r>
          </a:p>
        </p:txBody>
      </p:sp>
    </p:spTree>
    <p:extLst>
      <p:ext uri="{BB962C8B-B14F-4D97-AF65-F5344CB8AC3E}">
        <p14:creationId xmlns:p14="http://schemas.microsoft.com/office/powerpoint/2010/main" val="220556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466EB3-4AD6-4B61-AC71-4640A19129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161" y="2824188"/>
            <a:ext cx="5165835" cy="54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accent4"/>
                </a:solidFill>
              </a:rPr>
              <a:t>Berufspädagogische Fachdidaktik</a:t>
            </a:r>
            <a:endParaRPr lang="de-DE" sz="2000" i="1" dirty="0">
              <a:solidFill>
                <a:schemeClr val="accent4"/>
              </a:solidFill>
            </a:endParaRPr>
          </a:p>
        </p:txBody>
      </p:sp>
      <p:pic>
        <p:nvPicPr>
          <p:cNvPr id="6" name="Picture 4" descr="Geodäsie und Messtechnik&quot; in Deutschland studieren - Hochschule  Neubrandenburg - University of Applied Sciences | Study in Germany">
            <a:extLst>
              <a:ext uri="{FF2B5EF4-FFF2-40B4-BE49-F238E27FC236}">
                <a16:creationId xmlns:a16="http://schemas.microsoft.com/office/drawing/2014/main" id="{451DEEA8-45C1-4D4F-B59A-A8C9DA71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07" y="447724"/>
            <a:ext cx="1791931" cy="4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B6888D3-7FCB-4B90-8917-98C58FB8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38" y="463731"/>
            <a:ext cx="1499458" cy="44602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92C8E3F-6A2C-432A-9CFF-F322A9C7B292}"/>
              </a:ext>
            </a:extLst>
          </p:cNvPr>
          <p:cNvGrpSpPr/>
          <p:nvPr/>
        </p:nvGrpSpPr>
        <p:grpSpPr>
          <a:xfrm>
            <a:off x="6095999" y="2741628"/>
            <a:ext cx="5491506" cy="2988609"/>
            <a:chOff x="2636472" y="1097770"/>
            <a:chExt cx="9729645" cy="523038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1665913B-BC4D-41FC-B336-37D5B2B0A307}"/>
                </a:ext>
              </a:extLst>
            </p:cNvPr>
            <p:cNvGrpSpPr/>
            <p:nvPr/>
          </p:nvGrpSpPr>
          <p:grpSpPr>
            <a:xfrm>
              <a:off x="2781764" y="1396676"/>
              <a:ext cx="5485846" cy="4931480"/>
              <a:chOff x="2796545" y="-757301"/>
              <a:chExt cx="6497291" cy="7949168"/>
            </a:xfrm>
          </p:grpSpPr>
          <p:sp>
            <p:nvSpPr>
              <p:cNvPr id="19" name="Form 18">
                <a:extLst>
                  <a:ext uri="{FF2B5EF4-FFF2-40B4-BE49-F238E27FC236}">
                    <a16:creationId xmlns:a16="http://schemas.microsoft.com/office/drawing/2014/main" id="{D95BB3D9-A2B2-404C-A027-25DAE6ED216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813836" y="-757301"/>
                <a:ext cx="6480000" cy="4004989"/>
              </a:xfrm>
              <a:prstGeom prst="swooshArrow">
                <a:avLst>
                  <a:gd name="adj1" fmla="val 33987"/>
                  <a:gd name="adj2" fmla="val 49040"/>
                </a:avLst>
              </a:prstGeom>
              <a:solidFill>
                <a:srgbClr val="FFBC79">
                  <a:alpha val="74902"/>
                </a:srgbClr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0" name="Form 19">
                <a:extLst>
                  <a:ext uri="{FF2B5EF4-FFF2-40B4-BE49-F238E27FC236}">
                    <a16:creationId xmlns:a16="http://schemas.microsoft.com/office/drawing/2014/main" id="{C21104FF-958E-40EC-B3BF-634D6326AB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96545" y="3248532"/>
                <a:ext cx="6480000" cy="3943335"/>
              </a:xfrm>
              <a:prstGeom prst="swooshArrow">
                <a:avLst>
                  <a:gd name="adj1" fmla="val 34562"/>
                  <a:gd name="adj2" fmla="val 49114"/>
                </a:avLst>
              </a:prstGeom>
              <a:solidFill>
                <a:srgbClr val="99CCFF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AAEF1F2-08D2-4488-A58D-895982D68886}"/>
                </a:ext>
              </a:extLst>
            </p:cNvPr>
            <p:cNvSpPr/>
            <p:nvPr/>
          </p:nvSpPr>
          <p:spPr>
            <a:xfrm rot="817360">
              <a:off x="2636472" y="1097770"/>
              <a:ext cx="6474038" cy="186222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2233171"/>
                </a:avLst>
              </a:prstTxWarp>
              <a:spAutoFit/>
            </a:bodyPr>
            <a:lstStyle/>
            <a:p>
              <a:pPr algn="ctr"/>
              <a:r>
                <a:rPr lang="de-DE" sz="1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Didaktische Unterrichtsplanung</a:t>
              </a:r>
              <a:endParaRPr lang="de-DE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272B6F1-0F79-439F-8E77-DB460F44AE64}"/>
                </a:ext>
              </a:extLst>
            </p:cNvPr>
            <p:cNvSpPr/>
            <p:nvPr/>
          </p:nvSpPr>
          <p:spPr>
            <a:xfrm rot="21207366">
              <a:off x="4852428" y="4651671"/>
              <a:ext cx="391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1426523"/>
                </a:avLst>
              </a:prstTxWarp>
              <a:spAutoFit/>
            </a:bodyPr>
            <a:lstStyle/>
            <a:p>
              <a:pPr algn="ctr"/>
              <a:r>
                <a:rPr lang="de-DE" sz="1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OER-Erstellung</a:t>
              </a:r>
              <a:endParaRPr lang="de-DE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02232DB5-15A5-4B28-BC69-B7E4B3142538}"/>
                </a:ext>
              </a:extLst>
            </p:cNvPr>
            <p:cNvGrpSpPr/>
            <p:nvPr/>
          </p:nvGrpSpPr>
          <p:grpSpPr>
            <a:xfrm>
              <a:off x="7602731" y="2121854"/>
              <a:ext cx="4763386" cy="3600000"/>
              <a:chOff x="7734289" y="1954201"/>
              <a:chExt cx="4763386" cy="3600000"/>
            </a:xfrm>
          </p:grpSpPr>
          <p:sp>
            <p:nvSpPr>
              <p:cNvPr id="17" name="Flussdiagramm: Verbinder 16">
                <a:extLst>
                  <a:ext uri="{FF2B5EF4-FFF2-40B4-BE49-F238E27FC236}">
                    <a16:creationId xmlns:a16="http://schemas.microsoft.com/office/drawing/2014/main" id="{0AA18A43-4780-45B6-AE01-3D32549254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315984" y="1954201"/>
                <a:ext cx="3600000" cy="3600000"/>
              </a:xfrm>
              <a:prstGeom prst="flowChartConnector">
                <a:avLst/>
              </a:prstGeom>
              <a:gradFill flip="none" rotWithShape="1">
                <a:gsLst>
                  <a:gs pos="7000">
                    <a:srgbClr val="FFBC79"/>
                  </a:gs>
                  <a:gs pos="66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45000"/>
                      <a:lumOff val="55000"/>
                      <a:alpha val="76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4800000" scaled="0"/>
                <a:tileRect/>
              </a:gradFill>
              <a:ln>
                <a:gradFill>
                  <a:gsLst>
                    <a:gs pos="0">
                      <a:srgbClr val="99CCFF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4FF"/>
                  </a:solidFill>
                  <a:effectLst/>
                  <a:uLnTx/>
                  <a:uFillTx/>
                  <a:latin typeface="Transforma Mix Medium"/>
                  <a:ea typeface="+mj-ea"/>
                  <a:cs typeface="+mj-cs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78EAE5E-19FE-4519-8164-0E37F3B0DC4C}"/>
                  </a:ext>
                </a:extLst>
              </p:cNvPr>
              <p:cNvSpPr txBox="1"/>
              <p:nvPr/>
            </p:nvSpPr>
            <p:spPr>
              <a:xfrm>
                <a:off x="7734289" y="2582129"/>
                <a:ext cx="4763386" cy="2423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  <a:t>Unterrichts-</a:t>
                </a:r>
              </a:p>
              <a:p>
                <a:pPr algn="ctr"/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  <a:t>material</a:t>
                </a:r>
              </a:p>
              <a:p>
                <a:pPr algn="ctr"/>
                <a:r>
                  <a:rPr kumimoji="0" lang="de-DE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  <a:t>=</a:t>
                </a:r>
                <a:b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</a:br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  <a:t>Open Educational </a:t>
                </a:r>
                <a:b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</a:br>
                <a:r>
                  <a:rPr kumimoji="0" lang="de-D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4FF"/>
                    </a:solidFill>
                    <a:effectLst/>
                    <a:uLnTx/>
                    <a:uFillTx/>
                    <a:latin typeface="Transforma Mix Medium"/>
                    <a:ea typeface="+mj-ea"/>
                    <a:cs typeface="+mj-cs"/>
                  </a:rPr>
                  <a:t>Resources</a:t>
                </a:r>
                <a:endParaRPr lang="de-DE" sz="1400" b="1" dirty="0"/>
              </a:p>
            </p:txBody>
          </p:sp>
        </p:grpSp>
      </p:grp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787EC06-5DC3-4F21-803F-5858536455EC}"/>
              </a:ext>
            </a:extLst>
          </p:cNvPr>
          <p:cNvSpPr txBox="1">
            <a:spLocks/>
          </p:cNvSpPr>
          <p:nvPr/>
        </p:nvSpPr>
        <p:spPr>
          <a:xfrm>
            <a:off x="740161" y="4643969"/>
            <a:ext cx="6097325" cy="5728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dirty="0">
                <a:solidFill>
                  <a:schemeClr val="accent4"/>
                </a:solidFill>
              </a:rPr>
              <a:t>Begleitmodul „Offene digitalisierte Lehrmaterialien“</a:t>
            </a:r>
            <a:br>
              <a:rPr lang="de-DE" sz="2000" dirty="0">
                <a:solidFill>
                  <a:schemeClr val="accent4"/>
                </a:solidFill>
              </a:rPr>
            </a:br>
            <a:r>
              <a:rPr lang="de-DE" sz="1600" i="1" dirty="0">
                <a:solidFill>
                  <a:schemeClr val="accent4"/>
                </a:solidFill>
              </a:rPr>
              <a:t>Projektteam „Co-WOERK“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0867642-7843-4188-A90A-D48BE91A24CF}"/>
              </a:ext>
            </a:extLst>
          </p:cNvPr>
          <p:cNvSpPr txBox="1"/>
          <p:nvPr/>
        </p:nvSpPr>
        <p:spPr>
          <a:xfrm>
            <a:off x="1209099" y="3922009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Lernziele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BA1E526-C0A6-4D45-AD19-69118D16EEAC}"/>
              </a:ext>
            </a:extLst>
          </p:cNvPr>
          <p:cNvSpPr txBox="1"/>
          <p:nvPr/>
        </p:nvSpPr>
        <p:spPr>
          <a:xfrm>
            <a:off x="2657688" y="3922009"/>
            <a:ext cx="1596934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Kompetenzen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6097337-D9B6-4080-8270-195EFD88CD4B}"/>
              </a:ext>
            </a:extLst>
          </p:cNvPr>
          <p:cNvSpPr txBox="1"/>
          <p:nvPr/>
        </p:nvSpPr>
        <p:spPr>
          <a:xfrm>
            <a:off x="4077521" y="3922009"/>
            <a:ext cx="2768105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Methodenanalyse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722826F-9AC8-4BFC-8A87-F83AB639B6B5}"/>
              </a:ext>
            </a:extLst>
          </p:cNvPr>
          <p:cNvSpPr txBox="1"/>
          <p:nvPr/>
        </p:nvSpPr>
        <p:spPr>
          <a:xfrm>
            <a:off x="1213753" y="3260340"/>
            <a:ext cx="2142855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Didaktische Grundlage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A60B01E-FBCA-4DA0-96A5-412055D67793}"/>
              </a:ext>
            </a:extLst>
          </p:cNvPr>
          <p:cNvSpPr txBox="1"/>
          <p:nvPr/>
        </p:nvSpPr>
        <p:spPr>
          <a:xfrm>
            <a:off x="1962216" y="3585059"/>
            <a:ext cx="1428118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Verlaufsplan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B92BE5F-09F3-4F92-85A3-66A13FF25CE1}"/>
              </a:ext>
            </a:extLst>
          </p:cNvPr>
          <p:cNvSpPr txBox="1"/>
          <p:nvPr/>
        </p:nvSpPr>
        <p:spPr>
          <a:xfrm>
            <a:off x="4094643" y="3260340"/>
            <a:ext cx="1364224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Evaluation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95D7BCF-4992-46CC-A20A-1CDCD393C4CC}"/>
              </a:ext>
            </a:extLst>
          </p:cNvPr>
          <p:cNvSpPr txBox="1"/>
          <p:nvPr/>
        </p:nvSpPr>
        <p:spPr>
          <a:xfrm>
            <a:off x="3368052" y="3585059"/>
            <a:ext cx="1960307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Unterrichtsmethodik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A34B3A6-B6D7-44F4-8AD7-C6663D7F4FE6}"/>
              </a:ext>
            </a:extLst>
          </p:cNvPr>
          <p:cNvSpPr txBox="1"/>
          <p:nvPr/>
        </p:nvSpPr>
        <p:spPr>
          <a:xfrm>
            <a:off x="1175319" y="5468351"/>
            <a:ext cx="177907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OER-Grundlagen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BE35491-85DA-4B48-86C8-A0726C1DEAC1}"/>
              </a:ext>
            </a:extLst>
          </p:cNvPr>
          <p:cNvSpPr txBox="1"/>
          <p:nvPr/>
        </p:nvSpPr>
        <p:spPr>
          <a:xfrm>
            <a:off x="2789755" y="5219600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Qualität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2D1A21F-6FD7-444A-86AF-9DEF6BB9AF0F}"/>
              </a:ext>
            </a:extLst>
          </p:cNvPr>
          <p:cNvSpPr txBox="1"/>
          <p:nvPr/>
        </p:nvSpPr>
        <p:spPr>
          <a:xfrm>
            <a:off x="2195620" y="5807510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CC-Lizenzen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7520C24-0F96-42F8-8686-40539DB23332}"/>
              </a:ext>
            </a:extLst>
          </p:cNvPr>
          <p:cNvSpPr txBox="1"/>
          <p:nvPr/>
        </p:nvSpPr>
        <p:spPr>
          <a:xfrm>
            <a:off x="3368052" y="5602241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Urheberrecht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B42A7D4-4582-4958-AA85-55BCE5A5524A}"/>
              </a:ext>
            </a:extLst>
          </p:cNvPr>
          <p:cNvSpPr txBox="1"/>
          <p:nvPr/>
        </p:nvSpPr>
        <p:spPr>
          <a:xfrm>
            <a:off x="4077128" y="5236535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Metadaten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BE1B380-F2E1-4CD1-AD89-F8FC98D02490}"/>
              </a:ext>
            </a:extLst>
          </p:cNvPr>
          <p:cNvSpPr txBox="1"/>
          <p:nvPr/>
        </p:nvSpPr>
        <p:spPr>
          <a:xfrm>
            <a:off x="1101430" y="6045464"/>
            <a:ext cx="1446750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Repositorien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3581B70-35F2-442F-8473-D82BC18A4CD0}"/>
              </a:ext>
            </a:extLst>
          </p:cNvPr>
          <p:cNvSpPr txBox="1"/>
          <p:nvPr/>
        </p:nvSpPr>
        <p:spPr>
          <a:xfrm>
            <a:off x="3421302" y="5979837"/>
            <a:ext cx="166663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bg1">
                    <a:lumMod val="65000"/>
                  </a:schemeClr>
                </a:solidFill>
              </a:rPr>
              <a:t>Veröffentlichung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AB0A4815-6E12-463D-AE73-CD1972FAEA34}"/>
              </a:ext>
            </a:extLst>
          </p:cNvPr>
          <p:cNvSpPr txBox="1">
            <a:spLocks/>
          </p:cNvSpPr>
          <p:nvPr/>
        </p:nvSpPr>
        <p:spPr>
          <a:xfrm>
            <a:off x="876880" y="1784839"/>
            <a:ext cx="10635133" cy="564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2200" dirty="0">
                <a:solidFill>
                  <a:schemeClr val="bg1"/>
                </a:solidFill>
              </a:rPr>
              <a:t>Lehrkräfte von Morgen – Offenheit von Anfang an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B8D240-1EAD-850A-47F9-CAFB7C338F97}"/>
              </a:ext>
            </a:extLst>
          </p:cNvPr>
          <p:cNvSpPr txBox="1"/>
          <p:nvPr/>
        </p:nvSpPr>
        <p:spPr>
          <a:xfrm>
            <a:off x="826080" y="1127763"/>
            <a:ext cx="81336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i="1" dirty="0">
                <a:solidFill>
                  <a:schemeClr val="accent1"/>
                </a:solidFill>
              </a:rPr>
              <a:t>Begleitmodul Offene Digitalisierte Bildungsmaterialien</a:t>
            </a:r>
            <a:endParaRPr lang="de-DE" sz="2600" dirty="0">
              <a:solidFill>
                <a:schemeClr val="accent1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CB6AEE4-74E3-488F-B520-701309B222C5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39" name="Picture 2" descr="Bildergebnis für cc by 4.0">
            <a:extLst>
              <a:ext uri="{FF2B5EF4-FFF2-40B4-BE49-F238E27FC236}">
                <a16:creationId xmlns:a16="http://schemas.microsoft.com/office/drawing/2014/main" id="{83095793-3527-45D0-8A53-306424E8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70879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A7A3-CAD9-42B9-BC88-0BCAE15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90" y="1833718"/>
            <a:ext cx="10327020" cy="92276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Ziele des Begleitmoduls</a:t>
            </a:r>
            <a:endParaRPr lang="de-DE" sz="24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D2C338-DA93-CA9C-B890-1B76B8B10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5987" y="1923406"/>
            <a:ext cx="6189301" cy="3867567"/>
          </a:xfrm>
        </p:spPr>
        <p:txBody>
          <a:bodyPr>
            <a:noAutofit/>
          </a:bodyPr>
          <a:lstStyle/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dirty="0"/>
              <a:t>Förderung einer </a:t>
            </a:r>
            <a:r>
              <a:rPr lang="de-DE" sz="2000" b="1" dirty="0"/>
              <a:t>offenen Lehrkultur</a:t>
            </a:r>
            <a:r>
              <a:rPr lang="de-DE" sz="2000" dirty="0"/>
              <a:t> &amp; </a:t>
            </a:r>
            <a:r>
              <a:rPr lang="de-DE" sz="2000" b="1" dirty="0"/>
              <a:t>kollaborativen Arbeitens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b="1" dirty="0"/>
              <a:t>Freier Zugang </a:t>
            </a:r>
            <a:r>
              <a:rPr lang="de-DE" sz="2000" dirty="0"/>
              <a:t>zu hochwertigen Bildungsmaterialien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dirty="0"/>
              <a:t>OER-Kompetenzen für angehende Lehrkräfte (</a:t>
            </a:r>
            <a:r>
              <a:rPr lang="de-DE" sz="2000" b="1" dirty="0"/>
              <a:t>Praktische Anwendung </a:t>
            </a:r>
            <a:r>
              <a:rPr lang="de-DE" sz="2000" dirty="0"/>
              <a:t>in Seminaren)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b="1" dirty="0"/>
              <a:t>Kritische Reflexion und Qualitätssicherung </a:t>
            </a:r>
            <a:r>
              <a:rPr lang="de-DE" sz="2000" dirty="0"/>
              <a:t>von Materialien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b="1" dirty="0"/>
              <a:t>Erstellung und Weiterentwicklung </a:t>
            </a:r>
            <a:r>
              <a:rPr lang="de-DE" sz="2000" dirty="0"/>
              <a:t>von OER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</a:pPr>
            <a:r>
              <a:rPr lang="de-DE" sz="2000" dirty="0"/>
              <a:t>Aufbau </a:t>
            </a:r>
            <a:r>
              <a:rPr lang="de-DE" sz="2000" b="1" dirty="0"/>
              <a:t>nachhaltiger OER-Communities </a:t>
            </a:r>
            <a:r>
              <a:rPr lang="de-DE" sz="2000" dirty="0"/>
              <a:t>an Schulen</a:t>
            </a:r>
          </a:p>
        </p:txBody>
      </p:sp>
      <p:pic>
        <p:nvPicPr>
          <p:cNvPr id="6" name="Grafik 5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B0FDBD8-AC5A-404C-A19B-8F469A2E3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pic>
        <p:nvPicPr>
          <p:cNvPr id="9" name="Grafik 8" descr="Volltreffer mit einfarbiger Füllung">
            <a:extLst>
              <a:ext uri="{FF2B5EF4-FFF2-40B4-BE49-F238E27FC236}">
                <a16:creationId xmlns:a16="http://schemas.microsoft.com/office/drawing/2014/main" id="{2B374CF3-802E-4ED2-B9BA-1479D8798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4676" y="2830689"/>
            <a:ext cx="1868682" cy="186868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722B942-89D3-2641-42DA-888CB0C8FEFA}"/>
              </a:ext>
            </a:extLst>
          </p:cNvPr>
          <p:cNvSpPr txBox="1"/>
          <p:nvPr/>
        </p:nvSpPr>
        <p:spPr>
          <a:xfrm>
            <a:off x="826080" y="1127763"/>
            <a:ext cx="81336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i="1" dirty="0">
                <a:solidFill>
                  <a:schemeClr val="accent1"/>
                </a:solidFill>
              </a:rPr>
              <a:t>Begleitmodul Offene Digitalisierte Bildungsmaterialien</a:t>
            </a:r>
            <a:endParaRPr lang="de-DE" sz="2600" dirty="0">
              <a:solidFill>
                <a:schemeClr val="accent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960F7D-9C05-4870-AF4D-F632A2931E48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6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8" name="Picture 2" descr="Bildergebnis für cc by 4.0">
            <a:extLst>
              <a:ext uri="{FF2B5EF4-FFF2-40B4-BE49-F238E27FC236}">
                <a16:creationId xmlns:a16="http://schemas.microsoft.com/office/drawing/2014/main" id="{030BBEC6-2137-4030-9018-869A3C2D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80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A7A3-CAD9-42B9-BC88-0BCAE15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38" y="1750763"/>
            <a:ext cx="10327020" cy="92276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Inhalte des Begleitmoduls</a:t>
            </a:r>
            <a:endParaRPr lang="de-DE" sz="2400" b="1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4D8A0462-E52D-4645-A8E3-37BAC0CA2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73440"/>
              </p:ext>
            </p:extLst>
          </p:nvPr>
        </p:nvGraphicFramePr>
        <p:xfrm>
          <a:off x="826080" y="2311442"/>
          <a:ext cx="10298739" cy="374613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32913">
                  <a:extLst>
                    <a:ext uri="{9D8B030D-6E8A-4147-A177-3AD203B41FA5}">
                      <a16:colId xmlns:a16="http://schemas.microsoft.com/office/drawing/2014/main" val="2587224227"/>
                    </a:ext>
                  </a:extLst>
                </a:gridCol>
                <a:gridCol w="3432913">
                  <a:extLst>
                    <a:ext uri="{9D8B030D-6E8A-4147-A177-3AD203B41FA5}">
                      <a16:colId xmlns:a16="http://schemas.microsoft.com/office/drawing/2014/main" val="1484047244"/>
                    </a:ext>
                  </a:extLst>
                </a:gridCol>
                <a:gridCol w="3432913">
                  <a:extLst>
                    <a:ext uri="{9D8B030D-6E8A-4147-A177-3AD203B41FA5}">
                      <a16:colId xmlns:a16="http://schemas.microsoft.com/office/drawing/2014/main" val="2650182519"/>
                    </a:ext>
                  </a:extLst>
                </a:gridCol>
              </a:tblGrid>
              <a:tr h="43225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de-DE" sz="1600" b="1" dirty="0"/>
                        <a:t>1. Veranstaltung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2. Veranstaltung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3. Veranstaltung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717299"/>
                  </a:ext>
                </a:extLst>
              </a:tr>
              <a:tr h="541229">
                <a:tc>
                  <a:txBody>
                    <a:bodyPr/>
                    <a:lstStyle/>
                    <a:p>
                      <a:r>
                        <a:rPr lang="de-DE" sz="1600" b="1" dirty="0"/>
                        <a:t>Thema: </a:t>
                      </a:r>
                    </a:p>
                    <a:p>
                      <a:r>
                        <a:rPr lang="de-DE" sz="1600" b="0" dirty="0"/>
                        <a:t>Einführung in das Thema OER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Thema: </a:t>
                      </a:r>
                    </a:p>
                    <a:p>
                      <a:r>
                        <a:rPr lang="de-DE" sz="1600" b="0" dirty="0"/>
                        <a:t>Urheberrecht und Lizenzfragen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="1" dirty="0"/>
                        <a:t>Thema: </a:t>
                      </a:r>
                    </a:p>
                    <a:p>
                      <a:r>
                        <a:rPr lang="de-DE" sz="1600" b="0" dirty="0"/>
                        <a:t>Qualität von OER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380037"/>
                  </a:ext>
                </a:extLst>
              </a:tr>
              <a:tr h="2707756"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r>
                        <a:rPr lang="de-DE" sz="1600" b="1" dirty="0"/>
                        <a:t>Inhalte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Definition und Merkmale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Prinzipien von OER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Beispiele für OER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Plattform </a:t>
                      </a:r>
                      <a:r>
                        <a:rPr lang="de-DE" sz="1600" dirty="0" err="1"/>
                        <a:t>HubbS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r>
                        <a:rPr lang="de-DE" sz="1600" b="1" dirty="0"/>
                        <a:t>Inhalte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Einblick ins Urheberrecht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Umgang mit Urheberrecht in Lehre &amp; Bildung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Creative Commons Lizenzen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  <a:p>
                      <a:r>
                        <a:rPr lang="de-DE" sz="1600" b="1" dirty="0"/>
                        <a:t>Inhalte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Definition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Qualitätskriterien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Instrumente &amp; Checklisten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Qualitätssicherung durch Repositorien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Symbol" panose="05050102010706020507" pitchFamily="18" charset="2"/>
                        <a:buChar char="-"/>
                      </a:pPr>
                      <a:r>
                        <a:rPr lang="de-DE" sz="1600" dirty="0"/>
                        <a:t>Diskussion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037329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592ECAE-41C2-191A-A128-E67CD93AF21F}"/>
              </a:ext>
            </a:extLst>
          </p:cNvPr>
          <p:cNvSpPr txBox="1"/>
          <p:nvPr/>
        </p:nvSpPr>
        <p:spPr>
          <a:xfrm>
            <a:off x="826080" y="1127763"/>
            <a:ext cx="81336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i="1" dirty="0">
                <a:solidFill>
                  <a:schemeClr val="accent1"/>
                </a:solidFill>
              </a:rPr>
              <a:t>Begleitmodul Offene Digitalisierte Bildungsmaterialien</a:t>
            </a:r>
            <a:endParaRPr lang="de-DE" sz="2600" dirty="0">
              <a:solidFill>
                <a:schemeClr val="accent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F23B24-43CF-47DB-A07E-5C48963187F5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7" name="Picture 2" descr="Bildergebnis für cc by 4.0">
            <a:extLst>
              <a:ext uri="{FF2B5EF4-FFF2-40B4-BE49-F238E27FC236}">
                <a16:creationId xmlns:a16="http://schemas.microsoft.com/office/drawing/2014/main" id="{C917E3A9-70E6-499E-B493-3DB142F3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7934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A7A3-CAD9-42B9-BC88-0BCAE15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90" y="2092483"/>
            <a:ext cx="10327020" cy="92276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Erfahrungsbericht </a:t>
            </a:r>
            <a:r>
              <a:rPr lang="de-DE" sz="2400" b="1" dirty="0">
                <a:solidFill>
                  <a:schemeClr val="accent4"/>
                </a:solidFill>
                <a:latin typeface="+mn-lt"/>
              </a:rPr>
              <a:t>Studierende</a:t>
            </a:r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2C25C45-7966-4A43-B180-6C1166CEB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9452" y="2766366"/>
            <a:ext cx="3034151" cy="20829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500" i="1" dirty="0"/>
              <a:t>Was hat Sie an der Auseinandersetzung mit OER überrascht?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500" i="1" dirty="0"/>
              <a:t>Was war für Sie besonders hilfreich oder herausfordernd?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de-DE" sz="1500" dirty="0"/>
              <a:t> </a:t>
            </a:r>
            <a:r>
              <a:rPr lang="de-DE" sz="1500" i="1" dirty="0"/>
              <a:t>Wie wirkt sich das auf Ihre spätere Praxis aus?</a:t>
            </a:r>
            <a:endParaRPr lang="de-DE" sz="1500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59C8187-ACCC-4387-A35C-CC32A6A5D5CF}"/>
              </a:ext>
            </a:extLst>
          </p:cNvPr>
          <p:cNvSpPr/>
          <p:nvPr/>
        </p:nvSpPr>
        <p:spPr>
          <a:xfrm>
            <a:off x="5730238" y="2404238"/>
            <a:ext cx="3849589" cy="3370218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b="1" dirty="0"/>
              <a:t>Name: </a:t>
            </a:r>
          </a:p>
          <a:p>
            <a:r>
              <a:rPr lang="de-DE" sz="1600" i="1" dirty="0"/>
              <a:t>Matthias </a:t>
            </a:r>
            <a:r>
              <a:rPr lang="de-DE" sz="1600" i="1" dirty="0" err="1"/>
              <a:t>Gehse</a:t>
            </a:r>
            <a:endParaRPr lang="de-DE" sz="1600" i="1" dirty="0"/>
          </a:p>
          <a:p>
            <a:pPr algn="ctr"/>
            <a:endParaRPr lang="de-DE" sz="1600" b="1" dirty="0"/>
          </a:p>
          <a:p>
            <a:r>
              <a:rPr lang="de-DE" sz="1400" b="1" dirty="0"/>
              <a:t>Studiengang &amp; Hochschule: </a:t>
            </a:r>
          </a:p>
          <a:p>
            <a:r>
              <a:rPr lang="de-DE" sz="1400" i="1" dirty="0"/>
              <a:t>Berufspädagogik – Lehramt an beruflichen Schulen (Pflege), Hochschule Neubrandenburg</a:t>
            </a:r>
          </a:p>
          <a:p>
            <a:endParaRPr lang="de-DE" sz="1400" dirty="0"/>
          </a:p>
          <a:p>
            <a:r>
              <a:rPr lang="de-DE" sz="1400" b="1" dirty="0"/>
              <a:t>Semester: </a:t>
            </a:r>
          </a:p>
          <a:p>
            <a:r>
              <a:rPr lang="de-DE" sz="1400" i="1" dirty="0"/>
              <a:t>4. Semester</a:t>
            </a:r>
          </a:p>
          <a:p>
            <a:endParaRPr lang="de-DE" sz="1400" dirty="0"/>
          </a:p>
          <a:p>
            <a:r>
              <a:rPr lang="de-DE" sz="1400" b="1" dirty="0"/>
              <a:t>OER-Erfahrung:</a:t>
            </a:r>
          </a:p>
          <a:p>
            <a:r>
              <a:rPr lang="de-DE" sz="1400" i="1" dirty="0"/>
              <a:t>„Ich hatte keine OER-Erfahrung.“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B2C1053-F2D5-4AC8-8CC5-FB60A6F81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 r="-3127" b="15298"/>
          <a:stretch>
            <a:fillRect/>
          </a:stretch>
        </p:blipFill>
        <p:spPr>
          <a:xfrm>
            <a:off x="1621258" y="4540423"/>
            <a:ext cx="3845448" cy="176961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A5193E-F4C6-BBF7-F5AB-B480FE581B86}"/>
              </a:ext>
            </a:extLst>
          </p:cNvPr>
          <p:cNvSpPr txBox="1"/>
          <p:nvPr/>
        </p:nvSpPr>
        <p:spPr>
          <a:xfrm>
            <a:off x="826080" y="1127763"/>
            <a:ext cx="81336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i="1" dirty="0">
                <a:solidFill>
                  <a:schemeClr val="accent1"/>
                </a:solidFill>
              </a:rPr>
              <a:t>Begleitmodul Offene Digitalisierte Bildungsmaterialien</a:t>
            </a:r>
            <a:endParaRPr lang="de-DE" sz="2600" dirty="0">
              <a:solidFill>
                <a:schemeClr val="accent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43C1283-31F6-4006-AEE3-D5230FEACF3A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" name="Picture 2" descr="Bildergebnis für cc by 4.0">
            <a:extLst>
              <a:ext uri="{FF2B5EF4-FFF2-40B4-BE49-F238E27FC236}">
                <a16:creationId xmlns:a16="http://schemas.microsoft.com/office/drawing/2014/main" id="{8339473D-41E4-4F02-A834-71CEFC91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9142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1C0B221-B697-41A2-81DC-CE5206F6AB60}"/>
              </a:ext>
            </a:extLst>
          </p:cNvPr>
          <p:cNvSpPr/>
          <p:nvPr/>
        </p:nvSpPr>
        <p:spPr>
          <a:xfrm>
            <a:off x="826081" y="2181161"/>
            <a:ext cx="6547902" cy="428324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b="1" dirty="0"/>
              <a:t>Name: </a:t>
            </a:r>
          </a:p>
          <a:p>
            <a:r>
              <a:rPr lang="de-DE" sz="1600" i="1" dirty="0"/>
              <a:t>Anne Lemke</a:t>
            </a:r>
          </a:p>
          <a:p>
            <a:pPr algn="ctr"/>
            <a:endParaRPr lang="de-DE" sz="1600" b="1" dirty="0"/>
          </a:p>
          <a:p>
            <a:r>
              <a:rPr lang="de-DE" sz="1400" b="1" dirty="0"/>
              <a:t>Schule:</a:t>
            </a:r>
          </a:p>
          <a:p>
            <a:r>
              <a:rPr lang="de-DE" sz="1400" i="1" dirty="0"/>
              <a:t>Berufsschule für Sozialwesen, Neubrandenburg</a:t>
            </a:r>
          </a:p>
          <a:p>
            <a:endParaRPr lang="de-DE" sz="1400" dirty="0"/>
          </a:p>
          <a:p>
            <a:r>
              <a:rPr lang="de-DE" sz="1400" b="1" dirty="0"/>
              <a:t>Fachrichtung/ Unterrichtsfächer: </a:t>
            </a:r>
          </a:p>
          <a:p>
            <a:r>
              <a:rPr lang="de-DE" sz="1400" i="1" dirty="0"/>
              <a:t>Sozialkunde, Kooperation &amp; Vernetzung, Wahrnehmung &amp; Beobachtung, Haltung &amp; Berufsidentität, Kommunikation, Psychologie, Arbeitsrecht</a:t>
            </a:r>
          </a:p>
          <a:p>
            <a:endParaRPr lang="de-DE" sz="1400" b="1" dirty="0"/>
          </a:p>
          <a:p>
            <a:r>
              <a:rPr lang="de-DE" sz="1400" b="1" dirty="0"/>
              <a:t>Berufserfahrung:</a:t>
            </a:r>
          </a:p>
          <a:p>
            <a:r>
              <a:rPr lang="de-DE" sz="1400" i="1" dirty="0"/>
              <a:t>Early Education (B.A.) / </a:t>
            </a:r>
            <a:r>
              <a:rPr lang="de-DE" sz="1400" i="1" dirty="0" err="1"/>
              <a:t>Social</a:t>
            </a:r>
            <a:r>
              <a:rPr lang="de-DE" sz="1400" i="1" dirty="0"/>
              <a:t> Work (M.A.)</a:t>
            </a:r>
            <a:br>
              <a:rPr lang="de-DE" sz="1400" dirty="0"/>
            </a:br>
            <a:r>
              <a:rPr lang="de-DE" sz="1400" i="1" dirty="0"/>
              <a:t>Mediatorin, Supervisorin, systematische Beraterin, Interkulturelle Trainerin</a:t>
            </a:r>
          </a:p>
          <a:p>
            <a:endParaRPr lang="de-DE" sz="1400" b="1" dirty="0"/>
          </a:p>
          <a:p>
            <a:r>
              <a:rPr lang="de-DE" sz="1400" b="1" dirty="0"/>
              <a:t>Bezug zu OER:</a:t>
            </a:r>
          </a:p>
          <a:p>
            <a:r>
              <a:rPr lang="de-DE" sz="1400" i="1" dirty="0"/>
              <a:t>sinnhafte Ergänzung für Lehr- und Lernprozesse</a:t>
            </a:r>
          </a:p>
          <a:p>
            <a:endParaRPr lang="de-DE" sz="1400" i="1" dirty="0"/>
          </a:p>
        </p:txBody>
      </p:sp>
      <p:pic>
        <p:nvPicPr>
          <p:cNvPr id="2" name="Chris und Anne interview OER_geschnitten">
            <a:hlinkClick r:id="" action="ppaction://media"/>
            <a:extLst>
              <a:ext uri="{FF2B5EF4-FFF2-40B4-BE49-F238E27FC236}">
                <a16:creationId xmlns:a16="http://schemas.microsoft.com/office/drawing/2014/main" id="{D4CC5D8B-26B5-40BF-8B88-7AD4E2E1C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0495" y="1287215"/>
            <a:ext cx="1555424" cy="155542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DE76B44-F8AE-4E90-95EF-B3265BE6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74" y="1769654"/>
            <a:ext cx="10327020" cy="92276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Erfahrungsbericht </a:t>
            </a:r>
            <a:r>
              <a:rPr lang="de-DE" sz="2400" b="1" dirty="0">
                <a:solidFill>
                  <a:schemeClr val="accent4"/>
                </a:solidFill>
                <a:latin typeface="+mn-lt"/>
              </a:rPr>
              <a:t>Berufsschullehrkraft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57CE550-1F40-9723-698F-1B5FED9524D4}"/>
              </a:ext>
            </a:extLst>
          </p:cNvPr>
          <p:cNvSpPr txBox="1"/>
          <p:nvPr/>
        </p:nvSpPr>
        <p:spPr>
          <a:xfrm>
            <a:off x="7621935" y="5941827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7"/>
              </a:rPr>
              <a:t>Kontakt: alemke@hs-nb.de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E2CF80-3039-45C2-191E-A0AC7EAFF46F}"/>
              </a:ext>
            </a:extLst>
          </p:cNvPr>
          <p:cNvSpPr txBox="1"/>
          <p:nvPr/>
        </p:nvSpPr>
        <p:spPr>
          <a:xfrm>
            <a:off x="826080" y="1127763"/>
            <a:ext cx="81336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600" i="1" dirty="0">
                <a:solidFill>
                  <a:schemeClr val="accent1"/>
                </a:solidFill>
              </a:rPr>
              <a:t>Begleitmodul Offene Digitalisierte Bildungsmaterialien</a:t>
            </a:r>
            <a:endParaRPr lang="de-DE" sz="2600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53EE2A-E6BF-24E7-2F85-4971B4837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b="10934"/>
          <a:stretch/>
        </p:blipFill>
        <p:spPr>
          <a:xfrm>
            <a:off x="7988222" y="3277909"/>
            <a:ext cx="1943003" cy="2078424"/>
          </a:xfrm>
          <a:prstGeom prst="ellipse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FC74EC5-3698-4238-9BBA-DB89EC5638EB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9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2" name="Picture 2" descr="Bildergebnis für cc by 4.0">
            <a:extLst>
              <a:ext uri="{FF2B5EF4-FFF2-40B4-BE49-F238E27FC236}">
                <a16:creationId xmlns:a16="http://schemas.microsoft.com/office/drawing/2014/main" id="{9C655353-A724-4102-9C21-383E4EE9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719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F58CE00-FFBA-1BEC-1A5A-4E1D52E6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FFCE73F-C80F-836B-7A3A-5B4FD12D3C68}"/>
              </a:ext>
            </a:extLst>
          </p:cNvPr>
          <p:cNvSpPr txBox="1">
            <a:spLocks/>
          </p:cNvSpPr>
          <p:nvPr/>
        </p:nvSpPr>
        <p:spPr>
          <a:xfrm>
            <a:off x="1705123" y="1280753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Fragen?</a:t>
            </a:r>
          </a:p>
        </p:txBody>
      </p:sp>
      <p:pic>
        <p:nvPicPr>
          <p:cNvPr id="13" name="Grafik 12" descr="Ein Bild, das Entwurf, Lineart, Zeichnung, Strichzeichnung enthält.&#10;&#10;Automatisch generierte Beschreibung">
            <a:extLst>
              <a:ext uri="{FF2B5EF4-FFF2-40B4-BE49-F238E27FC236}">
                <a16:creationId xmlns:a16="http://schemas.microsoft.com/office/drawing/2014/main" id="{A36A61F9-ACF3-8907-80E3-6789013D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9" y="2265094"/>
            <a:ext cx="9577589" cy="29308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BAE154A-836A-4979-81E0-91615AB766B2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8" name="Picture 2" descr="Bildergebnis für cc by 4.0">
            <a:extLst>
              <a:ext uri="{FF2B5EF4-FFF2-40B4-BE49-F238E27FC236}">
                <a16:creationId xmlns:a16="http://schemas.microsoft.com/office/drawing/2014/main" id="{B8F6D13D-AD34-40D5-B92A-F865D158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70702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9636F33-7364-4822-826A-33958B376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72" y="1914"/>
            <a:ext cx="5555460" cy="37039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36" y="876974"/>
            <a:ext cx="5319251" cy="2157476"/>
          </a:xfrm>
        </p:spPr>
        <p:txBody>
          <a:bodyPr/>
          <a:lstStyle/>
          <a:p>
            <a:r>
              <a:rPr lang="de-DE" dirty="0">
                <a:latin typeface="+mn-lt"/>
              </a:rPr>
              <a:t> </a:t>
            </a:r>
            <a:br>
              <a:rPr lang="de-DE" dirty="0">
                <a:latin typeface="+mn-lt"/>
              </a:rPr>
            </a:br>
            <a:endParaRPr lang="de-DE" dirty="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357F61D-C13B-40E2-9956-83F6C4601171}"/>
              </a:ext>
            </a:extLst>
          </p:cNvPr>
          <p:cNvSpPr txBox="1">
            <a:spLocks/>
          </p:cNvSpPr>
          <p:nvPr/>
        </p:nvSpPr>
        <p:spPr>
          <a:xfrm>
            <a:off x="544283" y="745209"/>
            <a:ext cx="5107339" cy="21574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800" dirty="0">
                <a:solidFill>
                  <a:schemeClr val="bg2"/>
                </a:solidFill>
              </a:rPr>
              <a:t>4. Breakout-Rooms </a:t>
            </a:r>
            <a:br>
              <a:rPr lang="de-DE" sz="3800" dirty="0">
                <a:solidFill>
                  <a:schemeClr val="bg2"/>
                </a:solidFill>
              </a:rPr>
            </a:br>
            <a:r>
              <a:rPr lang="de-DE" sz="3800" dirty="0">
                <a:solidFill>
                  <a:schemeClr val="bg2"/>
                </a:solidFill>
              </a:rPr>
              <a:t>Transfer in die eigene Praxis</a:t>
            </a:r>
          </a:p>
          <a:p>
            <a:pPr marL="0" indent="0">
              <a:buNone/>
            </a:pPr>
            <a:br>
              <a:rPr lang="de-DE" sz="3800" dirty="0">
                <a:solidFill>
                  <a:schemeClr val="bg1"/>
                </a:solidFill>
                <a:latin typeface="+mj-lt"/>
              </a:rPr>
            </a:br>
            <a:endParaRPr lang="de-DE" sz="3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AE1375-D156-49A7-8A00-6E48DACF40D1}"/>
              </a:ext>
            </a:extLst>
          </p:cNvPr>
          <p:cNvSpPr/>
          <p:nvPr/>
        </p:nvSpPr>
        <p:spPr>
          <a:xfrm>
            <a:off x="1149403" y="3338177"/>
            <a:ext cx="10442233" cy="3121891"/>
          </a:xfrm>
          <a:prstGeom prst="rect">
            <a:avLst/>
          </a:prstGeom>
          <a:solidFill>
            <a:schemeClr val="bg1"/>
          </a:solidFill>
          <a:ln w="28575">
            <a:solidFill>
              <a:srgbClr val="FF2F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 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r>
              <a:rPr lang="de-DE" spc="-1" dirty="0">
                <a:solidFill>
                  <a:srgbClr val="000000"/>
                </a:solidFill>
                <a:latin typeface="Open Sans"/>
              </a:rPr>
              <a:t>1. 	Tauschen Sie sich darüber aus, welche Rolle OER in der Ausbildung angehender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r>
              <a:rPr lang="de-DE" spc="-1" dirty="0">
                <a:solidFill>
                  <a:srgbClr val="000000"/>
                </a:solidFill>
                <a:latin typeface="Open Sans"/>
              </a:rPr>
              <a:t>	Lehrkräfte spielen sollte. </a:t>
            </a:r>
            <a:endParaRPr lang="de-DE" b="1" spc="-1" dirty="0">
              <a:solidFill>
                <a:srgbClr val="000000"/>
              </a:solidFill>
              <a:latin typeface="Open San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endParaRPr lang="de-DE" b="1" spc="-1" dirty="0">
              <a:solidFill>
                <a:srgbClr val="000000"/>
              </a:solidFill>
              <a:latin typeface="Open San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r>
              <a:rPr lang="de-DE" spc="-1" dirty="0">
                <a:solidFill>
                  <a:srgbClr val="000000"/>
                </a:solidFill>
                <a:latin typeface="Open Sans"/>
              </a:rPr>
              <a:t>2.	Sammeln und entwickeln Sie Ideen, wie OER in einem Studiengang eingesetzt werden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r>
              <a:rPr lang="de-DE" spc="-1" dirty="0">
                <a:solidFill>
                  <a:srgbClr val="000000"/>
                </a:solidFill>
                <a:latin typeface="Open Sans"/>
              </a:rPr>
              <a:t>	könnte.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endParaRPr lang="de-DE" b="1" spc="-1" dirty="0">
              <a:solidFill>
                <a:srgbClr val="000000"/>
              </a:solidFill>
              <a:latin typeface="Open San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>
                <a:tab pos="0" algn="l"/>
              </a:tabLst>
              <a:defRPr/>
            </a:pPr>
            <a:r>
              <a:rPr lang="de-DE" spc="-1" dirty="0">
                <a:solidFill>
                  <a:srgbClr val="000000"/>
                </a:solidFill>
                <a:latin typeface="Open Sans"/>
              </a:rPr>
              <a:t>3.	Wie könnte OER in der Hochschule/ Bildungseinrichtung gefördert und verankert 	werden?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BFB602F-921F-4EF8-A117-01E3280AE28D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7" name="Picture 2" descr="Bildergebnis für cc by 4.0">
            <a:extLst>
              <a:ext uri="{FF2B5EF4-FFF2-40B4-BE49-F238E27FC236}">
                <a16:creationId xmlns:a16="http://schemas.microsoft.com/office/drawing/2014/main" id="{179F5FF5-6DEE-4468-8672-38449FCB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8640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C7161-CC6A-6598-5A99-D93FCCCA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876974"/>
            <a:ext cx="4979911" cy="2157476"/>
          </a:xfrm>
        </p:spPr>
        <p:txBody>
          <a:bodyPr/>
          <a:lstStyle/>
          <a:p>
            <a:r>
              <a:rPr lang="de-DE" dirty="0">
                <a:latin typeface="+mn-lt"/>
              </a:rPr>
              <a:t>Blitzlichter aus den Breakout-Räumen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A5556B-95EB-6A33-7D99-21932CEEC9FD}"/>
              </a:ext>
            </a:extLst>
          </p:cNvPr>
          <p:cNvSpPr txBox="1"/>
          <p:nvPr/>
        </p:nvSpPr>
        <p:spPr>
          <a:xfrm>
            <a:off x="6807201" y="1557122"/>
            <a:ext cx="45268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Offene Bildungsmaterialien... </a:t>
            </a:r>
          </a:p>
          <a:p>
            <a:endParaRPr lang="de-DE" sz="2400" dirty="0"/>
          </a:p>
          <a:p>
            <a:r>
              <a:rPr lang="de-DE" sz="2400" dirty="0"/>
              <a:t>Raum 1 </a:t>
            </a:r>
          </a:p>
          <a:p>
            <a:r>
              <a:rPr lang="de-DE" sz="2400" dirty="0"/>
              <a:t>… und die Ausbildung von Lehrkräften</a:t>
            </a:r>
          </a:p>
          <a:p>
            <a:endParaRPr lang="de-DE" sz="2400" dirty="0"/>
          </a:p>
          <a:p>
            <a:r>
              <a:rPr lang="de-DE" sz="2400" dirty="0"/>
              <a:t>Raum 2</a:t>
            </a:r>
          </a:p>
          <a:p>
            <a:r>
              <a:rPr lang="de-DE" sz="2400" dirty="0"/>
              <a:t>…und deren Einbindung in Studiengänge 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209A82-BCE7-4831-9039-67A69B97EE26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2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5" name="Picture 2" descr="Bildergebnis für cc by 4.0">
            <a:extLst>
              <a:ext uri="{FF2B5EF4-FFF2-40B4-BE49-F238E27FC236}">
                <a16:creationId xmlns:a16="http://schemas.microsoft.com/office/drawing/2014/main" id="{E3969D17-409B-4929-A040-2A57689B3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13709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23645-1C05-6EF3-49A9-849B3E842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5CF5DEE-83C2-959F-416E-D76A5B56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3964570-77D7-B3D3-93EB-0DEBFA77D397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60D0A90-706C-D045-033C-261915DCB36A}"/>
              </a:ext>
            </a:extLst>
          </p:cNvPr>
          <p:cNvSpPr txBox="1">
            <a:spLocks/>
          </p:cNvSpPr>
          <p:nvPr/>
        </p:nvSpPr>
        <p:spPr>
          <a:xfrm>
            <a:off x="1098524" y="1013896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Unsere </a:t>
            </a:r>
            <a:r>
              <a:rPr kumimoji="0" lang="de-DE" sz="3000" b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Socials</a:t>
            </a:r>
            <a:r>
              <a:rPr kumimoji="0" lang="de-DE" sz="3000" b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+mn-lt"/>
                <a:ea typeface="Open Sans" pitchFamily="2" charset="0"/>
                <a:cs typeface="Open Sans" pitchFamily="2" charset="0"/>
              </a:rPr>
              <a:t>:</a:t>
            </a:r>
          </a:p>
        </p:txBody>
      </p:sp>
      <p:pic>
        <p:nvPicPr>
          <p:cNvPr id="8" name="Grafik 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B9BE0234-54F4-2C77-44A5-5968694B9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21" y="1811279"/>
            <a:ext cx="7576871" cy="3874929"/>
          </a:xfrm>
          <a:prstGeom prst="rect">
            <a:avLst/>
          </a:prstGeom>
        </p:spPr>
      </p:pic>
      <p:pic>
        <p:nvPicPr>
          <p:cNvPr id="12" name="Grafik 11" descr="Ein Bild, das Farbigkeit, Grafiken, Kreis, Grafikdesign enthält.&#10;&#10;KI-generierte Inhalte können fehlerhaft sein.">
            <a:extLst>
              <a:ext uri="{FF2B5EF4-FFF2-40B4-BE49-F238E27FC236}">
                <a16:creationId xmlns:a16="http://schemas.microsoft.com/office/drawing/2014/main" id="{68756A10-22CC-9E38-CDA0-89FC77871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75" y="1936658"/>
            <a:ext cx="1076046" cy="10760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CED09BB-71BA-4CF7-A6FB-371527F0FB45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0" name="Picture 2" descr="Bildergebnis für cc by 4.0">
            <a:extLst>
              <a:ext uri="{FF2B5EF4-FFF2-40B4-BE49-F238E27FC236}">
                <a16:creationId xmlns:a16="http://schemas.microsoft.com/office/drawing/2014/main" id="{432CC11D-CB7D-4343-AB16-0ABDCE6D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3864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AC85E-F830-08FE-1E0C-2929307A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306CBA83-E1EF-72D0-C813-B69BE7F2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CE4970A-C73A-4B77-CF23-7C8043B2EFCC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pic>
        <p:nvPicPr>
          <p:cNvPr id="3" name="Grafik 2" descr="Ein Bild, das Text, Screenshot, Schrift, Zahl enthält.&#10;&#10;KI-generierte Inhalte können fehlerhaft sein.">
            <a:extLst>
              <a:ext uri="{FF2B5EF4-FFF2-40B4-BE49-F238E27FC236}">
                <a16:creationId xmlns:a16="http://schemas.microsoft.com/office/drawing/2014/main" id="{ED002F78-78FF-A4ED-9C8B-5580AF32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85" y="390884"/>
            <a:ext cx="4886515" cy="5844104"/>
          </a:xfrm>
          <a:prstGeom prst="rect">
            <a:avLst/>
          </a:prstGeom>
        </p:spPr>
      </p:pic>
      <p:pic>
        <p:nvPicPr>
          <p:cNvPr id="10" name="Grafik 9" descr="Ein Bild, das Text, Screenshot, Schrift, Software enthält.&#10;&#10;KI-generierte Inhalte können fehlerhaft sein.">
            <a:extLst>
              <a:ext uri="{FF2B5EF4-FFF2-40B4-BE49-F238E27FC236}">
                <a16:creationId xmlns:a16="http://schemas.microsoft.com/office/drawing/2014/main" id="{A9E9A234-77F5-16BA-F87D-CC44284FA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3" y="1742566"/>
            <a:ext cx="5318925" cy="4495412"/>
          </a:xfrm>
          <a:prstGeom prst="rect">
            <a:avLst/>
          </a:prstGeom>
        </p:spPr>
      </p:pic>
      <p:pic>
        <p:nvPicPr>
          <p:cNvPr id="14" name="Grafik 13" descr="Ein Bild, das Logo, Grafiken, Symbol, Schrift enthält.&#10;&#10;KI-generierte Inhalte können fehlerhaft sein.">
            <a:extLst>
              <a:ext uri="{FF2B5EF4-FFF2-40B4-BE49-F238E27FC236}">
                <a16:creationId xmlns:a16="http://schemas.microsoft.com/office/drawing/2014/main" id="{ED41337D-2D21-E64E-088C-66E07678E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0" y="1752065"/>
            <a:ext cx="661716" cy="661716"/>
          </a:xfrm>
          <a:prstGeom prst="rect">
            <a:avLst/>
          </a:prstGeom>
        </p:spPr>
      </p:pic>
      <p:pic>
        <p:nvPicPr>
          <p:cNvPr id="16" name="Grafik 15" descr="Ein Bild, das Logo, Symbol, Grafiken, Clipart enthält.&#10;&#10;KI-generierte Inhalte können fehlerhaft sein.">
            <a:extLst>
              <a:ext uri="{FF2B5EF4-FFF2-40B4-BE49-F238E27FC236}">
                <a16:creationId xmlns:a16="http://schemas.microsoft.com/office/drawing/2014/main" id="{FDA11BBE-B5DD-5C6C-D3D5-499AFE160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23" y="258949"/>
            <a:ext cx="922762" cy="9227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AFEB6B-ED75-458A-B3F8-F004DD504786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7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" name="Picture 2" descr="Bildergebnis für cc by 4.0">
            <a:extLst>
              <a:ext uri="{FF2B5EF4-FFF2-40B4-BE49-F238E27FC236}">
                <a16:creationId xmlns:a16="http://schemas.microsoft.com/office/drawing/2014/main" id="{63808AFF-D1B3-49DA-A763-DEE43C774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8989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E5D3D-C27B-A8A2-7AEB-CFBCB9FF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503" y="779807"/>
            <a:ext cx="9387625" cy="922762"/>
          </a:xfrm>
        </p:spPr>
        <p:txBody>
          <a:bodyPr>
            <a:normAutofit/>
          </a:bodyPr>
          <a:lstStyle/>
          <a:p>
            <a:r>
              <a:rPr lang="de-DE" sz="3800" dirty="0"/>
              <a:t>Gliederung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B9B31C-1AB7-7139-A718-892E9D02F0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424" y="1594884"/>
            <a:ext cx="9388475" cy="38490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/>
              <a:t>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Warm-up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Einführung ins Thema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Praxiseinblick: Begleitmodul Offene Digitalisierte Bildungsmaterialien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Breakout-Rooms – Transfer in die eigene Praxis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de-DE" sz="2000" dirty="0"/>
              <a:t>Zusammenfassung und Vernetzung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E2842434-1585-3268-09D0-4622F893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263256E-940F-497F-BA74-1DEDBEC95D03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23" name="Picture 2" descr="Bildergebnis für cc by 4.0">
            <a:extLst>
              <a:ext uri="{FF2B5EF4-FFF2-40B4-BE49-F238E27FC236}">
                <a16:creationId xmlns:a16="http://schemas.microsoft.com/office/drawing/2014/main" id="{5C2CCB6D-380E-4DE1-93C8-9D14027C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203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BB58-65C3-9F9C-129C-4AC1BB0A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8A4AFCF-C257-B8C9-864D-09B7CFCD4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FA3742B-4092-9528-B17F-F37A867BD534}"/>
              </a:ext>
            </a:extLst>
          </p:cNvPr>
          <p:cNvSpPr txBox="1">
            <a:spLocks/>
          </p:cNvSpPr>
          <p:nvPr/>
        </p:nvSpPr>
        <p:spPr>
          <a:xfrm>
            <a:off x="2418422" y="2192340"/>
            <a:ext cx="9387625" cy="922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mattermost.co-woerk.de/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co-woerk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332DEAD8-040D-4591-AC12-049AAFC3D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3" y="2350365"/>
            <a:ext cx="1291364" cy="1291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2884CF-BCEC-76FF-1942-F9DE37743E96}"/>
              </a:ext>
            </a:extLst>
          </p:cNvPr>
          <p:cNvSpPr txBox="1"/>
          <p:nvPr/>
        </p:nvSpPr>
        <p:spPr>
          <a:xfrm>
            <a:off x="1373531" y="1473683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Herzliche Einladung zu…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372949-C82A-448A-8D00-179D933E2C98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0" name="Picture 2" descr="Bildergebnis für cc by 4.0">
            <a:extLst>
              <a:ext uri="{FF2B5EF4-FFF2-40B4-BE49-F238E27FC236}">
                <a16:creationId xmlns:a16="http://schemas.microsoft.com/office/drawing/2014/main" id="{F21BE42B-9C1A-48A7-B7F4-AA02D125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444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DD6B-65D7-B994-1487-B41A7187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244090C3-F8A8-5214-9A21-E5971A308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5123F242-384A-CAD9-603A-B8AEDDD33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4A1B457F-6E70-338E-42FA-6D3BF53E6AAA}"/>
                  </a:ext>
                </a:extLst>
              </p14:cNvPr>
              <p14:cNvContentPartPr/>
              <p14:nvPr/>
            </p14:nvContentPartPr>
            <p14:xfrm>
              <a:off x="4991451" y="-295998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4A1B457F-6E70-338E-42FA-6D3BF53E6A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2451" y="-3049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7A6EEF2-6FAE-83F2-5583-7669EF50A27D}"/>
                  </a:ext>
                </a:extLst>
              </p14:cNvPr>
              <p14:cNvContentPartPr/>
              <p14:nvPr/>
            </p14:nvContentPartPr>
            <p14:xfrm>
              <a:off x="6435051" y="2880642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7A6EEF2-6FAE-83F2-5583-7669EF50A2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51" y="28716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66A71D11-94CA-4927-73AD-BF4A79454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415" y="884073"/>
            <a:ext cx="10029644" cy="47311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6A11DC0-4698-470D-9CBA-590125AE17FC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9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" name="Picture 2" descr="Bildergebnis für cc by 4.0">
            <a:extLst>
              <a:ext uri="{FF2B5EF4-FFF2-40B4-BE49-F238E27FC236}">
                <a16:creationId xmlns:a16="http://schemas.microsoft.com/office/drawing/2014/main" id="{CACC6385-C1F5-488E-BDD8-B763EDE2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2999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3669B-90DC-1FD2-9709-74AD05DAE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88FBE61-6500-16B8-5DE7-249AE667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p:pic>
        <p:nvPicPr>
          <p:cNvPr id="8" name="Grafik 7" descr="Ein Bild, das Symbol, Logo, Grafiken, Schrift enthält.&#10;&#10;Automatisch generierte Beschreibung">
            <a:extLst>
              <a:ext uri="{FF2B5EF4-FFF2-40B4-BE49-F238E27FC236}">
                <a16:creationId xmlns:a16="http://schemas.microsoft.com/office/drawing/2014/main" id="{B0F0AF51-CD30-310B-B0A3-794524C2B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9" y="772800"/>
            <a:ext cx="953359" cy="953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30C1430D-9D99-8CC1-145F-316F25D63B81}"/>
                  </a:ext>
                </a:extLst>
              </p14:cNvPr>
              <p14:cNvContentPartPr/>
              <p14:nvPr/>
            </p14:nvContentPartPr>
            <p14:xfrm>
              <a:off x="4991451" y="-295998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30C1430D-9D99-8CC1-145F-316F25D63B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2451" y="-3049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07FC6973-C096-D323-74EC-3214421292BE}"/>
                  </a:ext>
                </a:extLst>
              </p14:cNvPr>
              <p14:cNvContentPartPr/>
              <p14:nvPr/>
            </p14:nvContentPartPr>
            <p14:xfrm>
              <a:off x="6435051" y="2880642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07FC6973-C096-D323-74EC-3214421292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51" y="28716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2C2AAFB5-CE5E-363B-94FC-E206ECF3B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539" y="865405"/>
            <a:ext cx="10346797" cy="48807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CD3F83-7AA5-4C18-8BCB-8EFD3993CD5D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9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" name="Picture 2" descr="Bildergebnis für cc by 4.0">
            <a:extLst>
              <a:ext uri="{FF2B5EF4-FFF2-40B4-BE49-F238E27FC236}">
                <a16:creationId xmlns:a16="http://schemas.microsoft.com/office/drawing/2014/main" id="{7CB46998-E45F-4EF0-A277-BDE662AA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1915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4BAC6A3-A987-E94B-FCBF-3A4216FE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E8D7CEC-2E83-6673-A892-021B492A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404" y="332252"/>
            <a:ext cx="1155414" cy="3436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2BE6C8F-587C-F410-BA54-7C2CACEC8FE7}"/>
                  </a:ext>
                </a:extLst>
              </p14:cNvPr>
              <p14:cNvContentPartPr/>
              <p14:nvPr/>
            </p14:nvContentPartPr>
            <p14:xfrm>
              <a:off x="4991451" y="-295998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2BE6C8F-587C-F410-BA54-7C2CACEC8F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82451" y="-3049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08A2281-25CB-C33B-9265-ED33F47D3BE6}"/>
                  </a:ext>
                </a:extLst>
              </p14:cNvPr>
              <p14:cNvContentPartPr/>
              <p14:nvPr/>
            </p14:nvContentPartPr>
            <p14:xfrm>
              <a:off x="6435051" y="2880642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08A2281-25CB-C33B-9265-ED33F47D3B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051" y="28716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647ADC2A-B69A-CE52-A2FE-C4140B26C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235" y="860090"/>
            <a:ext cx="9553530" cy="5402846"/>
          </a:xfrm>
          <a:prstGeom prst="rect">
            <a:avLst/>
          </a:prstGeom>
        </p:spPr>
      </p:pic>
      <p:pic>
        <p:nvPicPr>
          <p:cNvPr id="12" name="Grafik 11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F8303E95-3C44-3EBD-C474-D087F2C37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76" y="497385"/>
            <a:ext cx="3264260" cy="119816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5A51B1-B1A0-4CC7-B60E-E3DE7EB4F8FC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9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8" name="Picture 2" descr="Bildergebnis für cc by 4.0">
            <a:extLst>
              <a:ext uri="{FF2B5EF4-FFF2-40B4-BE49-F238E27FC236}">
                <a16:creationId xmlns:a16="http://schemas.microsoft.com/office/drawing/2014/main" id="{D45F90D3-9045-4B48-AD3D-FEA96BB6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2814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6195-6F6F-6A07-EB54-C27F4604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FF253-A874-1B77-397F-88D0E0BD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53" y="1271524"/>
            <a:ext cx="5319251" cy="2157476"/>
          </a:xfrm>
        </p:spPr>
        <p:txBody>
          <a:bodyPr/>
          <a:lstStyle/>
          <a:p>
            <a:r>
              <a:rPr lang="de-DE" dirty="0">
                <a:latin typeface="+mn-lt"/>
              </a:rPr>
              <a:t>Today I </a:t>
            </a:r>
            <a:r>
              <a:rPr lang="de-DE" dirty="0" err="1">
                <a:latin typeface="+mn-lt"/>
              </a:rPr>
              <a:t>learned</a:t>
            </a:r>
            <a:r>
              <a:rPr lang="de-DE" dirty="0">
                <a:latin typeface="+mn-lt"/>
              </a:rPr>
              <a:t>…</a:t>
            </a:r>
          </a:p>
        </p:txBody>
      </p:sp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9FC64980-F98A-7CAC-9210-FA504C0D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10" y="390885"/>
            <a:ext cx="1232990" cy="3667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7A62F98-394E-FCE1-E1A5-EB7A39D8C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007" y="757647"/>
            <a:ext cx="3593571" cy="52106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B87DAAC-5C86-465F-A518-265226023017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6" name="Picture 2" descr="Bildergebnis für cc by 4.0">
            <a:extLst>
              <a:ext uri="{FF2B5EF4-FFF2-40B4-BE49-F238E27FC236}">
                <a16:creationId xmlns:a16="http://schemas.microsoft.com/office/drawing/2014/main" id="{B62EA12B-111E-4F08-A1FB-D12E09F8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619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80F71-12C5-CA69-E371-20D21A46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Logo, Schrift, Markenzeichen enthält.&#10;&#10;KI-generierte Inhalte können fehlerhaft sein.">
            <a:extLst>
              <a:ext uri="{FF2B5EF4-FFF2-40B4-BE49-F238E27FC236}">
                <a16:creationId xmlns:a16="http://schemas.microsoft.com/office/drawing/2014/main" id="{A52C3049-5EE2-F447-1DEF-AEF82FCE2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296">
            <a:off x="7787300" y="3266389"/>
            <a:ext cx="3200621" cy="3200621"/>
          </a:xfrm>
          <a:prstGeom prst="rect">
            <a:avLst/>
          </a:prstGeom>
        </p:spPr>
      </p:pic>
      <p:pic>
        <p:nvPicPr>
          <p:cNvPr id="5" name="Grafik 4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7B3FACD0-197A-85E1-C582-D5A25E77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460" y="390884"/>
            <a:ext cx="1602740" cy="47674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1E75B5A-8E6E-86FC-A00E-7A5374FAA7AA}"/>
              </a:ext>
            </a:extLst>
          </p:cNvPr>
          <p:cNvSpPr txBox="1">
            <a:spLocks/>
          </p:cNvSpPr>
          <p:nvPr/>
        </p:nvSpPr>
        <p:spPr>
          <a:xfrm>
            <a:off x="1098524" y="3981130"/>
            <a:ext cx="9994951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54FF"/>
              </a:solidFill>
              <a:effectLst/>
              <a:uLnTx/>
              <a:uFillTx/>
              <a:latin typeface="Transforma Mix Medium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         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0E0D165-BB85-4A36-B68D-E985CEEB2D5E}"/>
              </a:ext>
            </a:extLst>
          </p:cNvPr>
          <p:cNvSpPr txBox="1">
            <a:spLocks/>
          </p:cNvSpPr>
          <p:nvPr/>
        </p:nvSpPr>
        <p:spPr>
          <a:xfrm>
            <a:off x="995396" y="629257"/>
            <a:ext cx="9662466" cy="922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54FF"/>
                </a:solidFill>
                <a:effectLst/>
                <a:uLnTx/>
                <a:uFillTx/>
                <a:latin typeface="Transforma Mix Medium"/>
                <a:ea typeface="+mj-ea"/>
                <a:cs typeface="+mj-cs"/>
              </a:rPr>
              <a:t>Das waren die Themen der Community of Practice im Sommersemester 2025: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B77BC889-9DC8-3624-870B-822BBA6B65EC}"/>
              </a:ext>
            </a:extLst>
          </p:cNvPr>
          <p:cNvSpPr txBox="1">
            <a:spLocks/>
          </p:cNvSpPr>
          <p:nvPr/>
        </p:nvSpPr>
        <p:spPr>
          <a:xfrm>
            <a:off x="1766023" y="1631738"/>
            <a:ext cx="10859574" cy="4698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31.03. </a:t>
            </a: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Der Open Library Badge oder wie Bibliotheken</a:t>
            </a:r>
            <a:r>
              <a:rPr kumimoji="0" lang="de-DE" sz="2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offener werden</a:t>
            </a:r>
            <a:endParaRPr kumimoji="0" lang="de-DE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28.04.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Offene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Lehrvideos – Werkzeuge, Standards, Praxisbeispiele</a:t>
            </a:r>
          </a:p>
          <a:p>
            <a:pPr lvl="0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26.05.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OER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 trifft KI – Chancen und Herausforderungen</a:t>
            </a:r>
          </a:p>
          <a:p>
            <a:pPr lvl="0"/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23.06.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Tools 4 </a:t>
            </a:r>
            <a:r>
              <a:rPr lang="de-DE" sz="2000" dirty="0" err="1">
                <a:solidFill>
                  <a:srgbClr val="000000"/>
                </a:solidFill>
                <a:latin typeface="Open Sans"/>
              </a:rPr>
              <a:t>nOER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rPr>
              <a:t>ds</a:t>
            </a:r>
            <a:r>
              <a:rPr lang="de-DE" sz="2000" dirty="0">
                <a:solidFill>
                  <a:srgbClr val="000000"/>
                </a:solidFill>
                <a:latin typeface="Open Sans"/>
              </a:rPr>
              <a:t>: Digitale Werkzeugkiste für </a:t>
            </a:r>
            <a:r>
              <a:rPr lang="de-DE" sz="2000" dirty="0" err="1">
                <a:solidFill>
                  <a:srgbClr val="000000"/>
                </a:solidFill>
                <a:latin typeface="Open Sans"/>
              </a:rPr>
              <a:t>OER-Enthusiast:innen</a:t>
            </a:r>
            <a:endParaRPr lang="de-DE" sz="2000" dirty="0">
              <a:solidFill>
                <a:srgbClr val="000000"/>
              </a:solidFill>
              <a:latin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B84BDA-0AF7-6EB5-FA1E-98816C03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54" y="3422225"/>
            <a:ext cx="6976353" cy="247508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7D6AD62-7BBB-42B7-951A-A6E245FB2104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2" name="Picture 2" descr="Bildergebnis für cc by 4.0">
            <a:extLst>
              <a:ext uri="{FF2B5EF4-FFF2-40B4-BE49-F238E27FC236}">
                <a16:creationId xmlns:a16="http://schemas.microsoft.com/office/drawing/2014/main" id="{B308F665-75AB-4B13-BBBC-553D2923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92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AC0AF-468B-6E20-94A2-1E8286ED1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15036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73" y="787549"/>
            <a:ext cx="4937536" cy="2157476"/>
          </a:xfrm>
        </p:spPr>
        <p:txBody>
          <a:bodyPr>
            <a:noAutofit/>
          </a:bodyPr>
          <a:lstStyle/>
          <a:p>
            <a:r>
              <a:rPr lang="de-DE" sz="3200" dirty="0">
                <a:latin typeface="+mn-lt"/>
              </a:rPr>
              <a:t>1. Warm-up:</a:t>
            </a:r>
            <a:br>
              <a:rPr lang="de-DE" sz="3200" dirty="0">
                <a:latin typeface="+mn-lt"/>
              </a:rPr>
            </a:b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Wie aufgeschlossen erleben Sie Ihren Fachbereich oder </a:t>
            </a: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Ihre Einrichtung im Umgang mit offenen Bildungsmaterialien </a:t>
            </a: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(OER)?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684B5A-A231-4608-8294-4B7B55FB25CA}"/>
              </a:ext>
            </a:extLst>
          </p:cNvPr>
          <p:cNvSpPr txBox="1">
            <a:spLocks/>
          </p:cNvSpPr>
          <p:nvPr/>
        </p:nvSpPr>
        <p:spPr>
          <a:xfrm>
            <a:off x="2431382" y="4518663"/>
            <a:ext cx="4280520" cy="8690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>
                <a:solidFill>
                  <a:schemeClr val="tx1"/>
                </a:solidFill>
              </a:rPr>
              <a:t>Skala von </a:t>
            </a:r>
          </a:p>
          <a:p>
            <a:endParaRPr lang="de-DE" sz="2800" b="1" dirty="0">
              <a:solidFill>
                <a:schemeClr val="tx1"/>
              </a:solidFill>
            </a:endParaRPr>
          </a:p>
          <a:p>
            <a:r>
              <a:rPr lang="de-DE" sz="2800" dirty="0">
                <a:solidFill>
                  <a:schemeClr val="tx1"/>
                </a:solidFill>
              </a:rPr>
              <a:t>1 (gar nicht) bis </a:t>
            </a:r>
          </a:p>
          <a:p>
            <a:r>
              <a:rPr lang="de-DE" sz="2800" dirty="0">
                <a:solidFill>
                  <a:schemeClr val="tx1"/>
                </a:solidFill>
              </a:rPr>
              <a:t>5 (sehr offen)</a:t>
            </a:r>
            <a:endParaRPr lang="de-DE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E648D9-D675-45B6-A79A-961B119FA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20" y="1433027"/>
            <a:ext cx="4537165" cy="3520183"/>
          </a:xfrm>
          <a:prstGeom prst="rect">
            <a:avLst/>
          </a:prstGeom>
          <a:noFill/>
        </p:spPr>
      </p:pic>
      <p:pic>
        <p:nvPicPr>
          <p:cNvPr id="5" name="Grafik 4" descr="Lineal mit einfarbiger Füllung">
            <a:extLst>
              <a:ext uri="{FF2B5EF4-FFF2-40B4-BE49-F238E27FC236}">
                <a16:creationId xmlns:a16="http://schemas.microsoft.com/office/drawing/2014/main" id="{E29B1704-5B84-49F5-A3C0-1958114A1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0778" y="4763434"/>
            <a:ext cx="759002" cy="7590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B31C69-AA97-4796-A657-BDCF00547CC9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6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7" name="Picture 2" descr="Bildergebnis für cc by 4.0">
            <a:extLst>
              <a:ext uri="{FF2B5EF4-FFF2-40B4-BE49-F238E27FC236}">
                <a16:creationId xmlns:a16="http://schemas.microsoft.com/office/drawing/2014/main" id="{13CE461C-E841-4982-A0C2-C6A66889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6761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269C8-3387-E2E0-A548-BFEE0D193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69E52-128A-66FA-79C3-F119A28E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368" y="1107917"/>
            <a:ext cx="5319251" cy="2157476"/>
          </a:xfrm>
        </p:spPr>
        <p:txBody>
          <a:bodyPr>
            <a:noAutofit/>
          </a:bodyPr>
          <a:lstStyle/>
          <a:p>
            <a:r>
              <a:rPr lang="de-DE" sz="3200" dirty="0">
                <a:latin typeface="+mn-lt"/>
              </a:rPr>
              <a:t>Stellen Sie sich eine typische Lehrperson vor, die Sie in Ihrem Arbeitsumfeld treffen</a:t>
            </a:r>
            <a:r>
              <a:rPr lang="de-DE" sz="3200" dirty="0"/>
              <a:t>.</a:t>
            </a:r>
            <a:br>
              <a:rPr lang="de-DE" sz="3200" dirty="0"/>
            </a:br>
            <a:br>
              <a:rPr lang="de-DE" sz="3200" dirty="0"/>
            </a:br>
            <a:endParaRPr lang="de-DE" sz="3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D5DA69-04E8-3CAC-5815-DC73070F29F8}"/>
              </a:ext>
            </a:extLst>
          </p:cNvPr>
          <p:cNvSpPr txBox="1"/>
          <p:nvPr/>
        </p:nvSpPr>
        <p:spPr>
          <a:xfrm>
            <a:off x="6632223" y="3551720"/>
            <a:ext cx="5832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1. 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Frau K.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engagiert, aber technikunsicher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2. </a:t>
            </a:r>
            <a:r>
              <a:rPr kumimoji="0" lang="de-DE" altLang="de-DE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Herr L.,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digital fit, aber skeptisch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sz="2000" dirty="0"/>
              <a:t>   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gegenüber  offenen Lizenzen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3. </a:t>
            </a:r>
            <a:r>
              <a:rPr kumimoji="0" lang="de-DE" altLang="de-DE" sz="20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Frau M.,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jung und neugierig, aber ohne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sz="2000" dirty="0"/>
              <a:t>   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OER-Erfahrung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422DFC-080F-4B66-802F-72DCB3504734}"/>
              </a:ext>
            </a:extLst>
          </p:cNvPr>
          <p:cNvSpPr txBox="1"/>
          <p:nvPr/>
        </p:nvSpPr>
        <p:spPr>
          <a:xfrm>
            <a:off x="1501198" y="2755031"/>
            <a:ext cx="42487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v"/>
            </a:pPr>
            <a:endParaRPr lang="de-DE" sz="2800" dirty="0">
              <a:solidFill>
                <a:schemeClr val="bg2"/>
              </a:solidFill>
            </a:endParaRPr>
          </a:p>
          <a:p>
            <a:pPr lvl="1"/>
            <a:r>
              <a:rPr lang="de-DE" sz="2800" dirty="0"/>
              <a:t>Wen treffen Sie am häufigsten an und warum?</a:t>
            </a:r>
            <a:br>
              <a:rPr lang="de-DE" sz="2800" dirty="0">
                <a:solidFill>
                  <a:schemeClr val="bg2"/>
                </a:solidFill>
                <a:latin typeface="+mn-lt"/>
              </a:rPr>
            </a:br>
            <a:br>
              <a:rPr lang="de-DE" sz="2800" dirty="0">
                <a:solidFill>
                  <a:schemeClr val="bg2"/>
                </a:solidFill>
              </a:rPr>
            </a:br>
            <a:endParaRPr lang="de-DE" sz="2800" dirty="0">
              <a:solidFill>
                <a:schemeClr val="bg2"/>
              </a:solidFill>
            </a:endParaRPr>
          </a:p>
        </p:txBody>
      </p:sp>
      <p:pic>
        <p:nvPicPr>
          <p:cNvPr id="5" name="Grafik 4" descr="Benutzer mit einfarbiger Füllung">
            <a:extLst>
              <a:ext uri="{FF2B5EF4-FFF2-40B4-BE49-F238E27FC236}">
                <a16:creationId xmlns:a16="http://schemas.microsoft.com/office/drawing/2014/main" id="{554A2981-28D4-4F53-9B6C-B229846F2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150" y="3301400"/>
            <a:ext cx="1047640" cy="10476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54E6FBD-FA50-4A85-9C4C-B1FA13023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75" y="286327"/>
            <a:ext cx="4897681" cy="326539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EF1570E-B08E-43E9-AD31-27A966CEE4FE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6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" name="Picture 2" descr="Bildergebnis für cc by 4.0">
            <a:extLst>
              <a:ext uri="{FF2B5EF4-FFF2-40B4-BE49-F238E27FC236}">
                <a16:creationId xmlns:a16="http://schemas.microsoft.com/office/drawing/2014/main" id="{1A5629F9-701D-47F1-9604-F6635AB90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9760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9FEDEA-4F6D-4031-9A42-9B010E162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46" y="2643594"/>
            <a:ext cx="774259" cy="54868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8F92ED4-D091-46B0-B855-EA2852A54809}"/>
              </a:ext>
            </a:extLst>
          </p:cNvPr>
          <p:cNvSpPr txBox="1"/>
          <p:nvPr/>
        </p:nvSpPr>
        <p:spPr>
          <a:xfrm>
            <a:off x="259513" y="3060196"/>
            <a:ext cx="2503923" cy="99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endParaRPr lang="de-DE" sz="1400" b="1" dirty="0">
              <a:solidFill>
                <a:srgbClr val="445052"/>
              </a:solidFill>
              <a:latin typeface="Barlow" panose="00000500000000000000" pitchFamily="50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de-DE" sz="1200" i="1" dirty="0">
                <a:solidFill>
                  <a:srgbClr val="445052"/>
                </a:solidFill>
                <a:latin typeface="Barlow" panose="00000500000000000000" pitchFamily="50" charset="0"/>
              </a:rPr>
              <a:t>Der Knotenpunkt für </a:t>
            </a:r>
            <a:br>
              <a:rPr lang="de-DE" sz="1200" i="1" dirty="0">
                <a:solidFill>
                  <a:srgbClr val="445052"/>
                </a:solidFill>
                <a:latin typeface="Barlow" panose="00000500000000000000" pitchFamily="50" charset="0"/>
              </a:rPr>
            </a:br>
            <a:r>
              <a:rPr lang="de-DE" sz="1200" i="1" dirty="0">
                <a:solidFill>
                  <a:srgbClr val="445052"/>
                </a:solidFill>
                <a:latin typeface="Barlow" panose="00000500000000000000" pitchFamily="50" charset="0"/>
              </a:rPr>
              <a:t>„Berufliche Bildung und Digitalisierung“</a:t>
            </a:r>
          </a:p>
        </p:txBody>
      </p:sp>
      <p:pic>
        <p:nvPicPr>
          <p:cNvPr id="28" name="Grafik 2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387F1C22-11B5-B623-915F-02D6CADC0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92" y="1223237"/>
            <a:ext cx="1654303" cy="4632047"/>
          </a:xfrm>
          <a:prstGeom prst="rect">
            <a:avLst/>
          </a:prstGeom>
        </p:spPr>
      </p:pic>
      <p:pic>
        <p:nvPicPr>
          <p:cNvPr id="30" name="Grafik 29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78F84803-AD38-0816-D60F-6EAFEB702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4" y="1223237"/>
            <a:ext cx="1875599" cy="4716655"/>
          </a:xfrm>
          <a:prstGeom prst="rect">
            <a:avLst/>
          </a:prstGeom>
        </p:spPr>
      </p:pic>
      <p:pic>
        <p:nvPicPr>
          <p:cNvPr id="32" name="Grafik 31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AF8C6F82-9311-E14E-0F7F-AD89940A3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99" y="1140656"/>
            <a:ext cx="1875599" cy="4797207"/>
          </a:xfrm>
          <a:prstGeom prst="rect">
            <a:avLst/>
          </a:prstGeom>
        </p:spPr>
      </p:pic>
      <p:pic>
        <p:nvPicPr>
          <p:cNvPr id="34" name="Grafik 33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4460A3ED-AD5A-72F9-2DFA-25CA7DA63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561" y="1198791"/>
            <a:ext cx="1763553" cy="4670340"/>
          </a:xfrm>
          <a:prstGeom prst="rect">
            <a:avLst/>
          </a:prstGeom>
        </p:spPr>
      </p:pic>
      <p:pic>
        <p:nvPicPr>
          <p:cNvPr id="36" name="Grafik 35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9AC2E0D9-453B-767A-BFB9-6BFBD495F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114" y="1251406"/>
            <a:ext cx="1875599" cy="4686457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78E47AD-10B5-41C0-BDEE-A68DA550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40" y="570237"/>
            <a:ext cx="10327020" cy="476747"/>
          </a:xfrm>
        </p:spPr>
        <p:txBody>
          <a:bodyPr>
            <a:noAutofit/>
          </a:bodyPr>
          <a:lstStyle/>
          <a:p>
            <a:r>
              <a:rPr lang="de-DE" sz="3800" dirty="0"/>
              <a:t>2. Einführung ins Thema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7F988F-4257-488D-BC58-626A5F74AC1C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10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4" name="Picture 2" descr="Bildergebnis für cc by 4.0">
            <a:extLst>
              <a:ext uri="{FF2B5EF4-FFF2-40B4-BE49-F238E27FC236}">
                <a16:creationId xmlns:a16="http://schemas.microsoft.com/office/drawing/2014/main" id="{1589A957-86C3-4DF1-AC22-6E9B6BB4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5046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A7A3-CAD9-42B9-BC88-0BCAE15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66" y="779807"/>
            <a:ext cx="10327020" cy="922762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Lehrer werden in M-V</a:t>
            </a:r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3BF9F24-ABCB-412E-86D9-00715551FAEF}"/>
              </a:ext>
            </a:extLst>
          </p:cNvPr>
          <p:cNvSpPr/>
          <p:nvPr/>
        </p:nvSpPr>
        <p:spPr>
          <a:xfrm>
            <a:off x="1975556" y="1871466"/>
            <a:ext cx="3502522" cy="83240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1. Phase: Lehramtsstudium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62839B9-540C-41D5-9C08-3680CD293C9A}"/>
              </a:ext>
            </a:extLst>
          </p:cNvPr>
          <p:cNvSpPr/>
          <p:nvPr/>
        </p:nvSpPr>
        <p:spPr>
          <a:xfrm>
            <a:off x="2709602" y="3087908"/>
            <a:ext cx="3957136" cy="91949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2. Phase: Vorbereitungsdienst (Referendariat)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CAB43B9B-ACFA-4F24-92D0-13474C2FD7D4}"/>
              </a:ext>
            </a:extLst>
          </p:cNvPr>
          <p:cNvSpPr/>
          <p:nvPr/>
        </p:nvSpPr>
        <p:spPr>
          <a:xfrm>
            <a:off x="3351848" y="4390978"/>
            <a:ext cx="3957137" cy="91949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3. Phase: </a:t>
            </a:r>
          </a:p>
          <a:p>
            <a:r>
              <a:rPr lang="de-DE" dirty="0"/>
              <a:t>Fort- und Weiterbildung von Lehrkräften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4E4C880-3EFA-419E-A197-A715BCFC9209}"/>
              </a:ext>
            </a:extLst>
          </p:cNvPr>
          <p:cNvSpPr/>
          <p:nvPr/>
        </p:nvSpPr>
        <p:spPr>
          <a:xfrm>
            <a:off x="5478079" y="1871468"/>
            <a:ext cx="3892728" cy="83240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Berufstheoretische Ausbildung (Hochschule, Universität)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F0A26A4-0E99-46D9-8E4D-3C6543F429A4}"/>
              </a:ext>
            </a:extLst>
          </p:cNvPr>
          <p:cNvSpPr/>
          <p:nvPr/>
        </p:nvSpPr>
        <p:spPr>
          <a:xfrm>
            <a:off x="6666738" y="3087908"/>
            <a:ext cx="3957136" cy="91949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Berufspraktische Ausbildung an Ausbildungsschule und in Studienseminaren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6056CD0-8D48-46BC-BA8F-9471BB481D35}"/>
              </a:ext>
            </a:extLst>
          </p:cNvPr>
          <p:cNvSpPr/>
          <p:nvPr/>
        </p:nvSpPr>
        <p:spPr>
          <a:xfrm>
            <a:off x="7308985" y="4390978"/>
            <a:ext cx="3957136" cy="91949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Institutionen und Einrichtungen für Fort- und Weiterbildung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56057B1-7099-4128-AD49-BA784620E361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4" name="Picture 2" descr="Bildergebnis für cc by 4.0">
            <a:extLst>
              <a:ext uri="{FF2B5EF4-FFF2-40B4-BE49-F238E27FC236}">
                <a16:creationId xmlns:a16="http://schemas.microsoft.com/office/drawing/2014/main" id="{DE2676AB-425F-4693-A252-7B0CCBFE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685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FA7A3-CAD9-42B9-BC88-0BCAE15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27" y="1411680"/>
            <a:ext cx="10327020" cy="476747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4"/>
                </a:solidFill>
                <a:latin typeface="+mn-lt"/>
              </a:rPr>
              <a:t>Zwei</a:t>
            </a:r>
            <a:r>
              <a:rPr lang="de-DE" sz="24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2400" dirty="0">
                <a:solidFill>
                  <a:schemeClr val="accent4"/>
                </a:solidFill>
                <a:latin typeface="+mn-lt"/>
              </a:rPr>
              <a:t>Berufspädagogische Studiengänge – Viele Möglichkeiten</a:t>
            </a:r>
          </a:p>
        </p:txBody>
      </p:sp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B39894-92F8-4992-9AB7-942E2123C7A6}"/>
              </a:ext>
            </a:extLst>
          </p:cNvPr>
          <p:cNvSpPr txBox="1"/>
          <p:nvPr/>
        </p:nvSpPr>
        <p:spPr>
          <a:xfrm>
            <a:off x="826179" y="3100288"/>
            <a:ext cx="488765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</a:pPr>
            <a:r>
              <a:rPr lang="de-DE" sz="1800" b="1" dirty="0"/>
              <a:t>Erstfach:</a:t>
            </a:r>
            <a:r>
              <a:rPr lang="de-DE" sz="1800" dirty="0"/>
              <a:t> </a:t>
            </a:r>
            <a:r>
              <a:rPr lang="de-DE" sz="1800" dirty="0">
                <a:solidFill>
                  <a:schemeClr val="accent4"/>
                </a:solidFill>
              </a:rPr>
              <a:t>Pflege</a:t>
            </a:r>
          </a:p>
          <a:p>
            <a:pPr rtl="0"/>
            <a:r>
              <a:rPr lang="de-DE" sz="1800" b="1" dirty="0"/>
              <a:t>Zweitfach: </a:t>
            </a:r>
            <a:r>
              <a:rPr lang="de-DE" sz="1800" dirty="0"/>
              <a:t>Berufliche Fachrichtungen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Gesundheit,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Sozialpädagogik an der Hochschule Neubrandenburg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u="sng" dirty="0"/>
              <a:t>oder</a:t>
            </a:r>
            <a:r>
              <a:rPr lang="de-DE" sz="1800" dirty="0"/>
              <a:t> ein allgemeinbildendes Fach </a:t>
            </a:r>
            <a:br>
              <a:rPr lang="de-DE" dirty="0"/>
            </a:br>
            <a:r>
              <a:rPr lang="de-DE" sz="1800" dirty="0"/>
              <a:t>(z. B. Deutsch, Englisch, Philosophie) an der Universität Rostock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D5DAA27-3172-49AD-98CC-2B08ACF57F1D}"/>
              </a:ext>
            </a:extLst>
          </p:cNvPr>
          <p:cNvSpPr txBox="1"/>
          <p:nvPr/>
        </p:nvSpPr>
        <p:spPr>
          <a:xfrm>
            <a:off x="6850551" y="3117073"/>
            <a:ext cx="484838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Aft>
                <a:spcPts val="1200"/>
              </a:spcAft>
            </a:pPr>
            <a:r>
              <a:rPr lang="de-DE" sz="1800" b="1" dirty="0"/>
              <a:t>Erstfach:</a:t>
            </a:r>
            <a:r>
              <a:rPr lang="de-DE" sz="1800" dirty="0"/>
              <a:t> </a:t>
            </a:r>
            <a:r>
              <a:rPr lang="de-DE" sz="1800" dirty="0">
                <a:solidFill>
                  <a:schemeClr val="accent4"/>
                </a:solidFill>
              </a:rPr>
              <a:t>Sozialpädagogik</a:t>
            </a:r>
          </a:p>
          <a:p>
            <a:pPr rtl="0"/>
            <a:r>
              <a:rPr lang="de-DE" sz="1800" b="1" dirty="0"/>
              <a:t>Zweitfach:</a:t>
            </a:r>
            <a:r>
              <a:rPr lang="de-DE" sz="1800" dirty="0"/>
              <a:t> Berufliche Fachrichtung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dirty="0"/>
              <a:t>Gesundheit an der Hochschule Neubrandenburg 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de-DE" sz="1800" u="sng" dirty="0"/>
              <a:t>oder </a:t>
            </a:r>
            <a:r>
              <a:rPr lang="de-DE" sz="1800" dirty="0"/>
              <a:t>ein allgemeinbildendes Fach </a:t>
            </a:r>
            <a:br>
              <a:rPr lang="de-DE" sz="1800" dirty="0"/>
            </a:br>
            <a:r>
              <a:rPr lang="de-DE" sz="1800" dirty="0"/>
              <a:t>(z. B. Deutsch, Englisch, Philosophie) an der Universität Rostock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004FD25-5A6E-42F2-B588-F332AC37B9D4}"/>
              </a:ext>
            </a:extLst>
          </p:cNvPr>
          <p:cNvSpPr/>
          <p:nvPr/>
        </p:nvSpPr>
        <p:spPr>
          <a:xfrm>
            <a:off x="807699" y="2205038"/>
            <a:ext cx="4848383" cy="778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de-DE" sz="1800" dirty="0"/>
              <a:t>BERUFSPÄDAGOGIK – </a:t>
            </a:r>
          </a:p>
          <a:p>
            <a:pPr rtl="0"/>
            <a:r>
              <a:rPr lang="de-DE" sz="1800" dirty="0"/>
              <a:t>LEHRAMT AN </a:t>
            </a:r>
            <a:r>
              <a:rPr lang="de-DE" sz="1800" b="1" dirty="0"/>
              <a:t>BERUFLICHEN SCHULEN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D010C1-8E3F-4BD8-A849-4B71A9E9AD69}"/>
              </a:ext>
            </a:extLst>
          </p:cNvPr>
          <p:cNvSpPr/>
          <p:nvPr/>
        </p:nvSpPr>
        <p:spPr>
          <a:xfrm>
            <a:off x="6850551" y="2203023"/>
            <a:ext cx="4848383" cy="778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de-DE" sz="1800" dirty="0"/>
              <a:t>BERUFSPÄDAGOGIK – </a:t>
            </a:r>
          </a:p>
          <a:p>
            <a:pPr rtl="0"/>
            <a:r>
              <a:rPr lang="de-DE" sz="1800" dirty="0"/>
              <a:t>LEHRAMT AN </a:t>
            </a:r>
            <a:r>
              <a:rPr lang="de-DE" sz="1800" b="1" dirty="0"/>
              <a:t>BERUFLICHEN SCHULEN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8F5882-3CA6-451F-AF83-AC603B437090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4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2" name="Picture 2" descr="Bildergebnis für cc by 4.0">
            <a:extLst>
              <a:ext uri="{FF2B5EF4-FFF2-40B4-BE49-F238E27FC236}">
                <a16:creationId xmlns:a16="http://schemas.microsoft.com/office/drawing/2014/main" id="{0337A8E8-934E-4D24-8D82-081D3C35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80872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43F1-8907-E298-09CA-9F2815CC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6D9931EE-5BD2-4559-CA4F-70ADB06D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48" y="303060"/>
            <a:ext cx="1602740" cy="476747"/>
          </a:xfrm>
          <a:prstGeom prst="rect">
            <a:avLst/>
          </a:prstGeom>
        </p:spPr>
      </p:pic>
      <p:pic>
        <p:nvPicPr>
          <p:cNvPr id="18" name="Grafik 17" descr="Gedanken Silhouette">
            <a:extLst>
              <a:ext uri="{FF2B5EF4-FFF2-40B4-BE49-F238E27FC236}">
                <a16:creationId xmlns:a16="http://schemas.microsoft.com/office/drawing/2014/main" id="{E01434A0-8D01-48B0-84E8-056CC3652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625" y="1832246"/>
            <a:ext cx="4229595" cy="434987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CF9F727-21C3-4BB9-9AD5-5549A4D40CD1}"/>
              </a:ext>
            </a:extLst>
          </p:cNvPr>
          <p:cNvSpPr txBox="1"/>
          <p:nvPr/>
        </p:nvSpPr>
        <p:spPr>
          <a:xfrm>
            <a:off x="2419663" y="2529856"/>
            <a:ext cx="21242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DE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„Welche Relevanz haben OER für Lehramts-studierende?“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endParaRPr lang="de-DE" sz="1800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FAD52C0-272A-49F2-AF5F-0419A914ECC2}"/>
              </a:ext>
            </a:extLst>
          </p:cNvPr>
          <p:cNvSpPr txBox="1"/>
          <p:nvPr/>
        </p:nvSpPr>
        <p:spPr>
          <a:xfrm>
            <a:off x="1070205" y="3932745"/>
            <a:ext cx="1960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chemeClr val="accent1"/>
                </a:solidFill>
              </a:rPr>
              <a:t>Fragestellung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0A4B6EF-8011-4D8D-A6D2-685F1BB4C0F2}"/>
              </a:ext>
            </a:extLst>
          </p:cNvPr>
          <p:cNvSpPr txBox="1"/>
          <p:nvPr/>
        </p:nvSpPr>
        <p:spPr>
          <a:xfrm>
            <a:off x="5346220" y="2191303"/>
            <a:ext cx="58917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Förderung einer offenen, kollaborativen Bildungskultur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Entwicklung digitaler Kompetenzen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Rechtssicherheit im Umgang mit Unterrichtsmaterialien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Zugang zu individualisierter und inklusiver Bildung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Praxisnähe und Vorbereitung auf Berufsalltag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Aufbau nachhaltiger OER-Communities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1998F87-1E54-4856-9C4E-184AD5914559}"/>
              </a:ext>
            </a:extLst>
          </p:cNvPr>
          <p:cNvSpPr txBox="1">
            <a:spLocks/>
          </p:cNvSpPr>
          <p:nvPr/>
        </p:nvSpPr>
        <p:spPr>
          <a:xfrm>
            <a:off x="1263794" y="523246"/>
            <a:ext cx="11921628" cy="5548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00" dirty="0"/>
              <a:t>3. Praxiseinblick: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6EE0D8-8485-06E4-4DE1-282453CD1465}"/>
              </a:ext>
            </a:extLst>
          </p:cNvPr>
          <p:cNvSpPr txBox="1"/>
          <p:nvPr/>
        </p:nvSpPr>
        <p:spPr>
          <a:xfrm>
            <a:off x="1386728" y="1249976"/>
            <a:ext cx="8752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>
                <a:solidFill>
                  <a:schemeClr val="accent1"/>
                </a:solidFill>
              </a:rPr>
              <a:t>B</a:t>
            </a:r>
            <a:r>
              <a:rPr lang="de-DE" sz="2600" i="1" dirty="0">
                <a:solidFill>
                  <a:schemeClr val="accent1"/>
                </a:solidFill>
              </a:rPr>
              <a:t>egleitmodul Offene Digitalisierte Bildungsmaterialien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80C6E33-81D0-4F53-A986-B62B05D4D5A3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6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1" name="Picture 2" descr="Bildergebnis für cc by 4.0">
            <a:extLst>
              <a:ext uri="{FF2B5EF4-FFF2-40B4-BE49-F238E27FC236}">
                <a16:creationId xmlns:a16="http://schemas.microsoft.com/office/drawing/2014/main" id="{BBD96C56-0C8A-4614-978D-0B170267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39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eodäsie und Messtechnik&quot; in Deutschland studieren - Hochschule  Neubrandenburg - University of Applied Sciences | Study in Germany">
            <a:extLst>
              <a:ext uri="{FF2B5EF4-FFF2-40B4-BE49-F238E27FC236}">
                <a16:creationId xmlns:a16="http://schemas.microsoft.com/office/drawing/2014/main" id="{451DEEA8-45C1-4D4F-B59A-A8C9DA719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07" y="447724"/>
            <a:ext cx="1791931" cy="4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DB6888D3-7FCB-4B90-8917-98C58FB84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38" y="463731"/>
            <a:ext cx="1499458" cy="446025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BA7FC30-7EF7-48ED-879D-C85FFA89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941" y="1451234"/>
            <a:ext cx="7072237" cy="46617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8B3FE90-56B6-4A1D-85FA-8AEE3B942300}"/>
              </a:ext>
            </a:extLst>
          </p:cNvPr>
          <p:cNvSpPr txBox="1">
            <a:spLocks/>
          </p:cNvSpPr>
          <p:nvPr/>
        </p:nvSpPr>
        <p:spPr>
          <a:xfrm>
            <a:off x="270372" y="514077"/>
            <a:ext cx="11921628" cy="4767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400" dirty="0"/>
          </a:p>
          <a:p>
            <a:r>
              <a:rPr lang="de-DE" sz="3400" dirty="0"/>
              <a:t>    </a:t>
            </a:r>
            <a:r>
              <a:rPr lang="de-DE" sz="2600" i="1" dirty="0">
                <a:latin typeface="+mn-lt"/>
              </a:rPr>
              <a:t>Begleitmodul Offene Digitalisierte Bildungsmaterialien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D9322C-B3AF-4CFB-9784-3AE19F4FD751}"/>
              </a:ext>
            </a:extLst>
          </p:cNvPr>
          <p:cNvSpPr txBox="1"/>
          <p:nvPr/>
        </p:nvSpPr>
        <p:spPr>
          <a:xfrm>
            <a:off x="0" y="6541470"/>
            <a:ext cx="12192000" cy="4924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Co-WOERK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|    23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.09.2025    | 	         	D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  <a:hlinkClick r:id="rId5"/>
              </a:rPr>
              <a:t>CC BY 4.0</a:t>
            </a:r>
            <a:endParaRPr kumimoji="0" lang="de-DE" sz="1000" b="1" i="0" u="none" strike="noStrike" cap="none" spc="0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sz="8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	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         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10" name="Picture 2" descr="Bildergebnis für cc by 4.0">
            <a:extLst>
              <a:ext uri="{FF2B5EF4-FFF2-40B4-BE49-F238E27FC236}">
                <a16:creationId xmlns:a16="http://schemas.microsoft.com/office/drawing/2014/main" id="{2A263097-16B6-4F2D-804F-BC2650FF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868" y="6568381"/>
            <a:ext cx="770108" cy="2694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05663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CoWoerk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054FF"/>
      </a:accent1>
      <a:accent2>
        <a:srgbClr val="0000F9"/>
      </a:accent2>
      <a:accent3>
        <a:srgbClr val="000088"/>
      </a:accent3>
      <a:accent4>
        <a:srgbClr val="FF2F49"/>
      </a:accent4>
      <a:accent5>
        <a:srgbClr val="D20000"/>
      </a:accent5>
      <a:accent6>
        <a:srgbClr val="960000"/>
      </a:accent6>
      <a:hlink>
        <a:srgbClr val="000000"/>
      </a:hlink>
      <a:folHlink>
        <a:srgbClr val="5F5F5F"/>
      </a:folHlink>
    </a:clrScheme>
    <a:fontScheme name="Co-Woerk">
      <a:majorFont>
        <a:latin typeface="Transforma Mix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1940</Words>
  <Application>Microsoft Office PowerPoint</Application>
  <PresentationFormat>Breitbild</PresentationFormat>
  <Paragraphs>329</Paragraphs>
  <Slides>26</Slides>
  <Notes>18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5" baseType="lpstr">
      <vt:lpstr>Aptos</vt:lpstr>
      <vt:lpstr>Arial</vt:lpstr>
      <vt:lpstr>Barlow</vt:lpstr>
      <vt:lpstr>Calibri</vt:lpstr>
      <vt:lpstr>Open Sans</vt:lpstr>
      <vt:lpstr>Symbol</vt:lpstr>
      <vt:lpstr>Transforma Mix Medium</vt:lpstr>
      <vt:lpstr>Wingdings</vt:lpstr>
      <vt:lpstr>1_Office</vt:lpstr>
      <vt:lpstr>Lehrkräfte von morgen– </vt:lpstr>
      <vt:lpstr>Gliederung</vt:lpstr>
      <vt:lpstr>1. Warm-up:  Wie aufgeschlossen erleben Sie Ihren Fachbereich oder  Ihre Einrichtung im Umgang mit offenen Bildungsmaterialien  (OER)? </vt:lpstr>
      <vt:lpstr>Stellen Sie sich eine typische Lehrperson vor, die Sie in Ihrem Arbeitsumfeld treffen.  </vt:lpstr>
      <vt:lpstr>2. Einführung ins Thema</vt:lpstr>
      <vt:lpstr>Lehrer werden in M-V</vt:lpstr>
      <vt:lpstr>Zwei Berufspädagogische Studiengänge – Viele Möglichkeiten</vt:lpstr>
      <vt:lpstr>PowerPoint-Präsentation</vt:lpstr>
      <vt:lpstr>PowerPoint-Präsentation</vt:lpstr>
      <vt:lpstr>PowerPoint-Präsentation</vt:lpstr>
      <vt:lpstr>Ziele des Begleitmoduls</vt:lpstr>
      <vt:lpstr>Inhalte des Begleitmoduls</vt:lpstr>
      <vt:lpstr>Erfahrungsbericht Studierende</vt:lpstr>
      <vt:lpstr>Erfahrungsbericht Berufsschullehrkraft</vt:lpstr>
      <vt:lpstr>PowerPoint-Präsentation</vt:lpstr>
      <vt:lpstr>  </vt:lpstr>
      <vt:lpstr>Blitzlichter aus den Breakout-Räumen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Today I learned…</vt:lpstr>
      <vt:lpstr>PowerPoint-Präsentation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Lehrkräfte von morgen–</dc:title>
  <dc:creator>Christin Barbarino</dc:creator>
  <cp:lastModifiedBy>Dömlang, Chris</cp:lastModifiedBy>
  <cp:revision>138</cp:revision>
  <dcterms:created xsi:type="dcterms:W3CDTF">2025-04-22T09:28:45Z</dcterms:created>
  <dcterms:modified xsi:type="dcterms:W3CDTF">2025-10-20T13:41:17Z</dcterms:modified>
</cp:coreProperties>
</file>