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02" r:id="rId2"/>
    <p:sldId id="312" r:id="rId3"/>
    <p:sldId id="278" r:id="rId4"/>
    <p:sldId id="308" r:id="rId5"/>
    <p:sldId id="310" r:id="rId6"/>
    <p:sldId id="333" r:id="rId7"/>
    <p:sldId id="331" r:id="rId8"/>
    <p:sldId id="340" r:id="rId9"/>
    <p:sldId id="338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39" r:id="rId27"/>
    <p:sldId id="341" r:id="rId28"/>
    <p:sldId id="342" r:id="rId29"/>
    <p:sldId id="337" r:id="rId30"/>
    <p:sldId id="330" r:id="rId31"/>
    <p:sldId id="332" r:id="rId32"/>
    <p:sldId id="334" r:id="rId33"/>
    <p:sldId id="335" r:id="rId34"/>
    <p:sldId id="336" r:id="rId35"/>
    <p:sldId id="322" r:id="rId36"/>
    <p:sldId id="318" r:id="rId37"/>
    <p:sldId id="319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3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E939A-57DF-4DA8-AA58-01C22F44AA3E}" type="datetimeFigureOut">
              <a:rPr lang="de-DE" smtClean="0"/>
              <a:t>25.11.2025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30102-466E-465A-8103-EC550B8161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93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22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71C90-AC04-1CAE-1BC2-A9C32C781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97889E-8B5B-CA5A-BF01-A25C9424F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013A70B-B9AF-C584-EEA9-2950203AE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F82690-698D-4EA2-D420-27D1595E7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539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37821-4604-6A22-BD77-5402FA0C6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4D6A11-5484-D254-EB99-22AF40847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C0599A-A0A2-CD9A-4981-246D8F90A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118AD7-3E2F-9105-691F-348AADFE9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852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D8EE2-7EB3-2A16-2A1C-A8A0F8C47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A98492-5603-1164-5C5C-074D4D02C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B9172B-F862-F234-A1F1-1D25B9555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F56557-C70C-876C-7A96-BF0DAB18B4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931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44251-3256-2BF6-09B2-75BD0713F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6ED44E1-592A-45E1-2216-E152C1491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9F85093-6C5E-A6F4-1F35-BDE53F7D4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521121-FCA2-DFC4-3313-B3E2C0B7E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148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8A2EC-2F24-4B97-E9C5-4A0D42F7A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C01943C-EC8A-562F-DD1F-90ECD0AE0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4B5B0F-D853-3EEA-2BC8-AE07CF909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556EEB-434D-49FF-B539-FC012A3C1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5918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B8DC0-3214-D04F-3EE5-765B62432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914C14D-6A45-ED08-C26D-E2F8D70E7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E40647-0086-C833-3088-1EFEDE848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9C9294-4ABA-05E3-9E74-6231FAD79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9508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C8F23-A05D-4D74-2B72-AD91EB34B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AB97FA-C442-06E1-D774-764DE9CC6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2119BD-FE14-3FFB-E249-79CF6BF3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65DB67-8443-6B7C-9717-5456F355E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8902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9DF95-208C-7135-F5E1-86CB728F2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3391F0B-1678-492B-A970-F6B8F2815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DEAC33-52F7-86C7-5CCA-A83CBE24A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EE4F82-7D21-72CD-8845-10F74AC5A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7016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77BE1-1F3E-88E6-6801-28CD66974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F7E33E6-C26C-24A7-9DEF-3F144870C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F20219-1612-1F65-A474-EA96F624C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2D99D7-8DA4-1764-8D5E-B0296EAD7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855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EE97B-367C-2F97-9FDB-1A263C22D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D11163-5F99-F79E-A2AA-C577991BC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E9EB63-FF10-426B-077F-038CE50D7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7DCFBD-BA21-C375-566F-8AC054A28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12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9EE8B-9920-45C8-8993-1004AB349AE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123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4E05A-B3CE-7B53-B1DD-6C08ECB06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A324089-9A23-616D-EC78-41761EE0E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084780-2313-E41B-F7C3-BD7285D36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7870D4-5148-BF53-88E3-AE2EF4DC7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56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20B11-4484-ABCD-B6E6-61A5CA210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E70288B-99D2-FF92-E050-3B6371263A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6D4B33-ECC1-151A-87FD-E2EEE721F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73C590-AC68-C40C-A04C-7B44E10F8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879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34513-A646-AD78-F285-A77437A37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92BA5C2-01F5-0D14-0662-64E230738A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BA8F2C1-8437-489C-B63F-E5E29D21D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FA7BF3-AB32-941C-ADF1-3EDE4A33D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762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36AC4-7727-AEF3-698F-EAB56D01F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15CAD24-FAAC-76CD-CD69-70B828513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FCFAC1-2423-3707-0DB0-A2FD83ED8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B0B40B-4214-C6D1-918C-142CDBB57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9452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781F6-4AA0-E501-12D3-67A4982D7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F12F358-7224-310F-7EFF-26A9522EAD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300CFF-9519-4710-93A9-B5536C3D7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A1EC2B-A0AD-F710-A9FE-A85AA6502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9840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3628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E7DED-C329-E0A3-27D5-E2547248B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AB6A8C-77EC-8707-EDEE-0C7F67A59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AE08857-0F42-8131-CB50-33FC0FEBD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4B784B-E2A8-97A8-512C-B63208178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343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A6600-3579-7617-8776-94CB3EA82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1DC2583-0116-C7D9-B69F-AD6BDF2F9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4E8330-7101-9A06-3E98-23B8AB1D1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https://mattermost.co-woerk.de/co-woerk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EDC048-E715-53F6-C75A-36FF88C5B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296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E9700-5A72-E63D-B163-49D14024F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CA77AE-D051-E2D6-9E09-90DDF5611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152980-E6B1-F876-981D-AB632A394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71D68F-7AB4-81AD-4A49-847E57665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79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1ABBC-041D-D284-3A69-916CD5549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8B96038-A107-41BA-2A5E-27F047C65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794F9C-7403-F97F-57C9-AE14B33EC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155DD7-8412-5757-928D-BDFF4866C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7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6A736-2F4F-4470-995F-FE02F08232B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36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CD6-91E3-3830-BCA7-C9ECB99D8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A45897-B5A2-805F-B364-E13CEC1DC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57E1994-2A91-CC29-3125-B5477756E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B3945C-EA81-8921-5AE1-AFD276517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2628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CFC86-B163-4304-A0D8-6559E25BC79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77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15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C3D36-3735-338F-D07F-A36DAF026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BBDD9ED-517C-AC67-264A-6A316B81C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CE54943-2971-F030-B5D7-CC3FF706B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B79F36-EDCE-B816-2228-37043B894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14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3992D-FC30-08DB-CC9F-E36704CB8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E6906B-0357-F2C1-59E6-F9AEBB5A6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7C4DC4D-E6CD-7B58-296B-2AB04EE87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FADAD9-F22A-9757-173D-D1CA6B6D9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688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79C97-B33C-B878-8C63-E13A91B77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B15B59E-C503-05CF-084C-C95A25D6D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6E0B41-4589-90C9-3689-AB6B3C6E9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86D03A-4633-0517-AAE2-DDF246AAD0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686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9F707-F374-86D7-8415-75E7CF8ED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F260A5-E0A7-1E40-27BC-68409A672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2CCC2AE-DAD0-F0B2-7DF7-3345CAFDA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5CE264-1456-8100-AB57-7A89B5FC36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340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06756-5B1E-FDA7-35C3-A4CA6E35E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0B8F06B-275A-D44F-7044-62E836B76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74DB102-4942-F8CA-630F-4F726F00D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082BEE-EC67-4E34-794B-B7F379C1B0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30102-466E-465A-8103-EC550B8161F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94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99C8F9C-74F0-9481-263E-DD98AD8DCE9C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8ED12E-BCE9-AF01-39D8-8D271DED7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B1FC14F-6C91-77CC-A4B8-F086AF05D9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6432" y="589935"/>
            <a:ext cx="8275567" cy="38589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A6365EC-4DF6-2176-3FA8-6C74D67CD8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3094" y="322554"/>
            <a:ext cx="2063135" cy="61310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3B45EB4-B917-E546-72DC-AFC1D95F4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379496CD-1787-A411-F2BA-1263F40B1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2661722"/>
            <a:ext cx="5329084" cy="402102"/>
          </a:xfrm>
          <a:ln>
            <a:noFill/>
          </a:ln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53818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1C1CF-F412-4D7F-BBE6-3711B363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D390DC-5B99-48EF-8FCD-0A4E8DE11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A864D5-5120-40F7-9172-D854492C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0366-0CD8-47B9-83EC-D2FA4B139B46}" type="datetimeFigureOut">
              <a:rPr lang="de-AT" smtClean="0"/>
              <a:t>25.11.2025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A04665-B3F8-422D-A11C-6373B7BF4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33F773-03F1-48E2-B2DB-D37AFDC6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051C-8255-4950-9F8A-46A5678D43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742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99C8F9C-74F0-9481-263E-DD98AD8DCE9C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8EAB00-FFDF-2C5C-B53C-4EA92A2BE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8ED12E-BCE9-AF01-39D8-8D271DED7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7CED37F-0168-8916-1BB2-84094744CB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6432" y="589935"/>
            <a:ext cx="8275567" cy="385895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78B0138-BB6C-B494-DACE-5848D4F3F2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3094" y="322554"/>
            <a:ext cx="2063135" cy="613101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B9B8D379-6202-EF26-9553-DA4C9D54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2661722"/>
            <a:ext cx="5329084" cy="402102"/>
          </a:xfrm>
          <a:ln>
            <a:noFill/>
          </a:ln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8199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7A4A415-FBB7-A33A-16DF-10734542CE23}"/>
              </a:ext>
            </a:extLst>
          </p:cNvPr>
          <p:cNvSpPr/>
          <p:nvPr userDrawn="1"/>
        </p:nvSpPr>
        <p:spPr>
          <a:xfrm>
            <a:off x="1" y="0"/>
            <a:ext cx="6019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B9AFD9-1FBB-9D29-E6E1-5891E4CEA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0"/>
            <a:ext cx="6172198" cy="6858000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5DE7268-0001-37D4-FDE9-D21C0418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60" y="876974"/>
            <a:ext cx="5319251" cy="2157476"/>
          </a:xfrm>
        </p:spPr>
        <p:txBody>
          <a:bodyPr lIns="0" tIns="0" rIns="0" bIns="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6C7BE12E-E6EE-76AA-FBDE-EF03CC2CB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664" y="433873"/>
            <a:ext cx="5329084" cy="402102"/>
          </a:xfrm>
          <a:ln>
            <a:noFill/>
          </a:ln>
        </p:spPr>
        <p:txBody>
          <a:bodyPr lIns="3600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bearbeiten-</a:t>
            </a:r>
          </a:p>
        </p:txBody>
      </p:sp>
    </p:spTree>
    <p:extLst>
      <p:ext uri="{BB962C8B-B14F-4D97-AF65-F5344CB8AC3E}">
        <p14:creationId xmlns:p14="http://schemas.microsoft.com/office/powerpoint/2010/main" val="148614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7A4A415-FBB7-A33A-16DF-10734542CE23}"/>
              </a:ext>
            </a:extLst>
          </p:cNvPr>
          <p:cNvSpPr/>
          <p:nvPr userDrawn="1"/>
        </p:nvSpPr>
        <p:spPr>
          <a:xfrm>
            <a:off x="1" y="0"/>
            <a:ext cx="6019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1E3358-509E-CFC2-11E7-EE88FA75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60" y="876974"/>
            <a:ext cx="5319251" cy="2157476"/>
          </a:xfrm>
        </p:spPr>
        <p:txBody>
          <a:bodyPr lIns="0" tIns="0" rIns="0" bIns="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B9AFD9-1FBB-9D29-E6E1-5891E4CEA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0"/>
            <a:ext cx="6172198" cy="6858000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F1BAD7F-1475-0CB6-1B7E-739CA52923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664" y="433873"/>
            <a:ext cx="5329084" cy="402102"/>
          </a:xfrm>
          <a:ln>
            <a:noFill/>
          </a:ln>
        </p:spPr>
        <p:txBody>
          <a:bodyPr lIns="3600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bearbeiten-</a:t>
            </a:r>
          </a:p>
        </p:txBody>
      </p:sp>
    </p:spTree>
    <p:extLst>
      <p:ext uri="{BB962C8B-B14F-4D97-AF65-F5344CB8AC3E}">
        <p14:creationId xmlns:p14="http://schemas.microsoft.com/office/powerpoint/2010/main" val="166796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C0024-7FF6-FC10-2B4B-0D1398E3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30" y="390884"/>
            <a:ext cx="9387625" cy="922762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9E4B0-24B0-5188-9A8D-43EC0EA58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9388475" cy="4610100"/>
          </a:xfrm>
        </p:spPr>
        <p:txBody>
          <a:bodyPr lIns="0" tIns="0" rIns="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4880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C0024-7FF6-FC10-2B4B-0D1398E3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30" y="390884"/>
            <a:ext cx="9387625" cy="922762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9E4B0-24B0-5188-9A8D-43EC0EA58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9388475" cy="4610100"/>
          </a:xfrm>
        </p:spPr>
        <p:txBody>
          <a:bodyPr lIns="0" tIns="0" rIns="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127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B30DC01-2036-D2C0-A694-A56479847230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E9F26F-0251-14CD-E816-AE5BFE1BE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D81CA6-D48C-09D5-D75C-3F428B7364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564" y="1574204"/>
            <a:ext cx="2045637" cy="61310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2EC824B-7EE4-0DD8-3BAB-1FBCAC235F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96879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B30DC01-2036-D2C0-A694-A56479847230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E9F26F-0251-14CD-E816-AE5BFE1BE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2EC824B-7EE4-0DD8-3BAB-1FBCAC235F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Vielen Dank!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F77854-B35C-649D-F8C2-94C0F89146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564" y="1574204"/>
            <a:ext cx="2045637" cy="6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8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1501E8-2FB9-4DF3-986A-11B9D0C0F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A6AE6C-01DA-4592-A333-3EB789B56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FD84CE-C940-4EC0-9D21-9852432B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BAB1-ADAE-4A3E-8015-E46E2068436B}" type="datetimeFigureOut">
              <a:rPr lang="de-DE" smtClean="0"/>
              <a:t>25.11.2025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719774-0A39-42CE-BAE9-B52F20CE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F5D5FB-6C8A-40E9-AED3-DE4EC235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5EE53-71C5-4AFE-B550-343CAE483A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27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E60A78-2B68-2770-40DB-B56AC4BF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12F4E1-B431-F2E9-5395-F61BE4ECF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4549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zenodo.org/records/7057791%20CC0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zenodo.org/records/7057791%20CC0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hyperlink" Target="https://www.bibliotheksverband.de/open-library-badge" TargetMode="External"/><Relationship Id="rId4" Type="http://schemas.openxmlformats.org/officeDocument/2006/relationships/hyperlink" Target="https://enter-award.irights-lab.de/die-preistraegerinnen-2024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hyperlink" Target="https://zenodo.org/records/7057791%20CC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gruyter.com/document/doi/10.1515/bfp-2025-0010/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10" Type="http://schemas.openxmlformats.org/officeDocument/2006/relationships/image" Target="../media/image16.jpeg"/><Relationship Id="rId19" Type="http://schemas.openxmlformats.org/officeDocument/2006/relationships/image" Target="../media/image25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box-gute-arbeit.de/check-in-generator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zenodo.org/records/7057791%20CC0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F4319-1FFD-F4AF-9068-76A5D41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104" y="3669026"/>
            <a:ext cx="9144000" cy="1793839"/>
          </a:xfrm>
        </p:spPr>
        <p:txBody>
          <a:bodyPr>
            <a:normAutofit/>
          </a:bodyPr>
          <a:lstStyle/>
          <a:p>
            <a:r>
              <a:rPr lang="de-DE" sz="4000" dirty="0"/>
              <a:t>Der Open Library Badge oder wie Bibliotheken offener werden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CA173EC-13CC-EF64-11C3-03495A123C83}"/>
              </a:ext>
            </a:extLst>
          </p:cNvPr>
          <p:cNvSpPr txBox="1"/>
          <p:nvPr/>
        </p:nvSpPr>
        <p:spPr>
          <a:xfrm>
            <a:off x="505797" y="623586"/>
            <a:ext cx="167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Open Sans"/>
              </a:rPr>
              <a:t>31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.03.2025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234383BC-D11F-3D27-E198-FA7F652858A8}"/>
              </a:ext>
            </a:extLst>
          </p:cNvPr>
          <p:cNvSpPr txBox="1">
            <a:spLocks/>
          </p:cNvSpPr>
          <p:nvPr/>
        </p:nvSpPr>
        <p:spPr>
          <a:xfrm>
            <a:off x="566104" y="3070732"/>
            <a:ext cx="5329084" cy="40210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bg1"/>
                </a:solidFill>
              </a:rPr>
              <a:t>5. Treffen</a:t>
            </a:r>
          </a:p>
          <a:p>
            <a:r>
              <a:rPr lang="de-DE" sz="2400" dirty="0">
                <a:solidFill>
                  <a:schemeClr val="bg1"/>
                </a:solidFill>
              </a:rPr>
              <a:t>Community of Practice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E331EC3-3CC1-4737-B87D-60854C1D46AD}"/>
              </a:ext>
            </a:extLst>
          </p:cNvPr>
          <p:cNvSpPr txBox="1"/>
          <p:nvPr/>
        </p:nvSpPr>
        <p:spPr>
          <a:xfrm rot="10800000" flipV="1">
            <a:off x="566104" y="5002462"/>
            <a:ext cx="9655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Co-WOERK | Dieser Foliensatz ist, mit Ausnahme des Co-WOERK Logos und sofern nicht für einzelne Inhalte anders angegeben, lizensiert unter der Creative Commons Lizenz </a:t>
            </a:r>
            <a:r>
              <a:rPr lang="de-DE" sz="12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4.0</a:t>
            </a:r>
            <a:endParaRPr lang="de-DE" sz="1200" dirty="0">
              <a:solidFill>
                <a:schemeClr val="bg1"/>
              </a:solidFill>
            </a:endParaRP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51E519-5DF6-47DD-95B7-F0414E0F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66" y="5064205"/>
            <a:ext cx="1006877" cy="33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56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D4A25-CEEE-259B-F717-63B60B1F4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35C08A1D-F063-19BF-E58C-8F02F0C74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706E8F4-A324-D5BA-5F78-BB9E1A4F7571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661F5A3-DAA2-F18F-CA94-FF197A1E0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CC4154C-6D40-0DCB-73C1-ADADD684B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508" y="3149569"/>
            <a:ext cx="6210984" cy="55886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5B13188-ACC9-1E6D-CDCA-E037330E0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262" y="3938811"/>
            <a:ext cx="5296484" cy="68587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FA2FF1B-6614-ECA3-9AD0-F581505D9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2707" y="1650419"/>
            <a:ext cx="3886628" cy="68587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8849734-3127-F230-540E-DF0431390F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3972" y="4775629"/>
            <a:ext cx="5067858" cy="59696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8E5F2E2-8B0B-4B4D-1CE5-A3D0D87EE5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1212" y="2336295"/>
            <a:ext cx="5008585" cy="61813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68B10F0-D2B0-C7D4-546E-1E06880C4F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5504" y="915663"/>
            <a:ext cx="5961190" cy="65623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7B536AC-7255-54D0-9535-28746A43A7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7614" y="5522743"/>
            <a:ext cx="6600494" cy="732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DA4EAB4-020F-FA54-BFC0-C49D44B6E7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1088" y="3903570"/>
            <a:ext cx="5084794" cy="59696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FA1E437-3492-419A-BA9B-3D0925FA1B49}"/>
              </a:ext>
            </a:extLst>
          </p:cNvPr>
          <p:cNvSpPr txBox="1"/>
          <p:nvPr/>
        </p:nvSpPr>
        <p:spPr>
          <a:xfrm>
            <a:off x="4623370" y="6255190"/>
            <a:ext cx="6186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13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5186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FC4FF-6DDA-32F0-6367-9E39D0A30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4CC447B6-BF65-F45B-84B1-8444ADA25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36E5A241-8051-80E1-8095-7476D8E9EF45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355E619-786B-5466-A713-A1BCC2188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9C52E12-46C9-F5DB-968D-882C2FBA1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82" y="1265245"/>
            <a:ext cx="10990945" cy="515253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CB34D5A-F872-45FD-A41B-81DAF9EBDB06}"/>
              </a:ext>
            </a:extLst>
          </p:cNvPr>
          <p:cNvSpPr txBox="1"/>
          <p:nvPr/>
        </p:nvSpPr>
        <p:spPr>
          <a:xfrm>
            <a:off x="5280917" y="6215865"/>
            <a:ext cx="6616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3974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BB876-2A3B-7C0C-03AA-A62D9A9F4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D1560DB-F85E-4566-AC3E-30409C728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F7FC921-FADB-DD15-A10E-8CFDFB460ABE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0350EF-93B5-A907-6479-0B7B90FF6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DBF1439-28ED-8FF0-79BE-DCF1190A9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31" y="1117035"/>
            <a:ext cx="10906269" cy="541079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551CBE3-5E58-43C7-97C6-76858D24025A}"/>
              </a:ext>
            </a:extLst>
          </p:cNvPr>
          <p:cNvSpPr txBox="1"/>
          <p:nvPr/>
        </p:nvSpPr>
        <p:spPr>
          <a:xfrm>
            <a:off x="5383658" y="6467116"/>
            <a:ext cx="5928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</p:txBody>
      </p:sp>
    </p:spTree>
    <p:extLst>
      <p:ext uri="{BB962C8B-B14F-4D97-AF65-F5344CB8AC3E}">
        <p14:creationId xmlns:p14="http://schemas.microsoft.com/office/powerpoint/2010/main" val="2065198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4A811-91C8-C043-7EBB-759082F30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3A4C7339-154F-6829-A5AF-8B5B09BF0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AC0A555-873D-D527-89D7-44EA5A947064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B958F1B-D4C2-8476-E872-ECE2BCCC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5C37CC-7609-154E-7057-847AF563E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01" y="1155139"/>
            <a:ext cx="10846995" cy="537269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F4206E0-6596-4129-9A11-12D4151E31C9}"/>
              </a:ext>
            </a:extLst>
          </p:cNvPr>
          <p:cNvSpPr txBox="1"/>
          <p:nvPr/>
        </p:nvSpPr>
        <p:spPr>
          <a:xfrm>
            <a:off x="2157572" y="6606283"/>
            <a:ext cx="5948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25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89C36-19D9-C1C1-8B97-350C880B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28EEB6A-2E29-DD29-F1EA-081CF77A1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38D4DBE-C1AF-5F3A-667C-041F24C9DB79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44EE1C-F709-144C-83AB-0CABBAB78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ADD449E-34B1-2C26-99BA-6D8533631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15" y="1069021"/>
            <a:ext cx="10914736" cy="539809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AB8E400-10EF-4AE5-97E6-99450F93F524}"/>
              </a:ext>
            </a:extLst>
          </p:cNvPr>
          <p:cNvSpPr txBox="1"/>
          <p:nvPr/>
        </p:nvSpPr>
        <p:spPr>
          <a:xfrm>
            <a:off x="3267182" y="6467116"/>
            <a:ext cx="6027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22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4B1B6-9744-A31D-D620-C4330EFBC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4A6CA9A9-E2F4-1DBE-14C3-CD7C2F8CE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CEDFACF-76EF-529B-6F3A-F2BB6C35B196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7AEAEE-EBE5-8359-779C-CEFA011D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ADC618B-E4E3-40E4-3A1C-938CFC85B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05" y="1107125"/>
            <a:ext cx="10846995" cy="535999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C289251-8D2A-4D11-853C-3BD8CF091046}"/>
              </a:ext>
            </a:extLst>
          </p:cNvPr>
          <p:cNvSpPr txBox="1"/>
          <p:nvPr/>
        </p:nvSpPr>
        <p:spPr>
          <a:xfrm>
            <a:off x="3667874" y="6467116"/>
            <a:ext cx="5979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2494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466AA-73B4-8A40-43AB-027740FE3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01BD07A8-3DF7-9F84-EA53-4EF866CE9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906B2545-EB73-70B4-9175-1367729A46BA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024128-93DB-A238-0366-E2E53E16B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5C759E0-5D59-7F0D-FFC4-BD3BA98CA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53" y="1132528"/>
            <a:ext cx="10808891" cy="533458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A1ADD5C-ADE6-4F89-93F5-AB8A58F9914E}"/>
              </a:ext>
            </a:extLst>
          </p:cNvPr>
          <p:cNvSpPr txBox="1"/>
          <p:nvPr/>
        </p:nvSpPr>
        <p:spPr>
          <a:xfrm>
            <a:off x="4027470" y="6467116"/>
            <a:ext cx="6298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2385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33D6D-C13A-5EE8-F89A-E4492A4B5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514077F-A0E7-1983-2828-EA218938A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638D375-A848-462A-D8D0-E44C333F8011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38F987-CFFC-DE87-2573-B3BA3C6BC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AD189B7-4186-7D0C-1914-E73E7FDBC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49" y="1241529"/>
            <a:ext cx="10885100" cy="495354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CD45259-C339-40C7-8F76-E3DD44F11860}"/>
              </a:ext>
            </a:extLst>
          </p:cNvPr>
          <p:cNvSpPr txBox="1"/>
          <p:nvPr/>
        </p:nvSpPr>
        <p:spPr>
          <a:xfrm>
            <a:off x="4941870" y="6349429"/>
            <a:ext cx="659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4243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13E2D-2A81-EB9A-1728-A37C7D5FA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4CA713C5-CAA9-4D84-8B6F-A99279843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085DDAC-B73E-1DEF-0133-442A1778C978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1B965C-2C7E-FD21-CCDE-74EA7D926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D67A94E-3772-FC89-2B86-0077C0287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53" y="1009238"/>
            <a:ext cx="10821593" cy="533458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34E20E1-9788-4638-A4BB-8977098F7537}"/>
              </a:ext>
            </a:extLst>
          </p:cNvPr>
          <p:cNvSpPr txBox="1"/>
          <p:nvPr/>
        </p:nvSpPr>
        <p:spPr>
          <a:xfrm>
            <a:off x="5650786" y="6369978"/>
            <a:ext cx="5982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9462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353EA-28C5-ACD7-5048-AE93A573B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B9EE7887-BFE9-F3D8-7800-F1BD99D44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712F00C-C97B-91C7-3B9D-1C6BFD48A0C6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7B1B44-11D5-9C46-CB59-00E682A12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DF126C5-0ED2-E438-55F6-B1A5D0CC7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062" y="1320315"/>
            <a:ext cx="9609613" cy="475801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0A4FD7D-F61A-43DB-80E6-239194D03013}"/>
              </a:ext>
            </a:extLst>
          </p:cNvPr>
          <p:cNvSpPr txBox="1"/>
          <p:nvPr/>
        </p:nvSpPr>
        <p:spPr>
          <a:xfrm>
            <a:off x="3914454" y="6226139"/>
            <a:ext cx="7335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532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E5D3D-C27B-A8A2-7AEB-CFBCB9F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141" y="809796"/>
            <a:ext cx="9387625" cy="922762"/>
          </a:xfrm>
        </p:spPr>
        <p:txBody>
          <a:bodyPr>
            <a:normAutofit/>
          </a:bodyPr>
          <a:lstStyle/>
          <a:p>
            <a:r>
              <a:rPr lang="de-DE" sz="2800" dirty="0"/>
              <a:t>Gliederung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B9B31C-1AB7-7139-A718-892E9D02F0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9199" y="1944840"/>
            <a:ext cx="9388475" cy="46101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sz="2200" dirty="0"/>
              <a:t>Willkommen und </a:t>
            </a:r>
            <a:r>
              <a:rPr lang="de-DE" sz="2200" dirty="0" err="1"/>
              <a:t>Recap</a:t>
            </a:r>
            <a:r>
              <a:rPr lang="de-DE" sz="2200" dirty="0"/>
              <a:t> zum Projekt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Warm-up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Der Open Library Badge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Ausblick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Vernetzung</a:t>
            </a:r>
          </a:p>
          <a:p>
            <a:pPr marL="514350" indent="-514350">
              <a:buFont typeface="+mj-lt"/>
              <a:buAutoNum type="arabicPeriod"/>
            </a:pPr>
            <a:endParaRPr lang="de-DE" sz="2200" dirty="0"/>
          </a:p>
          <a:p>
            <a:endParaRPr lang="de-DE" dirty="0"/>
          </a:p>
        </p:txBody>
      </p:sp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E2842434-1585-3268-09D0-4622F893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5F083-8485-7E42-50B8-7062686E4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B39AAB21-880C-0590-0C52-DAF06CD3A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EBAF1D9-354D-6A2E-F8BA-2B43EB847CE7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D1A77D9-829A-A013-C40E-EE6040613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42D8F09-F3E9-FB93-736E-8D693CFA2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930" y="1384101"/>
            <a:ext cx="9608545" cy="464287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53A6E32-41B3-4D01-BBD6-80A64A6A3F8A}"/>
              </a:ext>
            </a:extLst>
          </p:cNvPr>
          <p:cNvSpPr txBox="1"/>
          <p:nvPr/>
        </p:nvSpPr>
        <p:spPr>
          <a:xfrm>
            <a:off x="4921321" y="6318607"/>
            <a:ext cx="5887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1326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0A527-0452-99BF-1FB5-B02979AB8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FB28DBD0-7D1F-D437-181B-8AA7B3CA4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B88BDCC-23CB-12B7-40C7-CE4F8E0E425A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1DEC19-9407-6DE5-38EA-A95C9DB21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8B8A6EF-5EEA-38EE-1B11-3C92D9276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904" y="1340580"/>
            <a:ext cx="10106782" cy="487416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DC56BDA-2825-4FFC-AF16-49C150C9A945}"/>
              </a:ext>
            </a:extLst>
          </p:cNvPr>
          <p:cNvSpPr txBox="1"/>
          <p:nvPr/>
        </p:nvSpPr>
        <p:spPr>
          <a:xfrm>
            <a:off x="4243227" y="6214745"/>
            <a:ext cx="5928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9465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51A2F-C32A-D340-F6F1-7451CE66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BEA024D-3C5A-C69C-2F5C-C21EB0158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93BE394-F042-82A0-2097-492CCC9DCF72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97E595-3365-2266-81D0-FCD1D7171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269A906-FBA9-D39D-0087-06FE010D6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420" y="1306343"/>
            <a:ext cx="9866637" cy="481214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EE384F4-8AD0-4D75-B300-497B027E4E78}"/>
              </a:ext>
            </a:extLst>
          </p:cNvPr>
          <p:cNvSpPr txBox="1"/>
          <p:nvPr/>
        </p:nvSpPr>
        <p:spPr>
          <a:xfrm>
            <a:off x="4315146" y="6328881"/>
            <a:ext cx="6123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7781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ADA51-CCF9-F3E1-DD8C-E8EC7C750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833D10CC-F656-712C-ED12-EAAC93615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93C58C1-6C99-B0BC-C9FC-4FC212BECE10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AE68CB-E36D-7F31-FF52-08F8376D1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05360DC-59C6-68AC-0A44-A47DAF514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144" y="1358439"/>
            <a:ext cx="9994952" cy="446690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4F80ED3-14D9-4D38-85F3-58E925202926}"/>
              </a:ext>
            </a:extLst>
          </p:cNvPr>
          <p:cNvSpPr txBox="1"/>
          <p:nvPr/>
        </p:nvSpPr>
        <p:spPr>
          <a:xfrm>
            <a:off x="5551346" y="6330221"/>
            <a:ext cx="6133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299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F5B21-5BA9-02C6-E707-8819BECFE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53B06934-F368-84C9-4D52-9455891FD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91A3974B-ECB4-9532-D53F-D725137A0CE7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F603AB-E864-3F7E-7D45-7BB9E469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AD7D3B-5C82-4383-26F4-CFFB2E211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884" y="1559324"/>
            <a:ext cx="9443541" cy="437132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1D2673A-AE40-4201-9C42-BE2BFFB7E176}"/>
              </a:ext>
            </a:extLst>
          </p:cNvPr>
          <p:cNvSpPr txBox="1"/>
          <p:nvPr/>
        </p:nvSpPr>
        <p:spPr>
          <a:xfrm>
            <a:off x="5147733" y="6273800"/>
            <a:ext cx="6114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</p:txBody>
      </p:sp>
    </p:spTree>
    <p:extLst>
      <p:ext uri="{BB962C8B-B14F-4D97-AF65-F5344CB8AC3E}">
        <p14:creationId xmlns:p14="http://schemas.microsoft.com/office/powerpoint/2010/main" val="843433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A6EB5-A16F-99DF-6045-DD9DA80B1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81A35E43-D30F-972E-02C1-97AA2AE52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54105FF-93AE-0FD1-C875-CD336E775E24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C2B33A-2BA9-8C2B-290B-89A6C47AD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CED5709-8817-4C21-CF19-5F3F29653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653" y="1333105"/>
            <a:ext cx="9428692" cy="492238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87DF85-A493-4094-9F7F-BC335FA8A667}"/>
              </a:ext>
            </a:extLst>
          </p:cNvPr>
          <p:cNvSpPr txBox="1"/>
          <p:nvPr/>
        </p:nvSpPr>
        <p:spPr>
          <a:xfrm>
            <a:off x="6096000" y="6383867"/>
            <a:ext cx="596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9815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64EEF-C7D8-8ADB-1E1A-917650DE3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9BF8AF9E-635E-9F6C-D446-454BA5FC0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1E3505E-D374-35FF-6189-2920874610B7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848BE225-70A4-74D9-4B4B-EA90A3D05498}"/>
              </a:ext>
            </a:extLst>
          </p:cNvPr>
          <p:cNvSpPr txBox="1">
            <a:spLocks/>
          </p:cNvSpPr>
          <p:nvPr/>
        </p:nvSpPr>
        <p:spPr>
          <a:xfrm>
            <a:off x="892446" y="2093119"/>
            <a:ext cx="5110564" cy="4698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z="2000" dirty="0"/>
              <a:t>2024 Auszeichnung des Teams mit dem </a:t>
            </a:r>
            <a:r>
              <a:rPr lang="de-DE" sz="2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Enter-Award</a:t>
            </a:r>
            <a:r>
              <a:rPr lang="de-DE" sz="2000" dirty="0"/>
              <a:t> in der Kategorie „Kooperation“ </a:t>
            </a:r>
          </a:p>
          <a:p>
            <a:pPr lvl="0"/>
            <a:r>
              <a:rPr lang="de-DE" sz="2000" dirty="0"/>
              <a:t>seit 2025 als Arbeitsgruppe des </a:t>
            </a:r>
            <a:r>
              <a:rPr lang="de-DE" sz="20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Deutschen Bibliotheksverband</a:t>
            </a:r>
            <a:r>
              <a:rPr lang="de-DE" sz="2000" u="sng" dirty="0"/>
              <a:t>es</a:t>
            </a:r>
            <a:r>
              <a:rPr lang="de-DE" sz="2000" dirty="0"/>
              <a:t> organisiert</a:t>
            </a:r>
          </a:p>
          <a:p>
            <a:r>
              <a:rPr lang="de-DE" sz="2000" dirty="0"/>
              <a:t>virtuelles Gründungstreffen im Mai 2025</a:t>
            </a:r>
          </a:p>
          <a:p>
            <a:pPr lvl="0"/>
            <a:r>
              <a:rPr lang="de-DE" sz="2000" dirty="0"/>
              <a:t>Hands-on Lab auf dem Bibliotheks-kongress am 24. Juni in Bremen </a:t>
            </a:r>
          </a:p>
          <a:p>
            <a:pPr lvl="0"/>
            <a:endParaRPr lang="de-DE" sz="2000" dirty="0"/>
          </a:p>
          <a:p>
            <a:pPr lvl="0"/>
            <a:r>
              <a:rPr lang="de-DE" sz="2000" dirty="0"/>
              <a:t>Kontakt über: badge@openbiblio.eu </a:t>
            </a:r>
          </a:p>
          <a:p>
            <a:pPr lvl="0"/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57FFCA-6FA4-B747-4463-9DA882E9A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7EA92B-0EAB-64D1-2B09-301178A07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166" y="1731716"/>
            <a:ext cx="5512407" cy="396283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110B75F-BFB4-4592-BA9F-E6C0FEAB5CAC}"/>
              </a:ext>
            </a:extLst>
          </p:cNvPr>
          <p:cNvSpPr txBox="1"/>
          <p:nvPr/>
        </p:nvSpPr>
        <p:spPr>
          <a:xfrm>
            <a:off x="6003010" y="6206067"/>
            <a:ext cx="6051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8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459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DE5E8-3A66-3414-4AE8-75DA128AC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FC99FE70-0C6A-D3F2-1FE6-420D1B5A1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D8478B9-692B-E140-7190-D63BE9F538C4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0505C6-E530-546D-4335-603A73F10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06F93D3-3FEA-6B2B-399B-E39BCABD0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833" y="2123614"/>
            <a:ext cx="8017596" cy="43033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FC35CC-DD57-3AE5-0262-58AA3C5599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3000"/>
          </a:blip>
          <a:stretch>
            <a:fillRect/>
          </a:stretch>
        </p:blipFill>
        <p:spPr>
          <a:xfrm>
            <a:off x="5231673" y="782548"/>
            <a:ext cx="4478383" cy="191793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2682BFC-3B82-456A-B503-62B11E240AB4}"/>
              </a:ext>
            </a:extLst>
          </p:cNvPr>
          <p:cNvSpPr txBox="1"/>
          <p:nvPr/>
        </p:nvSpPr>
        <p:spPr>
          <a:xfrm>
            <a:off x="4876799" y="6426926"/>
            <a:ext cx="6216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7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347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0C1B6-4D74-8256-C2AF-3E56B94C2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F2809-E8A0-94CB-32B6-94EA1949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36" y="876974"/>
            <a:ext cx="5319251" cy="2157476"/>
          </a:xfrm>
        </p:spPr>
        <p:txBody>
          <a:bodyPr/>
          <a:lstStyle/>
          <a:p>
            <a:r>
              <a:rPr lang="de-DE" dirty="0"/>
              <a:t>Call </a:t>
            </a:r>
            <a:r>
              <a:rPr lang="de-DE" dirty="0" err="1"/>
              <a:t>for</a:t>
            </a:r>
            <a:r>
              <a:rPr lang="de-DE" dirty="0"/>
              <a:t> Papers </a:t>
            </a:r>
          </a:p>
        </p:txBody>
      </p:sp>
      <p:pic>
        <p:nvPicPr>
          <p:cNvPr id="7" name="Grafik 6">
            <a:hlinkClick r:id="rId3"/>
            <a:extLst>
              <a:ext uri="{FF2B5EF4-FFF2-40B4-BE49-F238E27FC236}">
                <a16:creationId xmlns:a16="http://schemas.microsoft.com/office/drawing/2014/main" id="{3D7924EF-B55F-524E-A33F-37581AA35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36" y="1633058"/>
            <a:ext cx="2621326" cy="324374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709A0D5-6D33-8E1C-77F2-0CFEA60961D9}"/>
              </a:ext>
            </a:extLst>
          </p:cNvPr>
          <p:cNvSpPr txBox="1"/>
          <p:nvPr/>
        </p:nvSpPr>
        <p:spPr>
          <a:xfrm>
            <a:off x="6322422" y="792066"/>
            <a:ext cx="543414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/>
              <a:t>Open Educational Practices (OEP) – Neue Perspektiven für Bibliotheken und Bildungseinrichtungen</a:t>
            </a:r>
          </a:p>
          <a:p>
            <a:endParaRPr lang="de-DE" sz="2600" dirty="0"/>
          </a:p>
          <a:p>
            <a:r>
              <a:rPr lang="de-DE" sz="2600" dirty="0"/>
              <a:t>Frist: 15.05.2025</a:t>
            </a:r>
          </a:p>
        </p:txBody>
      </p:sp>
    </p:spTree>
    <p:extLst>
      <p:ext uri="{BB962C8B-B14F-4D97-AF65-F5344CB8AC3E}">
        <p14:creationId xmlns:p14="http://schemas.microsoft.com/office/powerpoint/2010/main" val="2773203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80F71-12C5-CA69-E371-20D21A46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B3FACD0-197A-85E1-C582-D5A25E77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1E75B5A-8E6E-86FC-A00E-7A5374FAA7AA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0E0D165-BB85-4A36-B68D-E985CEEB2D5E}"/>
              </a:ext>
            </a:extLst>
          </p:cNvPr>
          <p:cNvSpPr txBox="1">
            <a:spLocks/>
          </p:cNvSpPr>
          <p:nvPr/>
        </p:nvSpPr>
        <p:spPr>
          <a:xfrm>
            <a:off x="1098524" y="1013896"/>
            <a:ext cx="9662466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Die nächsten Termine und Themen der Community of Practice im Sommersemester 2025: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B77BC889-9DC8-3624-870B-822BBA6B65EC}"/>
              </a:ext>
            </a:extLst>
          </p:cNvPr>
          <p:cNvSpPr txBox="1">
            <a:spLocks/>
          </p:cNvSpPr>
          <p:nvPr/>
        </p:nvSpPr>
        <p:spPr>
          <a:xfrm>
            <a:off x="1226101" y="1849705"/>
            <a:ext cx="10859574" cy="4698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28.04., 11-12:30 Uhr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(online): </a:t>
            </a:r>
          </a:p>
          <a:p>
            <a:pPr marL="914400" lvl="2" indent="0">
              <a:spcBef>
                <a:spcPts val="1000"/>
              </a:spcBef>
              <a:buNone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Offene</a:t>
            </a:r>
            <a:r>
              <a:rPr kumimoji="0" lang="de-DE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Lehrvideos – Werkzeuge, Standards, Praxisbeispiele</a:t>
            </a:r>
          </a:p>
          <a:p>
            <a:pPr lvl="0"/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26.05., </a:t>
            </a:r>
            <a:r>
              <a:rPr lang="de-DE" sz="2000" b="1" dirty="0">
                <a:solidFill>
                  <a:srgbClr val="000000"/>
                </a:solidFill>
              </a:rPr>
              <a:t>11-12:30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Uhr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(online): </a:t>
            </a:r>
          </a:p>
          <a:p>
            <a:pPr marL="914400" lvl="2" indent="0">
              <a:buNone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OER</a:t>
            </a:r>
            <a:r>
              <a:rPr kumimoji="0" lang="de-DE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trifft KI – Chancen und Herausforderungen</a:t>
            </a:r>
          </a:p>
          <a:p>
            <a:pPr lvl="0"/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23.06., </a:t>
            </a:r>
            <a:r>
              <a:rPr lang="de-DE" sz="2000" b="1" dirty="0">
                <a:solidFill>
                  <a:srgbClr val="000000"/>
                </a:solidFill>
              </a:rPr>
              <a:t>11-12:30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Uhr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(online)</a:t>
            </a:r>
            <a:r>
              <a:rPr lang="de-DE" sz="2000" dirty="0">
                <a:solidFill>
                  <a:srgbClr val="000000"/>
                </a:solidFill>
                <a:latin typeface="Open Sans"/>
              </a:rPr>
              <a:t>:</a:t>
            </a:r>
          </a:p>
          <a:p>
            <a:pPr marL="0" lvl="0" indent="0">
              <a:buNone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	Tools 4 </a:t>
            </a:r>
            <a:r>
              <a:rPr lang="de-DE" sz="2000" dirty="0" err="1">
                <a:solidFill>
                  <a:srgbClr val="000000"/>
                </a:solidFill>
                <a:latin typeface="Open Sans"/>
              </a:rPr>
              <a:t>nOER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ds</a:t>
            </a:r>
            <a:r>
              <a:rPr lang="de-DE" sz="2000" dirty="0">
                <a:solidFill>
                  <a:srgbClr val="000000"/>
                </a:solidFill>
                <a:latin typeface="Open Sans"/>
              </a:rPr>
              <a:t>: Digitale Werkzeugkiste für </a:t>
            </a:r>
            <a:r>
              <a:rPr lang="de-DE" sz="2000" dirty="0" err="1">
                <a:solidFill>
                  <a:srgbClr val="000000"/>
                </a:solidFill>
                <a:latin typeface="Open Sans"/>
              </a:rPr>
              <a:t>OER-Enthusiast:innen</a:t>
            </a:r>
            <a:endParaRPr lang="de-DE" sz="2000" dirty="0">
              <a:solidFill>
                <a:srgbClr val="000000"/>
              </a:solidFill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21.07., 14-15:30 Uhr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(online):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	Lehrkräfte von morgen</a:t>
            </a: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– Offenheit von Anfang an: OER als fester Bestandteil der 	Lehrkräftebildung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</p:txBody>
      </p:sp>
      <p:pic>
        <p:nvPicPr>
          <p:cNvPr id="3" name="Grafik 2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5818DD9F-1E59-D0BE-CE0F-4C16697AF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131">
            <a:off x="9117425" y="1654829"/>
            <a:ext cx="2235277" cy="22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58C1B-78FC-B245-6B51-DAC46AEB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23" y="603725"/>
            <a:ext cx="9387625" cy="922762"/>
          </a:xfrm>
        </p:spPr>
        <p:txBody>
          <a:bodyPr>
            <a:noAutofit/>
          </a:bodyPr>
          <a:lstStyle/>
          <a:p>
            <a:r>
              <a:rPr lang="de-DE" sz="2800" dirty="0"/>
              <a:t>Das Projekt Co-WOERK </a:t>
            </a:r>
          </a:p>
        </p:txBody>
      </p:sp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F58CE00-FFBA-1BEC-1A5A-4E1D52E66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B0B9FB9-8202-8A7A-4D7A-D0571D0E98A4}"/>
              </a:ext>
            </a:extLst>
          </p:cNvPr>
          <p:cNvSpPr txBox="1"/>
          <p:nvPr/>
        </p:nvSpPr>
        <p:spPr>
          <a:xfrm>
            <a:off x="2784529" y="1770174"/>
            <a:ext cx="72067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BMBF-Verbundvorhaben in der Förderlinie „Stärkung, Erweiterung und Vernetzung von OER-Communities“ (OE_COM)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 beteiligte Standorte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Laufzeit: Juni 2024 bis Mai 2027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Projektziel: Etablierung einer OER-Community für die Bereiche Hochschullehre und berufliche Bildung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auf Basis der OER-Strategie des BMBF (2022)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6C8352-E6C6-911A-5205-3E816561B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5352209"/>
            <a:ext cx="10477500" cy="114086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675D97E-42C6-BA8C-9FCD-6B58C1BB80EE}"/>
              </a:ext>
            </a:extLst>
          </p:cNvPr>
          <p:cNvSpPr txBox="1"/>
          <p:nvPr/>
        </p:nvSpPr>
        <p:spPr>
          <a:xfrm>
            <a:off x="6096000" y="4157610"/>
            <a:ext cx="188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@co.woerk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41C427-5DF2-1C12-203E-77A585E5B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941" y="4012607"/>
            <a:ext cx="2594034" cy="68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9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FE7FD-E59D-3E4D-69F7-FB16782F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BAA73B7-8368-EC73-E41E-D0E45B2B2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D446D38-1A36-C790-3E7D-AF8477BC6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268" y="3284137"/>
            <a:ext cx="6544095" cy="26930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3AC2978-061F-C963-67C4-77A6781A0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774" y="768618"/>
            <a:ext cx="6939620" cy="24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69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DBB58-65C3-9F9C-129C-4AC1BB0A3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8A4AFCF-C257-B8C9-864D-09B7CFCD4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FA3742B-4092-9528-B17F-F37A867BD534}"/>
              </a:ext>
            </a:extLst>
          </p:cNvPr>
          <p:cNvSpPr txBox="1">
            <a:spLocks/>
          </p:cNvSpPr>
          <p:nvPr/>
        </p:nvSpPr>
        <p:spPr>
          <a:xfrm>
            <a:off x="2418422" y="2192340"/>
            <a:ext cx="9387625" cy="922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mattermost.co-woerk.de/</a:t>
            </a: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co-woerk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</p:txBody>
      </p:sp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332DEAD8-040D-4591-AC12-049AAFC3D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3" y="2350365"/>
            <a:ext cx="1291364" cy="12913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2884CF-BCEC-76FF-1942-F9DE37743E96}"/>
              </a:ext>
            </a:extLst>
          </p:cNvPr>
          <p:cNvSpPr txBox="1"/>
          <p:nvPr/>
        </p:nvSpPr>
        <p:spPr>
          <a:xfrm>
            <a:off x="1373531" y="1473683"/>
            <a:ext cx="527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Herzliche Einladung zu… </a:t>
            </a:r>
          </a:p>
        </p:txBody>
      </p:sp>
    </p:spTree>
    <p:extLst>
      <p:ext uri="{BB962C8B-B14F-4D97-AF65-F5344CB8AC3E}">
        <p14:creationId xmlns:p14="http://schemas.microsoft.com/office/powerpoint/2010/main" val="4074449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5CBE-A8E3-C230-0C1F-41D4DBA6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F2AE5120-17F3-F7AC-DC59-A2A6DE3A9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04" y="332252"/>
            <a:ext cx="1155414" cy="343687"/>
          </a:xfrm>
          <a:prstGeom prst="rect">
            <a:avLst/>
          </a:prstGeom>
        </p:spPr>
      </p:pic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0DE5A74F-65DF-890E-3240-4A4B5130B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9" y="772800"/>
            <a:ext cx="953359" cy="953359"/>
          </a:xfrm>
          <a:prstGeom prst="rect">
            <a:avLst/>
          </a:prstGeom>
        </p:spPr>
      </p:pic>
      <p:pic>
        <p:nvPicPr>
          <p:cNvPr id="3" name="Grafik 2" descr="Ein Bild, das Text, Screenshot, 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5D90DF43-F793-0327-5715-4BFB58EC2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85" y="867631"/>
            <a:ext cx="9852133" cy="561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89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7982B-2C91-B14D-58EE-2926FCD05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760A800-518D-B9FC-7DE3-BFCDDB2C9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04" y="332252"/>
            <a:ext cx="1155414" cy="343687"/>
          </a:xfrm>
          <a:prstGeom prst="rect">
            <a:avLst/>
          </a:prstGeom>
        </p:spPr>
      </p:pic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0DE2C3B9-C0D6-5504-E6DB-E86B384E6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9" y="772800"/>
            <a:ext cx="953359" cy="953359"/>
          </a:xfrm>
          <a:prstGeom prst="rect">
            <a:avLst/>
          </a:prstGeom>
        </p:spPr>
      </p:pic>
      <p:pic>
        <p:nvPicPr>
          <p:cNvPr id="4" name="Grafik 3" descr="Ein Bild, das Text, Screenshot, 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E72CD7A3-A481-8C11-7821-DC1A5A95F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16" y="890974"/>
            <a:ext cx="9914402" cy="55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1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04C2-751E-2E1C-3566-782A10BB4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A5AF783-E335-FFDF-5F3B-B581EF3C0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04" y="332252"/>
            <a:ext cx="1155414" cy="343687"/>
          </a:xfrm>
          <a:prstGeom prst="rect">
            <a:avLst/>
          </a:prstGeom>
        </p:spPr>
      </p:pic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8D9EF2E3-2E78-DEFC-6732-B0A1C7159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9" y="772800"/>
            <a:ext cx="953359" cy="953359"/>
          </a:xfrm>
          <a:prstGeom prst="rect">
            <a:avLst/>
          </a:prstGeom>
        </p:spPr>
      </p:pic>
      <p:pic>
        <p:nvPicPr>
          <p:cNvPr id="3" name="Grafik 2" descr="Ein Bild, das Text, Screenshot, 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5E018139-AC92-B850-9BC5-FF7856C45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5" y="890915"/>
            <a:ext cx="9701273" cy="54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54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66195-6F6F-6A07-EB54-C27F46041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FF253-A874-1B77-397F-88D0E0BD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53" y="1271524"/>
            <a:ext cx="5319251" cy="2157476"/>
          </a:xfrm>
        </p:spPr>
        <p:txBody>
          <a:bodyPr/>
          <a:lstStyle/>
          <a:p>
            <a:r>
              <a:rPr lang="de-DE" dirty="0"/>
              <a:t>Today I </a:t>
            </a:r>
            <a:r>
              <a:rPr lang="de-DE" dirty="0" err="1"/>
              <a:t>learned</a:t>
            </a:r>
            <a:r>
              <a:rPr lang="de-DE" dirty="0"/>
              <a:t>…</a:t>
            </a:r>
          </a:p>
        </p:txBody>
      </p:sp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9FC64980-F98A-7CAC-9210-FA504C0D78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210" y="390885"/>
            <a:ext cx="1232990" cy="36676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2A95C15-47E4-0F13-358B-C634EFB43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07" y="757647"/>
            <a:ext cx="3593571" cy="521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F58CE00-FFBA-1BEC-1A5A-4E1D52E66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FFCE73F-C80F-836B-7A3A-5B4FD12D3C68}"/>
              </a:ext>
            </a:extLst>
          </p:cNvPr>
          <p:cNvSpPr txBox="1">
            <a:spLocks/>
          </p:cNvSpPr>
          <p:nvPr/>
        </p:nvSpPr>
        <p:spPr>
          <a:xfrm>
            <a:off x="1705123" y="1280753"/>
            <a:ext cx="9387625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8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Fragen?</a:t>
            </a:r>
          </a:p>
        </p:txBody>
      </p:sp>
      <p:pic>
        <p:nvPicPr>
          <p:cNvPr id="13" name="Grafik 12" descr="Ein Bild, das Entwurf, Lineart, Zeichnung, Strichzeichnung enthält.&#10;&#10;Automatisch generierte Beschreibung">
            <a:extLst>
              <a:ext uri="{FF2B5EF4-FFF2-40B4-BE49-F238E27FC236}">
                <a16:creationId xmlns:a16="http://schemas.microsoft.com/office/drawing/2014/main" id="{A36A61F9-ACF3-8907-80E3-6789013DF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59" y="2265094"/>
            <a:ext cx="9577589" cy="29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02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AC0AF-468B-6E20-94A2-1E8286ED1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150368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22CB91-E0E3-43FF-9A4D-3EC92EDE7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823" y="393031"/>
            <a:ext cx="1097656" cy="326971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4FDA625-BF01-454F-8263-B14212A61A49}"/>
              </a:ext>
            </a:extLst>
          </p:cNvPr>
          <p:cNvGrpSpPr/>
          <p:nvPr/>
        </p:nvGrpSpPr>
        <p:grpSpPr>
          <a:xfrm>
            <a:off x="1041432" y="3349157"/>
            <a:ext cx="2511259" cy="2710533"/>
            <a:chOff x="286551" y="134900"/>
            <a:chExt cx="3066912" cy="392955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8580856-6CF0-4F4F-8475-8A425D78A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51" y="134900"/>
              <a:ext cx="3066912" cy="1703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4A71519F-BE2A-4866-8563-8F2FAF4E830B}"/>
                </a:ext>
              </a:extLst>
            </p:cNvPr>
            <p:cNvSpPr txBox="1">
              <a:spLocks/>
            </p:cNvSpPr>
            <p:nvPr/>
          </p:nvSpPr>
          <p:spPr>
            <a:xfrm>
              <a:off x="508285" y="2973354"/>
              <a:ext cx="2560428" cy="109109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Gesina Seyfert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Fachbereich Soziale Arbeit, Bildung und Erziehung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Hochschulzentrum für Berufliche Lehrkräftebildung (HBL) 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4CF8C5CB-A193-40BA-B79E-52405336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357" y="3733579"/>
            <a:ext cx="1838937" cy="40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6F52D5D0-300A-44CD-9C87-A70D3884DB8F}"/>
              </a:ext>
            </a:extLst>
          </p:cNvPr>
          <p:cNvSpPr txBox="1">
            <a:spLocks/>
          </p:cNvSpPr>
          <p:nvPr/>
        </p:nvSpPr>
        <p:spPr>
          <a:xfrm>
            <a:off x="6696015" y="5401161"/>
            <a:ext cx="2153479" cy="12967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Silvia Retzlaff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Wirtschafts- und Sozialwissen-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schaftliche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Fakultät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Institut für Wirtschafts-pädagogik (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iWIP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)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3D3CB54E-CC32-43D5-9402-D4A4F8308581}"/>
              </a:ext>
            </a:extLst>
          </p:cNvPr>
          <p:cNvSpPr txBox="1">
            <a:spLocks/>
          </p:cNvSpPr>
          <p:nvPr/>
        </p:nvSpPr>
        <p:spPr>
          <a:xfrm>
            <a:off x="8784045" y="5395386"/>
            <a:ext cx="2153479" cy="11470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Karsten Herzog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Philosophische Fakultät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Institut für Berufspädagogik (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ibp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C58C1B-78FC-B245-6B51-DAC46AEB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21" y="497696"/>
            <a:ext cx="9569710" cy="1089383"/>
          </a:xfrm>
        </p:spPr>
        <p:txBody>
          <a:bodyPr>
            <a:normAutofit/>
          </a:bodyPr>
          <a:lstStyle/>
          <a:p>
            <a:r>
              <a:rPr lang="de-DE" sz="3000" dirty="0"/>
              <a:t>Team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9CE503-0C76-4020-B4DF-830AC341442C}"/>
              </a:ext>
            </a:extLst>
          </p:cNvPr>
          <p:cNvGrpSpPr/>
          <p:nvPr/>
        </p:nvGrpSpPr>
        <p:grpSpPr>
          <a:xfrm>
            <a:off x="943007" y="1002268"/>
            <a:ext cx="1803270" cy="2217595"/>
            <a:chOff x="6701741" y="3923068"/>
            <a:chExt cx="2813434" cy="2961611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0FB70869-B2CB-4E37-ACB9-06BA3D433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0558" y="3923068"/>
              <a:ext cx="668009" cy="668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5BD4188D-D9B4-4D70-8FBC-0D5575F0D673}"/>
                </a:ext>
              </a:extLst>
            </p:cNvPr>
            <p:cNvSpPr txBox="1">
              <a:spLocks/>
            </p:cNvSpPr>
            <p:nvPr/>
          </p:nvSpPr>
          <p:spPr>
            <a:xfrm>
              <a:off x="6701741" y="6405546"/>
              <a:ext cx="2813434" cy="47913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Nancy Walter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Zentrum für Qualitätsentwicklung in Lehre und Studium (</a:t>
              </a:r>
              <a:r>
                <a:rPr kumimoji="0" lang="de-DE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ZfQ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)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138DEC7-2D1D-4102-B7B1-2C3BBB5E40A2}"/>
              </a:ext>
            </a:extLst>
          </p:cNvPr>
          <p:cNvGrpSpPr/>
          <p:nvPr/>
        </p:nvGrpSpPr>
        <p:grpSpPr>
          <a:xfrm>
            <a:off x="9035052" y="1069472"/>
            <a:ext cx="2476790" cy="2760198"/>
            <a:chOff x="3972290" y="4061688"/>
            <a:chExt cx="2476790" cy="2760198"/>
          </a:xfrm>
        </p:grpSpPr>
        <p:pic>
          <p:nvPicPr>
            <p:cNvPr id="1030" name="Picture 6" descr="Brandenburgische Technische Universität Cottbus-Senftenberg">
              <a:extLst>
                <a:ext uri="{FF2B5EF4-FFF2-40B4-BE49-F238E27FC236}">
                  <a16:creationId xmlns:a16="http://schemas.microsoft.com/office/drawing/2014/main" id="{3A1DFDF6-0E6B-4528-89E0-75DB8FECF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7" y="4061688"/>
              <a:ext cx="1532305" cy="261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itel 1">
              <a:extLst>
                <a:ext uri="{FF2B5EF4-FFF2-40B4-BE49-F238E27FC236}">
                  <a16:creationId xmlns:a16="http://schemas.microsoft.com/office/drawing/2014/main" id="{E13BC3F9-0BC9-44F1-9FB2-4599471CF6D4}"/>
                </a:ext>
              </a:extLst>
            </p:cNvPr>
            <p:cNvSpPr txBox="1">
              <a:spLocks/>
            </p:cNvSpPr>
            <p:nvPr/>
          </p:nvSpPr>
          <p:spPr>
            <a:xfrm>
              <a:off x="3972290" y="5860860"/>
              <a:ext cx="2476790" cy="96102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Boguslaw Malys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IKMZ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70E35A0-84E1-4F5B-A763-C39A8910AB40}"/>
              </a:ext>
            </a:extLst>
          </p:cNvPr>
          <p:cNvGrpSpPr/>
          <p:nvPr/>
        </p:nvGrpSpPr>
        <p:grpSpPr>
          <a:xfrm>
            <a:off x="3911834" y="968307"/>
            <a:ext cx="2664642" cy="2805648"/>
            <a:chOff x="3336564" y="884754"/>
            <a:chExt cx="2057439" cy="2545638"/>
          </a:xfrm>
        </p:grpSpPr>
        <p:pic>
          <p:nvPicPr>
            <p:cNvPr id="5" name="Picture 4" descr="Europa-Universität Viadrina Frankfurt (Oder) - Gesundheitsberufe.de">
              <a:extLst>
                <a:ext uri="{FF2B5EF4-FFF2-40B4-BE49-F238E27FC236}">
                  <a16:creationId xmlns:a16="http://schemas.microsoft.com/office/drawing/2014/main" id="{AA1DEE52-6137-4A1F-84D7-0F4286AB4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018" y="884754"/>
              <a:ext cx="1103676" cy="513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itel 1">
              <a:extLst>
                <a:ext uri="{FF2B5EF4-FFF2-40B4-BE49-F238E27FC236}">
                  <a16:creationId xmlns:a16="http://schemas.microsoft.com/office/drawing/2014/main" id="{E2B4473C-C386-42E9-8944-6271364B3ABD}"/>
                </a:ext>
              </a:extLst>
            </p:cNvPr>
            <p:cNvSpPr txBox="1">
              <a:spLocks/>
            </p:cNvSpPr>
            <p:nvPr/>
          </p:nvSpPr>
          <p:spPr>
            <a:xfrm>
              <a:off x="3336564" y="2619081"/>
              <a:ext cx="2057439" cy="811311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Dr. Christin </a:t>
              </a:r>
              <a:r>
                <a:rPr kumimoji="0" lang="de-DE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Barbarino</a:t>
              </a:r>
              <a:endPara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Zentrum für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Lehre und Lernen (ZLL)</a:t>
              </a:r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6FB82A0F-12CF-CB1A-BC94-6DFF862EF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r="3258"/>
          <a:stretch/>
        </p:blipFill>
        <p:spPr>
          <a:xfrm>
            <a:off x="1802883" y="4175803"/>
            <a:ext cx="988358" cy="1057243"/>
          </a:xfrm>
          <a:prstGeom prst="ellipse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0958D86-A34D-BDBD-605C-1FF459ED7A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r="16447"/>
          <a:stretch/>
        </p:blipFill>
        <p:spPr>
          <a:xfrm>
            <a:off x="7200439" y="4173424"/>
            <a:ext cx="1004371" cy="1062000"/>
          </a:xfrm>
          <a:prstGeom prst="ellipse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487E980-D1FB-EA83-E4FC-9E771ADD97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/>
        </p:blipFill>
        <p:spPr>
          <a:xfrm>
            <a:off x="9332453" y="4221852"/>
            <a:ext cx="1056664" cy="1062000"/>
          </a:xfrm>
          <a:prstGeom prst="ellipse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D50AFFF5-F065-6569-BF3B-FC5800DBC3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1817" y="1702428"/>
            <a:ext cx="1033297" cy="1062000"/>
          </a:xfrm>
          <a:prstGeom prst="ellipse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DCF5692-D012-C237-35B5-DE82D3D91B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5534" y="1680711"/>
            <a:ext cx="1015826" cy="1062000"/>
          </a:xfrm>
          <a:prstGeom prst="ellipse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E2B2AA7-0A8E-03CE-E7F7-0C8B899CE9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0208" y="3763714"/>
            <a:ext cx="1841152" cy="40237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B7394CD-B4C0-7C3A-BF8D-2250367D71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r="17568"/>
          <a:stretch/>
        </p:blipFill>
        <p:spPr>
          <a:xfrm>
            <a:off x="1441199" y="1702172"/>
            <a:ext cx="1011062" cy="1039148"/>
          </a:xfrm>
          <a:prstGeom prst="ellipse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2EB813B-A2D5-BC38-25AE-4E9A5A008620}"/>
              </a:ext>
            </a:extLst>
          </p:cNvPr>
          <p:cNvGrpSpPr/>
          <p:nvPr/>
        </p:nvGrpSpPr>
        <p:grpSpPr>
          <a:xfrm>
            <a:off x="2651050" y="1042387"/>
            <a:ext cx="1943554" cy="2242647"/>
            <a:chOff x="7170157" y="3797993"/>
            <a:chExt cx="2813434" cy="2947675"/>
          </a:xfrm>
        </p:grpSpPr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B1017571-FE1F-C21E-D596-FD3F3DB64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569" y="3797993"/>
              <a:ext cx="668008" cy="668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itel 1">
              <a:extLst>
                <a:ext uri="{FF2B5EF4-FFF2-40B4-BE49-F238E27FC236}">
                  <a16:creationId xmlns:a16="http://schemas.microsoft.com/office/drawing/2014/main" id="{516B3F94-F198-BE67-45BA-B74AF02F07EE}"/>
                </a:ext>
              </a:extLst>
            </p:cNvPr>
            <p:cNvSpPr txBox="1">
              <a:spLocks/>
            </p:cNvSpPr>
            <p:nvPr/>
          </p:nvSpPr>
          <p:spPr>
            <a:xfrm>
              <a:off x="7170157" y="6266536"/>
              <a:ext cx="2813434" cy="479132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Miguel Paker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ZfQ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endParaRPr>
            </a:p>
          </p:txBody>
        </p: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9AC4F535-F996-C406-4BC4-DF5C5E7E55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316"/>
          <a:stretch/>
        </p:blipFill>
        <p:spPr>
          <a:xfrm>
            <a:off x="3025671" y="1719948"/>
            <a:ext cx="1037249" cy="1060705"/>
          </a:xfrm>
          <a:prstGeom prst="ellipse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12E051A-EAC3-7A88-CF77-D9EF623466DD}"/>
              </a:ext>
            </a:extLst>
          </p:cNvPr>
          <p:cNvGrpSpPr/>
          <p:nvPr/>
        </p:nvGrpSpPr>
        <p:grpSpPr>
          <a:xfrm>
            <a:off x="7949316" y="1093641"/>
            <a:ext cx="1615684" cy="2724623"/>
            <a:chOff x="4605238" y="4061688"/>
            <a:chExt cx="1615684" cy="2724623"/>
          </a:xfrm>
        </p:grpSpPr>
        <p:pic>
          <p:nvPicPr>
            <p:cNvPr id="30" name="Picture 6" descr="Brandenburgische Technische Universität Cottbus-Senftenberg">
              <a:extLst>
                <a:ext uri="{FF2B5EF4-FFF2-40B4-BE49-F238E27FC236}">
                  <a16:creationId xmlns:a16="http://schemas.microsoft.com/office/drawing/2014/main" id="{C347EA09-0F80-5E58-2EF5-BD9796828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617" y="4061688"/>
              <a:ext cx="1532305" cy="261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itel 1">
              <a:extLst>
                <a:ext uri="{FF2B5EF4-FFF2-40B4-BE49-F238E27FC236}">
                  <a16:creationId xmlns:a16="http://schemas.microsoft.com/office/drawing/2014/main" id="{7B6B25BA-45EE-C5F8-9F1D-22DBAD4EDA45}"/>
                </a:ext>
              </a:extLst>
            </p:cNvPr>
            <p:cNvSpPr txBox="1">
              <a:spLocks/>
            </p:cNvSpPr>
            <p:nvPr/>
          </p:nvSpPr>
          <p:spPr>
            <a:xfrm>
              <a:off x="4605238" y="5825285"/>
              <a:ext cx="1369766" cy="96102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Matthias Kernig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IKMZ</a:t>
              </a:r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08ADF2BF-8D4C-6103-0085-29EC859691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1" r="18081"/>
          <a:stretch/>
        </p:blipFill>
        <p:spPr>
          <a:xfrm>
            <a:off x="8127383" y="1692803"/>
            <a:ext cx="1015826" cy="1062000"/>
          </a:xfrm>
          <a:prstGeom prst="ellipse">
            <a:avLst/>
          </a:prstGeom>
        </p:spPr>
      </p:pic>
      <p:sp>
        <p:nvSpPr>
          <p:cNvPr id="37" name="Titel 1">
            <a:extLst>
              <a:ext uri="{FF2B5EF4-FFF2-40B4-BE49-F238E27FC236}">
                <a16:creationId xmlns:a16="http://schemas.microsoft.com/office/drawing/2014/main" id="{73F8AC24-7A68-C52B-83E0-15CCEB021FF2}"/>
              </a:ext>
            </a:extLst>
          </p:cNvPr>
          <p:cNvSpPr txBox="1">
            <a:spLocks/>
          </p:cNvSpPr>
          <p:nvPr/>
        </p:nvSpPr>
        <p:spPr>
          <a:xfrm>
            <a:off x="5672257" y="2879778"/>
            <a:ext cx="2664642" cy="8941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41D1BD3-13A5-390B-7C12-CAAC18AAB174}"/>
              </a:ext>
            </a:extLst>
          </p:cNvPr>
          <p:cNvGrpSpPr/>
          <p:nvPr/>
        </p:nvGrpSpPr>
        <p:grpSpPr>
          <a:xfrm>
            <a:off x="3796707" y="3318986"/>
            <a:ext cx="2557852" cy="2880685"/>
            <a:chOff x="286551" y="134900"/>
            <a:chExt cx="3066912" cy="3978189"/>
          </a:xfrm>
        </p:grpSpPr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9F64B6C6-5FE8-9C1B-1B4B-F5EAE662D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51" y="134900"/>
              <a:ext cx="3066912" cy="1703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itel 1">
              <a:extLst>
                <a:ext uri="{FF2B5EF4-FFF2-40B4-BE49-F238E27FC236}">
                  <a16:creationId xmlns:a16="http://schemas.microsoft.com/office/drawing/2014/main" id="{A642A9B9-7EF2-E01A-D0B9-CC9C0C81A43D}"/>
                </a:ext>
              </a:extLst>
            </p:cNvPr>
            <p:cNvSpPr txBox="1">
              <a:spLocks/>
            </p:cNvSpPr>
            <p:nvPr/>
          </p:nvSpPr>
          <p:spPr>
            <a:xfrm>
              <a:off x="286551" y="3021992"/>
              <a:ext cx="937045" cy="109109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Immanuel Pereira Delgado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rPr>
                <a:t>HBL</a:t>
              </a:r>
            </a:p>
          </p:txBody>
        </p:sp>
      </p:grpSp>
      <p:pic>
        <p:nvPicPr>
          <p:cNvPr id="43" name="Grafik 42">
            <a:extLst>
              <a:ext uri="{FF2B5EF4-FFF2-40B4-BE49-F238E27FC236}">
                <a16:creationId xmlns:a16="http://schemas.microsoft.com/office/drawing/2014/main" id="{F2CD11DE-AC43-DE9A-195A-0EAF6D7DD0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r="16613"/>
          <a:stretch/>
        </p:blipFill>
        <p:spPr>
          <a:xfrm>
            <a:off x="3636936" y="4175803"/>
            <a:ext cx="988358" cy="1057243"/>
          </a:xfrm>
          <a:prstGeom prst="ellipse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475DCD18-91F6-86C3-870B-C86DCA1997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6" r="16606"/>
          <a:stretch/>
        </p:blipFill>
        <p:spPr>
          <a:xfrm>
            <a:off x="5285525" y="4175803"/>
            <a:ext cx="992805" cy="1062000"/>
          </a:xfrm>
          <a:prstGeom prst="ellipse">
            <a:avLst/>
          </a:prstGeom>
        </p:spPr>
      </p:pic>
      <p:sp>
        <p:nvSpPr>
          <p:cNvPr id="48" name="Titel 1">
            <a:extLst>
              <a:ext uri="{FF2B5EF4-FFF2-40B4-BE49-F238E27FC236}">
                <a16:creationId xmlns:a16="http://schemas.microsoft.com/office/drawing/2014/main" id="{D6F568E1-C833-7922-B9A5-C6F8BB8D26A0}"/>
              </a:ext>
            </a:extLst>
          </p:cNvPr>
          <p:cNvSpPr txBox="1">
            <a:spLocks/>
          </p:cNvSpPr>
          <p:nvPr/>
        </p:nvSpPr>
        <p:spPr>
          <a:xfrm>
            <a:off x="5411419" y="5432373"/>
            <a:ext cx="781510" cy="7900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Chris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Dömlang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HBL</a:t>
            </a:r>
          </a:p>
        </p:txBody>
      </p:sp>
      <p:pic>
        <p:nvPicPr>
          <p:cNvPr id="6" name="Picture 6" descr="Brandenburgische Technische Universität Cottbus-Senftenberg">
            <a:extLst>
              <a:ext uri="{FF2B5EF4-FFF2-40B4-BE49-F238E27FC236}">
                <a16:creationId xmlns:a16="http://schemas.microsoft.com/office/drawing/2014/main" id="{B677A8B6-BFCB-2FAD-9D4B-E3BED9071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11" y="1093640"/>
            <a:ext cx="1532305" cy="2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6001865-235E-641C-F5CD-99320FE62F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 b="3105"/>
          <a:stretch/>
        </p:blipFill>
        <p:spPr>
          <a:xfrm>
            <a:off x="6482476" y="1720424"/>
            <a:ext cx="1015826" cy="1062000"/>
          </a:xfrm>
          <a:prstGeom prst="ellipse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3891C66-7429-B4AE-1C0E-DBEA0FFAD37D}"/>
              </a:ext>
            </a:extLst>
          </p:cNvPr>
          <p:cNvSpPr txBox="1">
            <a:spLocks/>
          </p:cNvSpPr>
          <p:nvPr/>
        </p:nvSpPr>
        <p:spPr>
          <a:xfrm>
            <a:off x="6367829" y="2838473"/>
            <a:ext cx="1369766" cy="9610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Tanja Jeschke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Informations-, Kommunikations- und Medien-zentrum (IKMZ)</a:t>
            </a:r>
          </a:p>
        </p:txBody>
      </p:sp>
    </p:spTree>
    <p:extLst>
      <p:ext uri="{BB962C8B-B14F-4D97-AF65-F5344CB8AC3E}">
        <p14:creationId xmlns:p14="http://schemas.microsoft.com/office/powerpoint/2010/main" val="266985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EA25E97-F78C-E972-4A04-AC3FDDEF2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78" y="887307"/>
            <a:ext cx="5319251" cy="2157476"/>
          </a:xfrm>
        </p:spPr>
        <p:txBody>
          <a:bodyPr/>
          <a:lstStyle/>
          <a:p>
            <a:r>
              <a:rPr lang="de-DE" dirty="0"/>
              <a:t>Code of Conduct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CD43BC9-8455-CCE1-9946-4B867E408C09}"/>
              </a:ext>
            </a:extLst>
          </p:cNvPr>
          <p:cNvSpPr txBox="1"/>
          <p:nvPr/>
        </p:nvSpPr>
        <p:spPr>
          <a:xfrm>
            <a:off x="6519719" y="1083748"/>
            <a:ext cx="51506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dirty="0"/>
              <a:t>Regelmäßige Teilnahme an den Treffen.</a:t>
            </a:r>
          </a:p>
          <a:p>
            <a:pPr marL="342900" indent="-342900">
              <a:buAutoNum type="arabicPeriod"/>
            </a:pPr>
            <a:r>
              <a:rPr lang="de-DE" dirty="0"/>
              <a:t>Aktive Vor- und Nachbereitung der Treffen.</a:t>
            </a:r>
          </a:p>
          <a:p>
            <a:pPr marL="342900" indent="-342900">
              <a:buAutoNum type="arabicPeriod"/>
            </a:pPr>
            <a:r>
              <a:rPr lang="de-DE" dirty="0"/>
              <a:t>Bei Wortmeldungen nutze ich die Funktion Hand heben.</a:t>
            </a:r>
          </a:p>
          <a:p>
            <a:pPr marL="342900" indent="-342900">
              <a:buAutoNum type="arabicPeriod"/>
            </a:pPr>
            <a:r>
              <a:rPr lang="de-DE" dirty="0"/>
              <a:t>Wenn ich nicht spreche, ist mein Mikro aus.</a:t>
            </a:r>
          </a:p>
          <a:p>
            <a:pPr marL="342900" indent="-342900">
              <a:buAutoNum type="arabicPeriod"/>
            </a:pPr>
            <a:r>
              <a:rPr lang="de-DE" dirty="0"/>
              <a:t>Mein Bild ist eingeschaltet.</a:t>
            </a:r>
          </a:p>
          <a:p>
            <a:pPr marL="342900" indent="-342900">
              <a:buAutoNum type="arabicPeriod"/>
            </a:pPr>
            <a:r>
              <a:rPr lang="de-DE" dirty="0"/>
              <a:t>Ich kommuniziere und diskutiere in der Community mit Anderen wertschätzend. </a:t>
            </a:r>
          </a:p>
          <a:p>
            <a:pPr marL="342900" indent="-342900">
              <a:buAutoNum type="arabicPeriod"/>
            </a:pPr>
            <a:r>
              <a:rPr lang="de-DE" dirty="0"/>
              <a:t>Die Community ist ein Safe Space, „sensible“ Erfahrungen bleiben in der Gruppe. </a:t>
            </a:r>
          </a:p>
        </p:txBody>
      </p:sp>
    </p:spTree>
    <p:extLst>
      <p:ext uri="{BB962C8B-B14F-4D97-AF65-F5344CB8AC3E}">
        <p14:creationId xmlns:p14="http://schemas.microsoft.com/office/powerpoint/2010/main" val="39273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269C8-3387-E2E0-A548-BFEE0D19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69E52-128A-66FA-79C3-F119A28E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36" y="876974"/>
            <a:ext cx="5319251" cy="2157476"/>
          </a:xfrm>
        </p:spPr>
        <p:txBody>
          <a:bodyPr/>
          <a:lstStyle/>
          <a:p>
            <a:r>
              <a:rPr lang="de-DE" dirty="0"/>
              <a:t>Warm-up 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6B1BD59C-1D32-77EF-E213-8C7C22788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1477" y="1042166"/>
            <a:ext cx="5329084" cy="1551217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schemeClr val="accent4"/>
                </a:solidFill>
              </a:rPr>
              <a:t>Was war ein Highlight in Ihrer letzten Woche? Was war ein </a:t>
            </a:r>
            <a:r>
              <a:rPr lang="de-DE" sz="2800" dirty="0" err="1">
                <a:solidFill>
                  <a:schemeClr val="accent4"/>
                </a:solidFill>
              </a:rPr>
              <a:t>Lowlight</a:t>
            </a:r>
            <a:r>
              <a:rPr lang="de-DE" sz="2800" dirty="0">
                <a:solidFill>
                  <a:schemeClr val="accent4"/>
                </a:solidFill>
              </a:rPr>
              <a:t>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A58690-B525-D205-D7DD-1F5A4CF45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766" y="4925434"/>
            <a:ext cx="1160061" cy="153263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C2BAE5E-D2ED-7824-E80C-938DB855B1CD}"/>
              </a:ext>
            </a:extLst>
          </p:cNvPr>
          <p:cNvSpPr txBox="1"/>
          <p:nvPr/>
        </p:nvSpPr>
        <p:spPr>
          <a:xfrm>
            <a:off x="7046562" y="6125705"/>
            <a:ext cx="35439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hlinkClick r:id="rId3"/>
              </a:rPr>
              <a:t>https://toolbox-gute-arbeit.de/check-in-generator/</a:t>
            </a:r>
            <a:r>
              <a:rPr lang="de-DE" sz="1100" dirty="0"/>
              <a:t> Stand: 31.3.25 </a:t>
            </a:r>
          </a:p>
        </p:txBody>
      </p:sp>
    </p:spTree>
    <p:extLst>
      <p:ext uri="{BB962C8B-B14F-4D97-AF65-F5344CB8AC3E}">
        <p14:creationId xmlns:p14="http://schemas.microsoft.com/office/powerpoint/2010/main" val="3797608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00556-7849-B0D0-9218-D8C8D3B68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424B455-19B8-0B65-037C-C94D9BB5D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DF5E9C4-C2E2-3AEB-BDF2-E7565EA44A38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65558F83-2472-9901-9352-B7C3DF449AC6}"/>
              </a:ext>
            </a:extLst>
          </p:cNvPr>
          <p:cNvSpPr txBox="1">
            <a:spLocks/>
          </p:cNvSpPr>
          <p:nvPr/>
        </p:nvSpPr>
        <p:spPr>
          <a:xfrm>
            <a:off x="1391417" y="2772467"/>
            <a:ext cx="10859574" cy="4698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erstmals</a:t>
            </a: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2016 vergeben</a:t>
            </a:r>
          </a:p>
          <a:p>
            <a:pPr lvl="0"/>
            <a:r>
              <a:rPr lang="de-DE" sz="2000" dirty="0">
                <a:solidFill>
                  <a:srgbClr val="000000"/>
                </a:solidFill>
                <a:latin typeface="Open Sans"/>
              </a:rPr>
              <a:t>belohnt </a:t>
            </a:r>
            <a:r>
              <a:rPr lang="de-DE" dirty="0"/>
              <a:t>Einsatz für mehr Offenheit in Wissenschaft und Gesellschaft</a:t>
            </a:r>
            <a:endParaRPr kumimoji="0" lang="de-DE" sz="2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lvl="0"/>
            <a:r>
              <a:rPr lang="de-DE" sz="2000" dirty="0"/>
              <a:t>2020 Überarbeitung der Kriterien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15 Kriterien, die gemeinschaftlich erarbeitet wurden</a:t>
            </a:r>
          </a:p>
          <a:p>
            <a:pPr lvl="0"/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mind. 5 Kriterien erfüllen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F528BD-A93D-2153-73B7-E96D529C1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845" y="677851"/>
            <a:ext cx="7218629" cy="16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0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2ADF3-6854-8D6E-9D3C-4BEFC02C5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A26D7D7E-5032-741D-CDE0-A14CD068C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2CFAC25-3C6B-4AFB-5D43-43C26BE0D8D5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172E7AD-2376-0B5C-155F-714C256A9F0E}"/>
              </a:ext>
            </a:extLst>
          </p:cNvPr>
          <p:cNvSpPr txBox="1">
            <a:spLocks/>
          </p:cNvSpPr>
          <p:nvPr/>
        </p:nvSpPr>
        <p:spPr>
          <a:xfrm>
            <a:off x="1406915" y="5789471"/>
            <a:ext cx="10859574" cy="476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Träger:innen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des OLB 2020</a:t>
            </a:r>
            <a:endParaRPr kumimoji="0" lang="de-DE" sz="2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76B0E84-3978-9D12-E804-A5EDFCB07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18B904-8173-DE60-9AC6-7FC974156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228" y="867631"/>
            <a:ext cx="4894913" cy="530586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C62765B-B000-4CD0-AB0C-BE6701D46CEE}"/>
              </a:ext>
            </a:extLst>
          </p:cNvPr>
          <p:cNvSpPr txBox="1"/>
          <p:nvPr/>
        </p:nvSpPr>
        <p:spPr>
          <a:xfrm>
            <a:off x="4757227" y="6173493"/>
            <a:ext cx="6091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</p:txBody>
      </p:sp>
    </p:spTree>
    <p:extLst>
      <p:ext uri="{BB962C8B-B14F-4D97-AF65-F5344CB8AC3E}">
        <p14:creationId xmlns:p14="http://schemas.microsoft.com/office/powerpoint/2010/main" val="335794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7EA58-3BE2-DBF8-2C5A-768E658BC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B67D0A09-C372-15BA-CA69-74BAB8BD7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450B3B4-4A36-3B57-556F-77C046E8F1F3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8C4005-5624-F250-5D0E-4346EA37B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12" y="330169"/>
            <a:ext cx="2655964" cy="5981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425BA60-493D-C0AE-C1AD-9942C5F4A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543" y="1402266"/>
            <a:ext cx="8736912" cy="46547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EB11EFB-DF89-4F53-901C-A557465CCE43}"/>
              </a:ext>
            </a:extLst>
          </p:cNvPr>
          <p:cNvSpPr txBox="1"/>
          <p:nvPr/>
        </p:nvSpPr>
        <p:spPr>
          <a:xfrm>
            <a:off x="3184988" y="6143946"/>
            <a:ext cx="6102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https://zenodo.org/records/7057791 / Abrufdatum: 25.11. 2025 / CC0</a:t>
            </a:r>
            <a:r>
              <a:rPr lang="de-DE" sz="1200" dirty="0"/>
              <a:t> 1.0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6256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CoWoerk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0054FF"/>
      </a:accent1>
      <a:accent2>
        <a:srgbClr val="0000F9"/>
      </a:accent2>
      <a:accent3>
        <a:srgbClr val="000088"/>
      </a:accent3>
      <a:accent4>
        <a:srgbClr val="FF2F49"/>
      </a:accent4>
      <a:accent5>
        <a:srgbClr val="D20000"/>
      </a:accent5>
      <a:accent6>
        <a:srgbClr val="960000"/>
      </a:accent6>
      <a:hlink>
        <a:srgbClr val="000000"/>
      </a:hlink>
      <a:folHlink>
        <a:srgbClr val="5F5F5F"/>
      </a:folHlink>
    </a:clrScheme>
    <a:fontScheme name="Co-Woerk">
      <a:majorFont>
        <a:latin typeface="Transforma Mix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959</Words>
  <Application>Microsoft Office PowerPoint</Application>
  <PresentationFormat>Breitbild</PresentationFormat>
  <Paragraphs>189</Paragraphs>
  <Slides>37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Aptos</vt:lpstr>
      <vt:lpstr>Arial</vt:lpstr>
      <vt:lpstr>Calibri</vt:lpstr>
      <vt:lpstr>Open Sans</vt:lpstr>
      <vt:lpstr>Transforma Mix Medium</vt:lpstr>
      <vt:lpstr>1_Office</vt:lpstr>
      <vt:lpstr>Der Open Library Badge oder wie Bibliotheken offener werden</vt:lpstr>
      <vt:lpstr>Gliederung</vt:lpstr>
      <vt:lpstr>Das Projekt Co-WOERK </vt:lpstr>
      <vt:lpstr>Team</vt:lpstr>
      <vt:lpstr>Code of Conduct</vt:lpstr>
      <vt:lpstr>Warm-up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Call for Papers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Today I learned…</vt:lpstr>
      <vt:lpstr>PowerPoint-Präsentation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Open Library Badge oder wie Bibliotheken offener werden</dc:title>
  <dc:creator>Christin Barbarino</dc:creator>
  <cp:lastModifiedBy>Gruner, Heike</cp:lastModifiedBy>
  <cp:revision>21</cp:revision>
  <dcterms:created xsi:type="dcterms:W3CDTF">2025-03-27T12:25:15Z</dcterms:created>
  <dcterms:modified xsi:type="dcterms:W3CDTF">2025-11-25T10:53:54Z</dcterms:modified>
</cp:coreProperties>
</file>