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356" r:id="rId2"/>
    <p:sldId id="357" r:id="rId3"/>
    <p:sldId id="821" r:id="rId4"/>
    <p:sldId id="834" r:id="rId5"/>
    <p:sldId id="256" r:id="rId6"/>
    <p:sldId id="827" r:id="rId7"/>
    <p:sldId id="828" r:id="rId8"/>
    <p:sldId id="829" r:id="rId9"/>
    <p:sldId id="830" r:id="rId10"/>
    <p:sldId id="831" r:id="rId11"/>
    <p:sldId id="832" r:id="rId12"/>
    <p:sldId id="833" r:id="rId13"/>
    <p:sldId id="264" r:id="rId14"/>
    <p:sldId id="265" r:id="rId15"/>
    <p:sldId id="823" r:id="rId16"/>
    <p:sldId id="824" r:id="rId17"/>
    <p:sldId id="825" r:id="rId18"/>
    <p:sldId id="826" r:id="rId19"/>
    <p:sldId id="263" r:id="rId20"/>
    <p:sldId id="268" r:id="rId21"/>
    <p:sldId id="257" r:id="rId22"/>
    <p:sldId id="258" r:id="rId23"/>
    <p:sldId id="267" r:id="rId24"/>
    <p:sldId id="260" r:id="rId25"/>
    <p:sldId id="266" r:id="rId26"/>
    <p:sldId id="261" r:id="rId27"/>
    <p:sldId id="262" r:id="rId28"/>
    <p:sldId id="259" r:id="rId29"/>
    <p:sldId id="822" r:id="rId30"/>
    <p:sldId id="337" r:id="rId31"/>
    <p:sldId id="836" r:id="rId32"/>
    <p:sldId id="332" r:id="rId33"/>
    <p:sldId id="334" r:id="rId34"/>
    <p:sldId id="336" r:id="rId35"/>
    <p:sldId id="322" r:id="rId36"/>
    <p:sldId id="835" r:id="rId37"/>
    <p:sldId id="819" r:id="rId38"/>
    <p:sldId id="820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76781" autoAdjust="0"/>
  </p:normalViewPr>
  <p:slideViewPr>
    <p:cSldViewPr snapToGrid="0">
      <p:cViewPr varScale="1">
        <p:scale>
          <a:sx n="77" d="100"/>
          <a:sy n="77" d="100"/>
        </p:scale>
        <p:origin x="14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AA9E0-1A76-46B0-8D8B-50AD40C0BBF7}" type="datetimeFigureOut">
              <a:rPr lang="de-DE" smtClean="0"/>
              <a:t>19.11.2025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2DD83-B224-488C-BD58-1D57E7EDE7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43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522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9794B-AAF0-352D-F585-F710EBAFC84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1DEFC0-A239-380E-89AE-E670D0142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D0539F-A416-857D-63DA-73E433E884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SOLL ALS OER veröffentlicht werden</a:t>
            </a: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Räume wurden zur Verfügung gestellt, Umsetzung in Eigenregie, aber mit Hilfe </a:t>
            </a:r>
            <a:r>
              <a:rPr lang="de-DE"/>
              <a:t>wenn gewünscht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0AE6A-D892-30D0-4227-B35A679F1E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61480E4-697E-E42B-AD05-808706331A0A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606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buNone/>
            </a:pPr>
            <a:r>
              <a:rPr lang="de-DE" dirty="0"/>
              <a:t>frühzeitige Ziel- &amp; Strukturklärung</a:t>
            </a:r>
          </a:p>
          <a:p>
            <a:pPr>
              <a:buNone/>
            </a:pPr>
            <a:r>
              <a:rPr lang="de-DE" dirty="0"/>
              <a:t>Regelmäßige Feedbackphasen</a:t>
            </a:r>
          </a:p>
          <a:p>
            <a:r>
              <a:rPr lang="de-DE" dirty="0"/>
              <a:t>Ergebnisse sichtbar machen (z. B. Poster-Session)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59D3FBA-DD5A-96A5-7A0E-F95CC455A3F5}" type="slidenum">
              <a:r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407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buNone/>
            </a:pPr>
            <a:r>
              <a:rPr lang="de-DE" dirty="0"/>
              <a:t>Möglichkeiten: </a:t>
            </a:r>
            <a:r>
              <a:rPr lang="de-DE" dirty="0" err="1"/>
              <a:t>Lumi</a:t>
            </a:r>
            <a:r>
              <a:rPr lang="de-DE" dirty="0"/>
              <a:t>, Onlineeditor</a:t>
            </a:r>
          </a:p>
          <a:p>
            <a:pPr>
              <a:buNone/>
            </a:pPr>
            <a:r>
              <a:rPr lang="de-DE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https://micatool.ebwl-oer.de/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59D3FBA-DD5A-96A5-7A0E-F95CC455A3F5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2976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2DD83-B224-488C-BD58-1D57E7EDE7A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530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2DD83-B224-488C-BD58-1D57E7EDE7A7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917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2DD83-B224-488C-BD58-1D57E7EDE7A7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522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2DD83-B224-488C-BD58-1D57E7EDE7A7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213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33EF1-7D54-8365-A375-03187FCFE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88FF427-78AC-6602-A8DB-F08048529B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48742F7-EF05-B93C-FB2C-8222F93AF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5D5E01-A449-953D-6A69-625FC03912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2DD83-B224-488C-BD58-1D57E7EDE7A7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764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A6600-3579-7617-8776-94CB3EA82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1DC2583-0116-C7D9-B69F-AD6BDF2F9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84E8330-7101-9A06-3E98-23B8AB1D1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https://mattermost.co-woerk.de/co-woerk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EDC048-E715-53F6-C75A-36FF88C5B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296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E9700-5A72-E63D-B163-49D14024F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DCA77AE-D051-E2D6-9E09-90DDF5611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8152980-E6B1-F876-981D-AB632A3946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71D68F-7AB4-81AD-4A49-847E57665C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79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https://europa-uni-de.zoom.us/wb/doc/JZuhU7a9QI6yPM4b3UYY6Q/p/114756560706280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2DD83-B224-488C-BD58-1D57E7EDE7A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1811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E3CD6-91E3-3830-BCA7-C9ECB99D8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A45897-B5A2-805F-B364-E13CEC1DC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57E1994-2A91-CC29-3125-B5477756E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B3945C-EA81-8921-5AE1-AFD276517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262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https://www.menti.com/alj288g42czz</a:t>
            </a:r>
          </a:p>
          <a:p>
            <a:r>
              <a:rPr lang="de-D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4356 8581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A8F62-AF42-4B4D-B041-AAAF560A726C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329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CFC86-B163-4304-A0D8-6559E25BC79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770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CBA3571-3264-D65A-6E24-F49E1D4494FF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45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u="sng" dirty="0" err="1"/>
              <a:t>Moodle</a:t>
            </a:r>
            <a:r>
              <a:rPr lang="de-DE" u="sng" dirty="0"/>
              <a:t> </a:t>
            </a:r>
            <a:r>
              <a:rPr lang="de-DE" u="sng" dirty="0">
                <a:sym typeface="Wingdings" panose="05000000000000000000" pitchFamily="2" charset="2"/>
              </a:rPr>
              <a:t> integriert durch H5P</a:t>
            </a:r>
          </a:p>
          <a:p>
            <a:pPr>
              <a:defRPr/>
            </a:pPr>
            <a:endParaRPr lang="de-DE" u="sng" dirty="0">
              <a:sym typeface="Wingdings" panose="05000000000000000000" pitchFamily="2" charset="2"/>
            </a:endParaRPr>
          </a:p>
          <a:p>
            <a:pPr>
              <a:defRPr/>
            </a:pPr>
            <a:r>
              <a:rPr lang="de-DE" dirty="0"/>
              <a:t>[...] ist eine interaktive Lernmethode, die Fallszenarien enthält, die den Benutzer Schritt für Schritt durch einen Entscheidungsprozess führen. [...] Das BPS gibt ihnen die Möglichkeit, Entscheidungen entsprechend ihrem Kenntnis- und Wissensstand zu treffen und sofort Feedback zu erhalten [...].</a:t>
            </a:r>
          </a:p>
          <a:p>
            <a:pPr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CBA3571-3264-D65A-6E24-F49E1D4494FF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5471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72355-EEA0-1452-8397-7601B3D51F0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190EB6-CF00-4277-91CD-26AAAA7C72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61A50C-C89B-E44D-FB50-A7823AD91E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2EEE2-CF3B-98DF-D086-7498B92A7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CBA3571-3264-D65A-6E24-F49E1D4494FF}" type="slidenum">
              <a:r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902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1D2A8-F9A7-68BB-6D48-CF3B23CB4FD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242470-DFA6-A8DA-0447-77FBE8CD61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53B2CF-C786-86F9-6313-BDE6EB6FFF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2B901-AA88-D628-C5C9-2F052CCFC8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CBA3571-3264-D65A-6E24-F49E1D4494FF}" type="slidenum">
              <a:r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707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445EC-7249-435E-401D-02FBC261AAB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1CAA92-63BE-F20C-82AD-676881C970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2E4D77-9B5D-D040-AFB6-DC08CF88CF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dirty="0"/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Tag 3: Feedback der Gruppen (wieder) und dann Schwerpunkt auf die Technische Umsetzung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Moodle</a:t>
            </a:r>
            <a:r>
              <a:rPr lang="de-DE" dirty="0">
                <a:sym typeface="Wingdings" panose="05000000000000000000" pitchFamily="2" charset="2"/>
              </a:rPr>
              <a:t> Kurs zeigen (Projekte Plattform)</a:t>
            </a: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>
                <a:sym typeface="Wingdings" panose="05000000000000000000" pitchFamily="2" charset="2"/>
              </a:rPr>
              <a:t>Technikkits !!!!!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F44DE-F941-BC90-F4CC-CAEF49F518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61480E4-697E-E42B-AD05-808706331A0A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2040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Tag 1: Erfahrungen austauschen </a:t>
            </a:r>
            <a:r>
              <a:rPr lang="de-DE" dirty="0">
                <a:sym typeface="Wingdings" panose="05000000000000000000" pitchFamily="2" charset="2"/>
              </a:rPr>
              <a:t> im Nachgang aufschreiben und eine Handlungssituation daraus stricken in der Gruppe</a:t>
            </a:r>
            <a:endParaRPr lang="de-DE" dirty="0"/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61480E4-697E-E42B-AD05-808706331A0A}" type="slidenum">
              <a:r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636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CAFD2-7AC5-8A9A-FA44-B56D5A18FAA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5BEFC6-481C-FB6F-2696-7787CED74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9803A9-F87C-8640-6421-B1B5D5F822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dirty="0"/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Tag 2: Vorstellung der HS, Feedback durch die Gruppen und Dozierenden </a:t>
            </a:r>
            <a:r>
              <a:rPr lang="de-DE" dirty="0">
                <a:sym typeface="Wingdings" panose="05000000000000000000" pitchFamily="2" charset="2"/>
              </a:rPr>
              <a:t> Identifikation von Entscheidungspunkten und Recherche von Feedback</a:t>
            </a: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>
                <a:sym typeface="Wingdings" panose="05000000000000000000" pitchFamily="2" charset="2"/>
              </a:rPr>
              <a:t>Veröffentlichung der Leitfäden</a:t>
            </a:r>
            <a:r>
              <a:rPr lang="de-DE" baseline="0" dirty="0">
                <a:sym typeface="Wingdings" panose="05000000000000000000" pitchFamily="2" charset="2"/>
              </a:rPr>
              <a:t> als OER mitgedacht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60369-7319-E9B2-8218-E260B47F61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61480E4-697E-E42B-AD05-808706331A0A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1372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B99C8F9C-74F0-9481-263E-DD98AD8DCE9C}"/>
              </a:ext>
            </a:extLst>
          </p:cNvPr>
          <p:cNvSpPr/>
          <p:nvPr userDrawn="1"/>
        </p:nvSpPr>
        <p:spPr>
          <a:xfrm>
            <a:off x="1" y="0"/>
            <a:ext cx="12192000" cy="5545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88ED12E-BCE9-AF01-39D8-8D271DED7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5812621"/>
            <a:ext cx="10717162" cy="84873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B1FC14F-6C91-77CC-A4B8-F086AF05D9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16432" y="589935"/>
            <a:ext cx="8275567" cy="38589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A6365EC-4DF6-2176-3FA8-6C74D67CD8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3094" y="322554"/>
            <a:ext cx="2063135" cy="61310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3B45EB4-B917-E546-72DC-AFC1D95F4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606" y="3178246"/>
            <a:ext cx="9144000" cy="1793839"/>
          </a:xfrm>
        </p:spPr>
        <p:txBody>
          <a:bodyPr wrap="square" lIns="0" tIns="0" rIns="0" bIns="0"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379496CD-1787-A411-F2BA-1263F40B1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2661722"/>
            <a:ext cx="5329084" cy="402102"/>
          </a:xfrm>
          <a:ln>
            <a:noFill/>
          </a:ln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1633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B99C8F9C-74F0-9481-263E-DD98AD8DCE9C}"/>
              </a:ext>
            </a:extLst>
          </p:cNvPr>
          <p:cNvSpPr/>
          <p:nvPr userDrawn="1"/>
        </p:nvSpPr>
        <p:spPr>
          <a:xfrm>
            <a:off x="1" y="0"/>
            <a:ext cx="12192000" cy="5545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8EAB00-FFDF-2C5C-B53C-4EA92A2BE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606" y="3178246"/>
            <a:ext cx="9144000" cy="1793839"/>
          </a:xfrm>
        </p:spPr>
        <p:txBody>
          <a:bodyPr wrap="square" lIns="0" tIns="0" rIns="0" bIns="0"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88ED12E-BCE9-AF01-39D8-8D271DED7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5812621"/>
            <a:ext cx="10717162" cy="84873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7CED37F-0168-8916-1BB2-84094744CB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16432" y="589935"/>
            <a:ext cx="8275567" cy="385895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78B0138-BB6C-B494-DACE-5848D4F3F2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3094" y="322554"/>
            <a:ext cx="2063135" cy="613101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B9B8D379-6202-EF26-9553-DA4C9D548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2661722"/>
            <a:ext cx="5329084" cy="402102"/>
          </a:xfrm>
          <a:ln>
            <a:noFill/>
          </a:ln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39553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7A4A415-FBB7-A33A-16DF-10734542CE23}"/>
              </a:ext>
            </a:extLst>
          </p:cNvPr>
          <p:cNvSpPr/>
          <p:nvPr userDrawn="1"/>
        </p:nvSpPr>
        <p:spPr>
          <a:xfrm>
            <a:off x="1" y="0"/>
            <a:ext cx="6019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B9AFD9-1FBB-9D29-E6E1-5891E4CEA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1" y="0"/>
            <a:ext cx="6172198" cy="6858000"/>
          </a:xfr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5DE7268-0001-37D4-FDE9-D21C0418F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60" y="876974"/>
            <a:ext cx="5319251" cy="2157476"/>
          </a:xfrm>
        </p:spPr>
        <p:txBody>
          <a:bodyPr lIns="0" tIns="0" rIns="0" bIns="0"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6C7BE12E-E6EE-76AA-FBDE-EF03CC2CB1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5664" y="433873"/>
            <a:ext cx="5329084" cy="402102"/>
          </a:xfrm>
          <a:ln>
            <a:noFill/>
          </a:ln>
        </p:spPr>
        <p:txBody>
          <a:bodyPr lIns="36000" tIns="0" rIns="0" bIns="0" anchor="b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bearbeiten-</a:t>
            </a:r>
          </a:p>
        </p:txBody>
      </p:sp>
    </p:spTree>
    <p:extLst>
      <p:ext uri="{BB962C8B-B14F-4D97-AF65-F5344CB8AC3E}">
        <p14:creationId xmlns:p14="http://schemas.microsoft.com/office/powerpoint/2010/main" val="3763302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7A4A415-FBB7-A33A-16DF-10734542CE23}"/>
              </a:ext>
            </a:extLst>
          </p:cNvPr>
          <p:cNvSpPr/>
          <p:nvPr userDrawn="1"/>
        </p:nvSpPr>
        <p:spPr>
          <a:xfrm>
            <a:off x="1" y="0"/>
            <a:ext cx="60198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1E3358-509E-CFC2-11E7-EE88FA75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60" y="876974"/>
            <a:ext cx="5319251" cy="2157476"/>
          </a:xfrm>
        </p:spPr>
        <p:txBody>
          <a:bodyPr lIns="0" tIns="0" rIns="0" bIns="0"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B9AFD9-1FBB-9D29-E6E1-5891E4CEA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1" y="0"/>
            <a:ext cx="6172198" cy="6858000"/>
          </a:xfr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F1BAD7F-1475-0CB6-1B7E-739CA52923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5664" y="433873"/>
            <a:ext cx="5329084" cy="402102"/>
          </a:xfrm>
          <a:ln>
            <a:noFill/>
          </a:ln>
        </p:spPr>
        <p:txBody>
          <a:bodyPr lIns="36000" tIns="0" rIns="0" bIns="0" anchor="b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bearbeiten-</a:t>
            </a:r>
          </a:p>
        </p:txBody>
      </p:sp>
    </p:spTree>
    <p:extLst>
      <p:ext uri="{BB962C8B-B14F-4D97-AF65-F5344CB8AC3E}">
        <p14:creationId xmlns:p14="http://schemas.microsoft.com/office/powerpoint/2010/main" val="355888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C0024-7FF6-FC10-2B4B-0D1398E31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30" y="390884"/>
            <a:ext cx="9387625" cy="922762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89E4B0-24B0-5188-9A8D-43EC0EA583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463" y="1468438"/>
            <a:ext cx="9388475" cy="4610100"/>
          </a:xfrm>
        </p:spPr>
        <p:txBody>
          <a:bodyPr lIns="0" tIns="0" rIns="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7730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C0024-7FF6-FC10-2B4B-0D1398E31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30" y="390884"/>
            <a:ext cx="9387625" cy="922762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89E4B0-24B0-5188-9A8D-43EC0EA583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463" y="1468438"/>
            <a:ext cx="9388475" cy="4610100"/>
          </a:xfrm>
        </p:spPr>
        <p:txBody>
          <a:bodyPr lIns="0" tIns="0" rIns="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98098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B30DC01-2036-D2C0-A694-A56479847230}"/>
              </a:ext>
            </a:extLst>
          </p:cNvPr>
          <p:cNvSpPr/>
          <p:nvPr userDrawn="1"/>
        </p:nvSpPr>
        <p:spPr>
          <a:xfrm>
            <a:off x="1" y="0"/>
            <a:ext cx="12192000" cy="5545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E9F26F-0251-14CD-E816-AE5BFE1BED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5812621"/>
            <a:ext cx="10717162" cy="84873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9D81CA6-D48C-09D5-D75C-3F428B7364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564" y="1574204"/>
            <a:ext cx="2045637" cy="61310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2EC824B-7EE4-0DD8-3BAB-1FBCAC235F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606" y="3178246"/>
            <a:ext cx="9144000" cy="1793839"/>
          </a:xfrm>
        </p:spPr>
        <p:txBody>
          <a:bodyPr wrap="square" lIns="0" tIns="0" rIns="0" bIns="0"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2863353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B30DC01-2036-D2C0-A694-A56479847230}"/>
              </a:ext>
            </a:extLst>
          </p:cNvPr>
          <p:cNvSpPr/>
          <p:nvPr userDrawn="1"/>
        </p:nvSpPr>
        <p:spPr>
          <a:xfrm>
            <a:off x="1" y="0"/>
            <a:ext cx="12192000" cy="5545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E9F26F-0251-14CD-E816-AE5BFE1BED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5812621"/>
            <a:ext cx="10717162" cy="848736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2EC824B-7EE4-0DD8-3BAB-1FBCAC235F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606" y="3178246"/>
            <a:ext cx="9144000" cy="1793839"/>
          </a:xfrm>
        </p:spPr>
        <p:txBody>
          <a:bodyPr wrap="square" lIns="0" tIns="0" rIns="0" bIns="0"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Vielen Dank!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AF77854-B35C-649D-F8C2-94C0F89146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564" y="1574204"/>
            <a:ext cx="2045637" cy="61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5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2_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de-DE"/>
              <a:t>19.11.2025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752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5E60A78-2B68-2770-40DB-B56AC4BF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12F4E1-B431-F2E9-5395-F61BE4ECF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7676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zdt-brandenburg.de/wp-content/uploads/2024/11/ZDT-DHB-2024_BTU_Folien-vSim4FutureProfessionals.pdf%20/" TargetMode="External"/><Relationship Id="rId3" Type="http://schemas.openxmlformats.org/officeDocument/2006/relationships/image" Target="../media/image15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hyperlink" Target="https://creativecommons.org/licenses/by/4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kit.mmz.b-tu.de/h5p/projekt_vsim/validation/" TargetMode="External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zdt-brandenburg.de/wp-content/uploads/2024/11/ZDT-DHB-2024_BTU_Folien-vSim4FutureProfessionals.pdf%20/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hyperlink" Target="https://huggingface.co/spaces/enzostvs/deepsite%20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https://huggingface.co/spaces/enzostvs/deepsite%20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eativecommons.org/licenses/by/4.0/" TargetMode="External"/><Relationship Id="rId5" Type="http://schemas.openxmlformats.org/officeDocument/2006/relationships/hyperlink" Target="https://huggingface.co/spaces/enzostvs/deepsite%20/" TargetMode="Externa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https://huggingface.co/spaces/enzostvs/deepsite%2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/4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/4.0/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https://www.youtube.com/watch?v=p0uot_yffO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xcalidraw.com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/4.0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xcalidraw/excalidraw" TargetMode="External"/><Relationship Id="rId7" Type="http://schemas.openxmlformats.org/officeDocument/2006/relationships/hyperlink" Target="https://creativecommons.org/licenses/by/4.0/" TargetMode="External"/><Relationship Id="rId2" Type="http://schemas.openxmlformats.org/officeDocument/2006/relationships/hyperlink" Target="https://libraries.excalidraw.com/?theme=light&amp;sort=default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xcalidraw.com/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xcalidraw.com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/4.0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6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ecret-cow-level.de/wordpress/2025/04/perspektivwechsel-auf-oer-mit-rollenkarten/" TargetMode="External"/><Relationship Id="rId5" Type="http://schemas.openxmlformats.org/officeDocument/2006/relationships/hyperlink" Target="https://open-educational-resources.de/canva-inhalte-keine-empfehlung-fuer-oer/" TargetMode="External"/><Relationship Id="rId4" Type="http://schemas.openxmlformats.org/officeDocument/2006/relationships/hyperlink" Target="https://www.orca.nrw/blog/rechtsinformationsstelle/duerfen-oer-inhalte-mit-canva-erstellt-werden-fall-des-monats-mai-25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5p.org/branching-scenari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5p.org/branching-scenario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s://www.b-tu.de/elearning/projekte/course/index.php?categoryid=282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zdt-brandenburg.de/wp-content/uploads/2024/11/ZDT-DHB-2024_BTU_Folien-vSim4FutureProfessionals.pdf%20/%20CC%20BY%204.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7F4319-1FFD-F4AF-9068-76A5D41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606" y="3178247"/>
            <a:ext cx="9144000" cy="794486"/>
          </a:xfrm>
        </p:spPr>
        <p:txBody>
          <a:bodyPr>
            <a:noAutofit/>
          </a:bodyPr>
          <a:lstStyle/>
          <a:p>
            <a:r>
              <a:rPr lang="de-DE" sz="4000" dirty="0">
                <a:latin typeface="+mn-lt"/>
              </a:rPr>
              <a:t>Tools 4 </a:t>
            </a:r>
            <a:r>
              <a:rPr lang="de-DE" sz="4000" dirty="0" err="1">
                <a:latin typeface="+mn-lt"/>
              </a:rPr>
              <a:t>nOERds</a:t>
            </a:r>
            <a:r>
              <a:rPr lang="de-DE" sz="4000" dirty="0">
                <a:latin typeface="+mn-lt"/>
              </a:rPr>
              <a:t> </a:t>
            </a:r>
            <a:r>
              <a:rPr lang="de-DE" sz="4000" dirty="0"/>
              <a:t>–</a:t>
            </a:r>
            <a:br>
              <a:rPr lang="de-DE" sz="4000" dirty="0"/>
            </a:br>
            <a:endParaRPr lang="de-DE" sz="40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D1C91FB-2914-0AA5-2C19-8070B789A3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8. Treffen</a:t>
            </a:r>
          </a:p>
          <a:p>
            <a:r>
              <a:rPr lang="de-DE" sz="2400" dirty="0">
                <a:solidFill>
                  <a:schemeClr val="bg1"/>
                </a:solidFill>
              </a:rPr>
              <a:t>Community of Practice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CA173EC-13CC-EF64-11C3-03495A123C83}"/>
              </a:ext>
            </a:extLst>
          </p:cNvPr>
          <p:cNvSpPr txBox="1"/>
          <p:nvPr/>
        </p:nvSpPr>
        <p:spPr>
          <a:xfrm>
            <a:off x="483717" y="602747"/>
            <a:ext cx="153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Open Sans"/>
              </a:rPr>
              <a:t>23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.06.2025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83408CD-DEDC-A06D-2323-4B5A479642E0}"/>
              </a:ext>
            </a:extLst>
          </p:cNvPr>
          <p:cNvSpPr txBox="1"/>
          <p:nvPr/>
        </p:nvSpPr>
        <p:spPr>
          <a:xfrm>
            <a:off x="483717" y="3623961"/>
            <a:ext cx="7784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Digitale Werkzeugkiste für OER </a:t>
            </a:r>
            <a:r>
              <a:rPr lang="de-DE" sz="4000" dirty="0" err="1">
                <a:solidFill>
                  <a:schemeClr val="bg1"/>
                </a:solidFill>
              </a:rPr>
              <a:t>Enthusiast:innen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06113B29-A7EF-4335-9346-47F814220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778" y="4947400"/>
            <a:ext cx="1006877" cy="33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3">
            <a:extLst>
              <a:ext uri="{FF2B5EF4-FFF2-40B4-BE49-F238E27FC236}">
                <a16:creationId xmlns:a16="http://schemas.microsoft.com/office/drawing/2014/main" id="{11F19A0E-B6B8-4ABF-B3C6-924D19414B78}"/>
              </a:ext>
            </a:extLst>
          </p:cNvPr>
          <p:cNvSpPr/>
          <p:nvPr/>
        </p:nvSpPr>
        <p:spPr>
          <a:xfrm>
            <a:off x="571931" y="4911853"/>
            <a:ext cx="10615518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0" algn="l"/>
              </a:tabLst>
            </a:pPr>
            <a:r>
              <a:rPr lang="de-DE" sz="1400" dirty="0">
                <a:solidFill>
                  <a:schemeClr val="bg1"/>
                </a:solidFill>
              </a:rPr>
              <a:t>Co-WOERK | Dieser Foliensatz ist, mit Ausnahme des Co-WOERK Logos und sofern nicht für einzelne Inhalte anders angegeben, lizensiert unter der Creative Commons Lizenz </a:t>
            </a:r>
            <a:r>
              <a:rPr lang="de-DE" sz="14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 4.0</a:t>
            </a:r>
            <a:endParaRPr lang="de-DE" sz="1400" dirty="0">
              <a:solidFill>
                <a:schemeClr val="bg1"/>
              </a:solidFill>
            </a:endParaRPr>
          </a:p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endParaRPr lang="de-DE" sz="1400" b="0" u="none" strike="noStrike" dirty="0">
              <a:solidFill>
                <a:schemeClr val="bg1"/>
              </a:solidFill>
              <a:effectLst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272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5258058" name="Titel 1"/>
          <p:cNvSpPr>
            <a:spLocks noGrp="1"/>
          </p:cNvSpPr>
          <p:nvPr/>
        </p:nvSpPr>
        <p:spPr bwMode="auto">
          <a:xfrm>
            <a:off x="360000" y="360000"/>
            <a:ext cx="11473200" cy="900000"/>
          </a:xfrm>
        </p:spPr>
        <p:txBody>
          <a:bodyPr vertOverflow="overflow" horzOverflow="overflow" vert="horz" wrap="square" lIns="91440" tIns="90000" rIns="91440" bIns="90000" numCol="1" spcCol="0" rtlCol="0" fromWordArt="0" anchor="ctr" anchorCtr="0" forceAA="0" compatLnSpc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de-DE" sz="2500" dirty="0">
                <a:ln w="12700">
                  <a:noFill/>
                </a:ln>
                <a:solidFill>
                  <a:srgbClr val="0054FF"/>
                </a:solidFill>
                <a:cs typeface="Arial"/>
              </a:rPr>
              <a:t>Erfahrungen</a:t>
            </a:r>
            <a:endParaRPr lang="de-DE" sz="2500" dirty="0">
              <a:solidFill>
                <a:srgbClr val="0054FF"/>
              </a:solidFill>
            </a:endParaRPr>
          </a:p>
        </p:txBody>
      </p:sp>
      <p:sp>
        <p:nvSpPr>
          <p:cNvPr id="1963599961" name="Inhaltsplatzhalter 2"/>
          <p:cNvSpPr>
            <a:spLocks noGrp="1"/>
          </p:cNvSpPr>
          <p:nvPr/>
        </p:nvSpPr>
        <p:spPr bwMode="auto">
          <a:xfrm>
            <a:off x="360000" y="1620000"/>
            <a:ext cx="11473200" cy="4320000"/>
          </a:xfrm>
        </p:spPr>
        <p:txBody>
          <a:bodyPr vertOverflow="overflow" horzOverflow="overflow" vert="horz" wrap="square" lIns="91440" tIns="90000" rIns="91440" bIns="90000" numCol="1" spcCol="0" rtlCol="0" fromWordArt="0" anchor="t" anchorCtr="0" forceAA="0" compatLnSpc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rgbClr val="009696"/>
              </a:buClr>
              <a:buNone/>
              <a:defRPr/>
            </a:pPr>
            <a:endParaRPr lang="de-DE" sz="1800" dirty="0">
              <a:highlight>
                <a:srgbClr val="FFFF00"/>
              </a:highlight>
              <a:latin typeface="+mj-lt"/>
              <a:cs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3BEB121-1353-426F-83AE-9799078EE5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r="8782"/>
          <a:stretch/>
        </p:blipFill>
        <p:spPr>
          <a:xfrm>
            <a:off x="501532" y="2070001"/>
            <a:ext cx="3903897" cy="32902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16F66A2-D9E6-4568-B41A-4B207C60C8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7" t="21971" r="19438" b="23443"/>
          <a:stretch/>
        </p:blipFill>
        <p:spPr>
          <a:xfrm>
            <a:off x="4838292" y="2945079"/>
            <a:ext cx="2340080" cy="297378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0CFF50C-97D9-4DFE-83D5-27E13FB3EA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0" t="28428" r="40042" b="42864"/>
          <a:stretch/>
        </p:blipFill>
        <p:spPr>
          <a:xfrm>
            <a:off x="7388271" y="2945079"/>
            <a:ext cx="2060118" cy="2973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C55B860-7709-4DCF-96F7-74652CBDDE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7" t="19888" r="34540" b="30795"/>
          <a:stretch/>
        </p:blipFill>
        <p:spPr>
          <a:xfrm>
            <a:off x="9671234" y="2946489"/>
            <a:ext cx="2127784" cy="2993511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307D6835-1CA7-4FE0-91B6-1E267C2B9F50}"/>
              </a:ext>
            </a:extLst>
          </p:cNvPr>
          <p:cNvSpPr/>
          <p:nvPr/>
        </p:nvSpPr>
        <p:spPr bwMode="auto">
          <a:xfrm>
            <a:off x="9811600" y="1621923"/>
            <a:ext cx="1930087" cy="900000"/>
          </a:xfrm>
          <a:prstGeom prst="ellipse">
            <a:avLst/>
          </a:prstGeom>
          <a:solidFill>
            <a:srgbClr val="66C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/>
              <a:t>Für BS ungeeignet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0A7FC50-B54E-4B19-B586-DBDFDE3BA181}"/>
              </a:ext>
            </a:extLst>
          </p:cNvPr>
          <p:cNvSpPr/>
          <p:nvPr/>
        </p:nvSpPr>
        <p:spPr bwMode="auto">
          <a:xfrm>
            <a:off x="7440623" y="1620000"/>
            <a:ext cx="1862074" cy="900000"/>
          </a:xfrm>
          <a:prstGeom prst="ellipse">
            <a:avLst/>
          </a:prstGeom>
          <a:solidFill>
            <a:srgbClr val="66C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/>
              <a:t>Für BS evtl. geeignet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A4F546B-351F-4915-B83E-E9EAFAA58BA2}"/>
              </a:ext>
            </a:extLst>
          </p:cNvPr>
          <p:cNvSpPr/>
          <p:nvPr/>
        </p:nvSpPr>
        <p:spPr bwMode="auto">
          <a:xfrm>
            <a:off x="5082590" y="1620000"/>
            <a:ext cx="1862074" cy="900000"/>
          </a:xfrm>
          <a:prstGeom prst="ellipse">
            <a:avLst/>
          </a:prstGeom>
          <a:solidFill>
            <a:srgbClr val="66C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/>
              <a:t>Für BS geeignet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5A2562D-1003-46AC-8E38-A3BF7AFE1F74}"/>
              </a:ext>
            </a:extLst>
          </p:cNvPr>
          <p:cNvSpPr txBox="1"/>
          <p:nvPr/>
        </p:nvSpPr>
        <p:spPr>
          <a:xfrm>
            <a:off x="915787" y="1397695"/>
            <a:ext cx="3075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+mj-lt"/>
              </a:rPr>
              <a:t>BS = </a:t>
            </a:r>
            <a:r>
              <a:rPr lang="de-DE" b="1" dirty="0" err="1">
                <a:latin typeface="+mj-lt"/>
              </a:rPr>
              <a:t>Branching</a:t>
            </a:r>
            <a:r>
              <a:rPr lang="de-DE" b="1" dirty="0">
                <a:latin typeface="+mj-lt"/>
              </a:rPr>
              <a:t>-Szenario</a:t>
            </a:r>
          </a:p>
        </p:txBody>
      </p:sp>
      <p:pic>
        <p:nvPicPr>
          <p:cNvPr id="15" name="Grafik 1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3BF88CB-D72B-A8D8-265C-DBAA6E6481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3BD775A-F8F2-43DC-B563-324F22959D42}"/>
              </a:ext>
            </a:extLst>
          </p:cNvPr>
          <p:cNvSpPr txBox="1"/>
          <p:nvPr/>
        </p:nvSpPr>
        <p:spPr>
          <a:xfrm>
            <a:off x="360000" y="6498000"/>
            <a:ext cx="11176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hlinkClick r:id="rId8"/>
              </a:rPr>
              <a:t>Quelle: https://zdt-brandenburg.de/wp-content/uploads/2024/11/ZDT-DHB-2024_BTU_Folien-vSim4FutureProfessionals.pdf /</a:t>
            </a:r>
            <a:r>
              <a:rPr lang="de-DE" sz="1200" dirty="0"/>
              <a:t> </a:t>
            </a:r>
            <a:r>
              <a:rPr lang="en-US" sz="1200" u="sng" dirty="0">
                <a:solidFill>
                  <a:schemeClr val="dk1"/>
                </a:solidFill>
                <a:latin typeface="Transforma Mix Medium"/>
                <a:hlinkClick r:id="rId9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94359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9E15E28-AE99-2E45-2822-2507A9A38B5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5258058" name="Titel 1">
            <a:extLst>
              <a:ext uri="{FF2B5EF4-FFF2-40B4-BE49-F238E27FC236}">
                <a16:creationId xmlns:a16="http://schemas.microsoft.com/office/drawing/2014/main" id="{DC522E53-6061-1EC4-021D-983E6BA966CF}"/>
              </a:ext>
            </a:extLst>
          </p:cNvPr>
          <p:cNvSpPr>
            <a:spLocks noGrp="1"/>
          </p:cNvSpPr>
          <p:nvPr/>
        </p:nvSpPr>
        <p:spPr bwMode="auto">
          <a:xfrm>
            <a:off x="360000" y="360000"/>
            <a:ext cx="11473200" cy="900000"/>
          </a:xfrm>
        </p:spPr>
        <p:txBody>
          <a:bodyPr vertOverflow="overflow" horzOverflow="overflow" vert="horz" wrap="square" lIns="91440" tIns="90000" rIns="91440" bIns="90000" numCol="1" spcCol="0" rtlCol="0" fromWordArt="0" anchor="ctr" anchorCtr="0" forceAA="0" compatLnSpc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de-DE" sz="2500" dirty="0">
                <a:ln w="12700">
                  <a:noFill/>
                </a:ln>
                <a:solidFill>
                  <a:srgbClr val="0054FF"/>
                </a:solidFill>
                <a:cs typeface="Arial"/>
              </a:rPr>
              <a:t>Erfahrungen</a:t>
            </a:r>
            <a:endParaRPr lang="de-DE" sz="2500" dirty="0">
              <a:solidFill>
                <a:srgbClr val="0054FF"/>
              </a:solidFill>
            </a:endParaRPr>
          </a:p>
        </p:txBody>
      </p:sp>
      <p:sp>
        <p:nvSpPr>
          <p:cNvPr id="1963599961" name="Inhaltsplatzhalter 2">
            <a:extLst>
              <a:ext uri="{FF2B5EF4-FFF2-40B4-BE49-F238E27FC236}">
                <a16:creationId xmlns:a16="http://schemas.microsoft.com/office/drawing/2014/main" id="{30DF0386-62A0-5543-5640-95438EBDAD0C}"/>
              </a:ext>
            </a:extLst>
          </p:cNvPr>
          <p:cNvSpPr>
            <a:spLocks noGrp="1"/>
          </p:cNvSpPr>
          <p:nvPr/>
        </p:nvSpPr>
        <p:spPr bwMode="auto">
          <a:xfrm>
            <a:off x="360000" y="1620000"/>
            <a:ext cx="11473200" cy="4320000"/>
          </a:xfrm>
        </p:spPr>
        <p:txBody>
          <a:bodyPr vertOverflow="overflow" horzOverflow="overflow" vert="horz" wrap="square" lIns="91440" tIns="90000" rIns="91440" bIns="90000" numCol="1" spcCol="0" rtlCol="0" fromWordArt="0" anchor="t" anchorCtr="0" forceAA="0" compatLnSpc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rgbClr val="009696"/>
              </a:buClr>
              <a:buNone/>
              <a:defRPr/>
            </a:pPr>
            <a:endParaRPr lang="de-DE" sz="1800" dirty="0">
              <a:highlight>
                <a:srgbClr val="FFFF00"/>
              </a:highlight>
              <a:latin typeface="+mj-lt"/>
              <a:cs typeface="Arial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7C23D1-9903-F79D-A41C-9942FC9D1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rot="21133252">
            <a:off x="793034" y="1283807"/>
            <a:ext cx="3425403" cy="4864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2B13D76-17AC-0346-6CC0-61708A454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 rot="246260">
            <a:off x="2686857" y="1315418"/>
            <a:ext cx="3327501" cy="4748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586C2B1-49BD-BA3B-A4C1-3763A60E5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314388" y="2106794"/>
            <a:ext cx="5517612" cy="3901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3BF88CB-D72B-A8D8-265C-DBAA6E6481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A01E8D0-BAA4-4C52-8A15-4CDF063F3710}"/>
              </a:ext>
            </a:extLst>
          </p:cNvPr>
          <p:cNvSpPr txBox="1"/>
          <p:nvPr/>
        </p:nvSpPr>
        <p:spPr>
          <a:xfrm>
            <a:off x="6203638" y="6357601"/>
            <a:ext cx="5739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BTU / </a:t>
            </a:r>
            <a:r>
              <a:rPr lang="en-US" sz="1200" u="sng" dirty="0">
                <a:solidFill>
                  <a:schemeClr val="dk1"/>
                </a:solidFill>
                <a:hlinkClick r:id="rId7"/>
              </a:rPr>
              <a:t>CC BY 4.0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67226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52F4841-EFDF-3380-AA00-118CB64B824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3599961" name="Inhaltsplatzhalter 2">
            <a:extLst>
              <a:ext uri="{FF2B5EF4-FFF2-40B4-BE49-F238E27FC236}">
                <a16:creationId xmlns:a16="http://schemas.microsoft.com/office/drawing/2014/main" id="{1FA88813-0D42-35BE-4DE5-9DD8A70C4A2C}"/>
              </a:ext>
            </a:extLst>
          </p:cNvPr>
          <p:cNvSpPr>
            <a:spLocks noGrp="1"/>
          </p:cNvSpPr>
          <p:nvPr/>
        </p:nvSpPr>
        <p:spPr bwMode="auto">
          <a:xfrm>
            <a:off x="360000" y="1620000"/>
            <a:ext cx="11473200" cy="4320000"/>
          </a:xfrm>
        </p:spPr>
        <p:txBody>
          <a:bodyPr vertOverflow="overflow" horzOverflow="overflow" vert="horz" wrap="square" lIns="91440" tIns="90000" rIns="91440" bIns="90000" numCol="1" spcCol="0" rtlCol="0" fromWordArt="0" anchor="t" anchorCtr="0" forceAA="0" compatLnSpc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rgbClr val="009696"/>
              </a:buClr>
              <a:buNone/>
              <a:defRPr/>
            </a:pPr>
            <a:endParaRPr lang="de-DE" sz="1800" dirty="0">
              <a:highlight>
                <a:srgbClr val="FFFF00"/>
              </a:highlight>
              <a:latin typeface="+mj-lt"/>
              <a:cs typeface="Arial"/>
            </a:endParaRPr>
          </a:p>
        </p:txBody>
      </p:sp>
      <p:pic>
        <p:nvPicPr>
          <p:cNvPr id="7" name="Grafik 6" descr="Ein Bild, das Kleidung, Text, Person, Frau enthält.&#10;&#10;KI-generierte Inhalte können fehlerhaft sein.">
            <a:hlinkClick r:id="rId3"/>
            <a:extLst>
              <a:ext uri="{FF2B5EF4-FFF2-40B4-BE49-F238E27FC236}">
                <a16:creationId xmlns:a16="http://schemas.microsoft.com/office/drawing/2014/main" id="{F975311E-F01D-6D9B-E8E6-0015BE2CD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54" y="1373492"/>
            <a:ext cx="7640492" cy="4775308"/>
          </a:xfrm>
          <a:prstGeom prst="rect">
            <a:avLst/>
          </a:prstGeom>
        </p:spPr>
      </p:pic>
      <p:pic>
        <p:nvPicPr>
          <p:cNvPr id="8" name="Grafik 7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3BF88CB-D72B-A8D8-265C-DBAA6E6481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081D5B8-3B43-4FB8-A834-1EA4F64943B0}"/>
              </a:ext>
            </a:extLst>
          </p:cNvPr>
          <p:cNvSpPr txBox="1"/>
          <p:nvPr/>
        </p:nvSpPr>
        <p:spPr>
          <a:xfrm>
            <a:off x="2154372" y="6262292"/>
            <a:ext cx="8785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hlinkClick r:id="rId6"/>
              </a:rPr>
              <a:t>Quelle: https://zdt-brandenburg.de/wp-content/uploads/2024/11/ZDT-DHB-2024_BTU_Folien-vSim4FutureProfessionals.pdf /</a:t>
            </a:r>
            <a:r>
              <a:rPr lang="de-DE" sz="1200" dirty="0"/>
              <a:t> </a:t>
            </a:r>
            <a:r>
              <a:rPr lang="en-US" sz="1200" u="sng" dirty="0">
                <a:solidFill>
                  <a:schemeClr val="dk1"/>
                </a:solidFill>
                <a:latin typeface="Transforma Mix Medium"/>
                <a:hlinkClick r:id="rId7"/>
              </a:rPr>
              <a:t>CC BY 4.0</a:t>
            </a:r>
            <a:r>
              <a:rPr lang="en-US" sz="1200" dirty="0">
                <a:solidFill>
                  <a:schemeClr val="dk1"/>
                </a:solidFill>
                <a:latin typeface="Transforma Mix Medium"/>
              </a:rPr>
              <a:t> </a:t>
            </a:r>
            <a:endParaRPr lang="de-DE" sz="1200" dirty="0"/>
          </a:p>
          <a:p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D3EC2BD-D9AB-4C28-9074-7853504801D6}"/>
              </a:ext>
            </a:extLst>
          </p:cNvPr>
          <p:cNvSpPr>
            <a:spLocks noGrp="1"/>
          </p:cNvSpPr>
          <p:nvPr/>
        </p:nvSpPr>
        <p:spPr bwMode="auto">
          <a:xfrm>
            <a:off x="360000" y="360000"/>
            <a:ext cx="11473200" cy="900000"/>
          </a:xfrm>
        </p:spPr>
        <p:txBody>
          <a:bodyPr vertOverflow="overflow" horzOverflow="overflow" vert="horz" wrap="square" lIns="91440" tIns="90000" rIns="91440" bIns="90000" numCol="1" spcCol="0" rtlCol="0" fromWordArt="0" anchor="ctr" anchorCtr="0" forceAA="0" compatLnSpc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de-DE" sz="2500" dirty="0">
                <a:ln w="12700">
                  <a:noFill/>
                </a:ln>
                <a:solidFill>
                  <a:srgbClr val="0054FF"/>
                </a:solidFill>
                <a:cs typeface="Arial"/>
              </a:rPr>
              <a:t>Beispiel</a:t>
            </a:r>
            <a:endParaRPr sz="2500" dirty="0">
              <a:solidFill>
                <a:srgbClr val="005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95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092027" name="Titel 1"/>
          <p:cNvSpPr>
            <a:spLocks noGrp="1"/>
          </p:cNvSpPr>
          <p:nvPr/>
        </p:nvSpPr>
        <p:spPr bwMode="auto">
          <a:xfrm>
            <a:off x="358800" y="703782"/>
            <a:ext cx="11473200" cy="900000"/>
          </a:xfrm>
        </p:spPr>
        <p:txBody>
          <a:bodyPr vertOverflow="overflow" horzOverflow="overflow" vert="horz" wrap="square" lIns="91440" tIns="90000" rIns="91440" bIns="90000" numCol="1" spcCol="0" rtlCol="0" fromWordArt="0" anchor="t" anchorCtr="0" forceAA="0" compatLnSpc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de-DE" sz="2400" dirty="0">
                <a:ln w="12700">
                  <a:noFill/>
                </a:ln>
                <a:solidFill>
                  <a:srgbClr val="0054FF"/>
                </a:solidFill>
                <a:latin typeface="Arial"/>
                <a:cs typeface="Arial"/>
              </a:rPr>
              <a:t>Evaluation</a:t>
            </a:r>
            <a:endParaRPr lang="de-DE" dirty="0">
              <a:solidFill>
                <a:srgbClr val="0054FF"/>
              </a:solidFill>
            </a:endParaRPr>
          </a:p>
        </p:txBody>
      </p:sp>
      <p:sp>
        <p:nvSpPr>
          <p:cNvPr id="315456064" name="Inhaltsplatzhalter 2"/>
          <p:cNvSpPr>
            <a:spLocks noGrp="1"/>
          </p:cNvSpPr>
          <p:nvPr/>
        </p:nvSpPr>
        <p:spPr bwMode="auto">
          <a:xfrm>
            <a:off x="358800" y="1652440"/>
            <a:ext cx="11473200" cy="4885160"/>
          </a:xfrm>
        </p:spPr>
        <p:txBody>
          <a:bodyPr vertOverflow="overflow" horzOverflow="overflow" vert="horz" wrap="square" lIns="91440" tIns="90000" rIns="91440" bIns="90000" numCol="1" spcCol="0" rtlCol="0" fromWordArt="0" anchor="t" anchorCtr="0" forceAA="0" compatLnSpc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de-DE" sz="2400" dirty="0">
                <a:solidFill>
                  <a:srgbClr val="005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✅ Positiv hervorgehoben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Sehr motivierend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Schließt die Lücke zwischen Theorie und Praxis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Interaktiv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Flexibles Lernen</a:t>
            </a:r>
          </a:p>
          <a:p>
            <a:pPr marL="0" indent="0">
              <a:buNone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de-DE" sz="2400" dirty="0">
                <a:solidFill>
                  <a:srgbClr val="0054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⚠ Kritik 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Sind nah an der erwarteten Praxis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Technische Schwierigkeiten trüben das Erlebnis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3BF88CB-D72B-A8D8-265C-DBAA6E648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84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092027" name="Titel 1"/>
          <p:cNvSpPr>
            <a:spLocks noGrp="1"/>
          </p:cNvSpPr>
          <p:nvPr/>
        </p:nvSpPr>
        <p:spPr bwMode="auto">
          <a:xfrm>
            <a:off x="358800" y="703782"/>
            <a:ext cx="11473200" cy="900000"/>
          </a:xfrm>
        </p:spPr>
        <p:txBody>
          <a:bodyPr vertOverflow="overflow" horzOverflow="overflow" vert="horz" wrap="square" lIns="91440" tIns="90000" rIns="91440" bIns="90000" numCol="1" spcCol="0" rtlCol="0" fromWordArt="0" anchor="t" anchorCtr="0" forceAA="0" compatLnSpc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err="1">
                <a:solidFill>
                  <a:srgbClr val="0054FF"/>
                </a:solidFill>
              </a:rPr>
              <a:t>abnOERden</a:t>
            </a:r>
            <a:r>
              <a:rPr lang="de-DE" sz="2400" dirty="0">
                <a:solidFill>
                  <a:srgbClr val="0054FF"/>
                </a:solidFill>
              </a:rPr>
              <a:t> über</a:t>
            </a:r>
          </a:p>
        </p:txBody>
      </p:sp>
      <p:sp>
        <p:nvSpPr>
          <p:cNvPr id="315456064" name="Inhaltsplatzhalter 2"/>
          <p:cNvSpPr>
            <a:spLocks noGrp="1"/>
          </p:cNvSpPr>
          <p:nvPr/>
        </p:nvSpPr>
        <p:spPr bwMode="auto">
          <a:xfrm>
            <a:off x="358800" y="1411140"/>
            <a:ext cx="11473200" cy="4885160"/>
          </a:xfrm>
        </p:spPr>
        <p:txBody>
          <a:bodyPr vertOverflow="overflow" horzOverflow="overflow" vert="horz" wrap="square" lIns="91440" tIns="90000" rIns="91440" bIns="90000" numCol="1" spcCol="0" rtlCol="0" fromWordArt="0" anchor="t" anchorCtr="0" forceAA="0" compatLnSpc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weitere Möglichkeiten zur Inhaltserstellung</a:t>
            </a:r>
          </a:p>
          <a:p>
            <a:pPr>
              <a:lnSpc>
                <a:spcPct val="150000"/>
              </a:lnSpc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H5P als OER veröffentlichen</a:t>
            </a:r>
          </a:p>
          <a:p>
            <a:pPr lvl="1">
              <a:lnSpc>
                <a:spcPct val="150000"/>
              </a:lnSpc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Nützliche Tools bei der H5P Inhaltserstellung</a:t>
            </a:r>
          </a:p>
          <a:p>
            <a:pPr>
              <a:lnSpc>
                <a:spcPct val="150000"/>
              </a:lnSpc>
            </a:pPr>
            <a:r>
              <a:rPr 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Insights</a:t>
            </a: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: Erarbeitung eines </a:t>
            </a:r>
            <a:r>
              <a:rPr 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Branching</a:t>
            </a: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-Szenarios (Hardware / Software)</a:t>
            </a:r>
          </a:p>
          <a:p>
            <a:pPr lvl="1">
              <a:lnSpc>
                <a:spcPct val="150000"/>
              </a:lnSpc>
            </a:pPr>
            <a:r>
              <a:rPr 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Deepdive</a:t>
            </a: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zum </a:t>
            </a:r>
            <a:r>
              <a:rPr 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Branching</a:t>
            </a: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Scenario: Tipps und Tricks aus dem Projekt</a:t>
            </a:r>
          </a:p>
          <a:p>
            <a:pPr lvl="1">
              <a:lnSpc>
                <a:spcPct val="150000"/>
              </a:lnSpc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Didaktische Einsatzmöglichkeiten / Einbettung</a:t>
            </a:r>
          </a:p>
          <a:p>
            <a:pPr lvl="1">
              <a:lnSpc>
                <a:spcPct val="150000"/>
              </a:lnSpc>
            </a:pPr>
            <a:r>
              <a:rPr 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Branching</a:t>
            </a: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-Szenarien als Prüfungsleistung / Studierendenprojekt</a:t>
            </a:r>
          </a:p>
          <a:p>
            <a:pPr lvl="1">
              <a:lnSpc>
                <a:spcPct val="150000"/>
              </a:lnSpc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Weiteres Testen der Szenarien</a:t>
            </a:r>
          </a:p>
        </p:txBody>
      </p:sp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3BF88CB-D72B-A8D8-265C-DBAA6E648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11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649C6CA-1D05-11B6-D016-8DBFFE2DD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DeepSite</a:t>
            </a:r>
            <a:endParaRPr lang="de-DE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2676E287-722C-267D-1210-81E458BDD5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Tools4nOERds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D1DE253-FF0C-D9F8-83BF-3B646C3855F4}"/>
              </a:ext>
            </a:extLst>
          </p:cNvPr>
          <p:cNvSpPr txBox="1"/>
          <p:nvPr/>
        </p:nvSpPr>
        <p:spPr>
          <a:xfrm>
            <a:off x="6096001" y="6409288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Abbildung: </a:t>
            </a:r>
            <a:r>
              <a:rPr lang="de-DE" sz="1400" dirty="0">
                <a:hlinkClick r:id="rId2"/>
              </a:rPr>
              <a:t>https://huggingface.co/spaces/enzostvs/deepsite /</a:t>
            </a:r>
            <a:r>
              <a:rPr lang="de-DE" sz="1400" dirty="0"/>
              <a:t> </a:t>
            </a:r>
            <a:r>
              <a:rPr lang="en-US" sz="1400" u="sng" dirty="0">
                <a:solidFill>
                  <a:schemeClr val="dk1"/>
                </a:solidFill>
                <a:latin typeface="Transforma Mix Medium"/>
                <a:hlinkClick r:id="rId3"/>
              </a:rPr>
              <a:t>CC BY 4.0</a:t>
            </a:r>
            <a:r>
              <a:rPr lang="en-US" sz="1400" dirty="0">
                <a:solidFill>
                  <a:schemeClr val="dk1"/>
                </a:solidFill>
                <a:latin typeface="Transforma Mix Medium"/>
              </a:rPr>
              <a:t> </a:t>
            </a:r>
            <a:endParaRPr lang="de-DE" sz="1400" dirty="0"/>
          </a:p>
        </p:txBody>
      </p:sp>
      <p:pic>
        <p:nvPicPr>
          <p:cNvPr id="7" name="Grafik 6" descr="Ein Bild, das Text, Software, Multimedia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117CBC38-1091-DBB0-C133-B61A7880D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7772400" cy="633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65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C58C1B-78FC-B245-6B51-DAC46AEB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</a:t>
            </a:r>
            <a:r>
              <a:rPr lang="de-DE" dirty="0" err="1"/>
              <a:t>DeepSite</a:t>
            </a:r>
            <a:r>
              <a:rPr lang="de-DE" dirty="0"/>
              <a:t>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38B326-56CB-BE4C-038B-7C90FA106A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464" y="1207343"/>
            <a:ext cx="4212401" cy="5512946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Open-Source KI-Tool um mit einfachen Text-Prompts interaktive Webseiten zu generieren</a:t>
            </a:r>
          </a:p>
          <a:p>
            <a:r>
              <a:rPr lang="de-DE" dirty="0"/>
              <a:t>HTML-Format Paradebeispiel für offenes Format</a:t>
            </a:r>
          </a:p>
          <a:p>
            <a:r>
              <a:rPr lang="de-DE" dirty="0"/>
              <a:t>Gut </a:t>
            </a:r>
            <a:r>
              <a:rPr lang="de-DE" dirty="0" err="1"/>
              <a:t>einbindbar</a:t>
            </a:r>
            <a:r>
              <a:rPr lang="de-DE" dirty="0"/>
              <a:t> in LMS wie </a:t>
            </a:r>
            <a:r>
              <a:rPr lang="de-DE" dirty="0" err="1"/>
              <a:t>Moodle</a:t>
            </a:r>
            <a:r>
              <a:rPr lang="de-DE" dirty="0"/>
              <a:t> etc.</a:t>
            </a:r>
          </a:p>
          <a:p>
            <a:r>
              <a:rPr lang="de-DE" dirty="0"/>
              <a:t>Nutzt DeepSeek als offenes KI-Modell </a:t>
            </a:r>
          </a:p>
          <a:p>
            <a:pPr lvl="1"/>
            <a:r>
              <a:rPr lang="de-DE" dirty="0"/>
              <a:t>Wichtig: Das Modell wird von </a:t>
            </a:r>
            <a:r>
              <a:rPr lang="de-DE" dirty="0" err="1"/>
              <a:t>HuggingFace</a:t>
            </a:r>
            <a:r>
              <a:rPr lang="de-DE" dirty="0"/>
              <a:t> bereitgestellt!</a:t>
            </a:r>
          </a:p>
          <a:p>
            <a:pPr lvl="1"/>
            <a:r>
              <a:rPr lang="de-DE" dirty="0"/>
              <a:t>Keine Verbindung zu chinesischen Servern!</a:t>
            </a:r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1DE6C8-3999-1BCA-0BED-2DC89BA0712C}"/>
              </a:ext>
            </a:extLst>
          </p:cNvPr>
          <p:cNvSpPr txBox="1"/>
          <p:nvPr/>
        </p:nvSpPr>
        <p:spPr>
          <a:xfrm>
            <a:off x="4957590" y="6102049"/>
            <a:ext cx="7234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Video mit der Funktionsweise beim Prompt „Bitte erstelle einen Tetris-Klon“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A90AC2A-8D41-CB52-9B16-56B7C77BA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r="6348"/>
          <a:stretch>
            <a:fillRect/>
          </a:stretch>
        </p:blipFill>
        <p:spPr>
          <a:xfrm>
            <a:off x="4545535" y="1064122"/>
            <a:ext cx="7646465" cy="47197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6BF986D-E08D-4871-811A-90E6F8B307AF}"/>
              </a:ext>
            </a:extLst>
          </p:cNvPr>
          <p:cNvSpPr txBox="1"/>
          <p:nvPr/>
        </p:nvSpPr>
        <p:spPr>
          <a:xfrm>
            <a:off x="6805127" y="6467116"/>
            <a:ext cx="5182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hlinkClick r:id="rId4"/>
              </a:rPr>
              <a:t>Quelle: https://huggingface.co/spaces/enzostvs/deepsite /</a:t>
            </a:r>
            <a:r>
              <a:rPr lang="de-DE" sz="1200" dirty="0"/>
              <a:t> </a:t>
            </a:r>
            <a:r>
              <a:rPr lang="en-US" sz="1200" u="sng" dirty="0">
                <a:solidFill>
                  <a:schemeClr val="dk1"/>
                </a:solidFill>
                <a:latin typeface="Transforma Mix Medium"/>
                <a:hlinkClick r:id="rId5"/>
              </a:rPr>
              <a:t>CC BY 4.0</a:t>
            </a:r>
            <a:r>
              <a:rPr lang="en-US" sz="1200" dirty="0">
                <a:solidFill>
                  <a:schemeClr val="dk1"/>
                </a:solidFill>
                <a:latin typeface="Transforma Mix Medium"/>
              </a:rPr>
              <a:t>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48279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AC0AF-468B-6E20-94A2-1E8286ED18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Kurze Live-Demo</a:t>
            </a:r>
          </a:p>
        </p:txBody>
      </p:sp>
    </p:spTree>
    <p:extLst>
      <p:ext uri="{BB962C8B-B14F-4D97-AF65-F5344CB8AC3E}">
        <p14:creationId xmlns:p14="http://schemas.microsoft.com/office/powerpoint/2010/main" val="902370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037D0-9DFA-B423-26C9-E512CA2EA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34" y="318081"/>
            <a:ext cx="9387625" cy="922762"/>
          </a:xfrm>
        </p:spPr>
        <p:txBody>
          <a:bodyPr/>
          <a:lstStyle/>
          <a:p>
            <a:r>
              <a:rPr lang="de-DE" dirty="0"/>
              <a:t>In der Breakout-Session …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FCFD0F-C3CF-DBB7-708F-426061AB42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6713" y="1290638"/>
            <a:ext cx="7704749" cy="4610100"/>
          </a:xfrm>
        </p:spPr>
        <p:txBody>
          <a:bodyPr>
            <a:normAutofit fontScale="92500" lnSpcReduction="10000"/>
          </a:bodyPr>
          <a:lstStyle/>
          <a:p>
            <a:r>
              <a:rPr lang="de-DE" sz="3200" dirty="0"/>
              <a:t>Gemeinsam ausprobieren wie KI Code-Generierungs-Tools wie </a:t>
            </a:r>
            <a:r>
              <a:rPr lang="de-DE" sz="3200" dirty="0" err="1"/>
              <a:t>DeepSite</a:t>
            </a:r>
            <a:r>
              <a:rPr lang="de-DE" sz="3200" dirty="0"/>
              <a:t> für die Erstellung von Lehrmaterialen eingesetzt werden können</a:t>
            </a:r>
          </a:p>
          <a:p>
            <a:pPr marL="0" indent="0">
              <a:buNone/>
            </a:pPr>
            <a:r>
              <a:rPr lang="de-DE" sz="3200" dirty="0"/>
              <a:t> </a:t>
            </a:r>
          </a:p>
          <a:p>
            <a:r>
              <a:rPr lang="de-DE" sz="3200" dirty="0"/>
              <a:t>eigenes Beispiel …</a:t>
            </a:r>
          </a:p>
          <a:p>
            <a:pPr lvl="1"/>
            <a:r>
              <a:rPr lang="de-DE" sz="2800" dirty="0"/>
              <a:t>gestalten</a:t>
            </a:r>
          </a:p>
          <a:p>
            <a:pPr lvl="1"/>
            <a:r>
              <a:rPr lang="de-DE" sz="2800" dirty="0"/>
              <a:t>herunterladen</a:t>
            </a:r>
          </a:p>
          <a:p>
            <a:pPr lvl="1"/>
            <a:endParaRPr lang="de-DE" sz="2800" dirty="0"/>
          </a:p>
          <a:p>
            <a:r>
              <a:rPr lang="de-DE" sz="3200" dirty="0"/>
              <a:t>Falls Interesse besteht: Weitere offene KI-Tools auf </a:t>
            </a:r>
            <a:r>
              <a:rPr lang="de-DE" sz="3200" dirty="0" err="1"/>
              <a:t>huggingface</a:t>
            </a:r>
            <a:r>
              <a:rPr lang="de-DE" sz="3200" dirty="0"/>
              <a:t> ausprobieren</a:t>
            </a:r>
          </a:p>
        </p:txBody>
      </p:sp>
    </p:spTree>
    <p:extLst>
      <p:ext uri="{BB962C8B-B14F-4D97-AF65-F5344CB8AC3E}">
        <p14:creationId xmlns:p14="http://schemas.microsoft.com/office/powerpoint/2010/main" val="196274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F75A8-29FA-FBEF-3F88-12950ADFA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5AE8FEC-13C2-585D-6683-F24080A2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DeepSite</a:t>
            </a:r>
            <a:r>
              <a:rPr lang="de-DE" dirty="0"/>
              <a:t> und KI-Tools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FCFF1EC9-7852-1C71-FFC7-319A92EA8C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Tools4nOERds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9191E3AA-0208-32BB-8C61-313811AD5A45}"/>
              </a:ext>
            </a:extLst>
          </p:cNvPr>
          <p:cNvSpPr/>
          <p:nvPr/>
        </p:nvSpPr>
        <p:spPr>
          <a:xfrm>
            <a:off x="5139559" y="634924"/>
            <a:ext cx="1639613" cy="208725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815BF7D5-D180-3BB6-A640-E3BE447EFD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607" y="835975"/>
            <a:ext cx="6172200" cy="1691013"/>
          </a:xfrm>
        </p:spPr>
      </p:pic>
      <p:pic>
        <p:nvPicPr>
          <p:cNvPr id="5" name="Grafik 4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EE146D69-219C-E7F5-9E6B-7AA9501C3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96" y="3854950"/>
            <a:ext cx="5718504" cy="30030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EA499E1-31F4-AB71-D2A5-A1386ACB1BE8}"/>
              </a:ext>
            </a:extLst>
          </p:cNvPr>
          <p:cNvSpPr txBox="1"/>
          <p:nvPr/>
        </p:nvSpPr>
        <p:spPr>
          <a:xfrm>
            <a:off x="256769" y="2045459"/>
            <a:ext cx="11405191" cy="166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3600" b="1" dirty="0">
                <a:solidFill>
                  <a:schemeClr val="bg1"/>
                </a:solidFill>
              </a:rPr>
              <a:t>Link:</a:t>
            </a:r>
          </a:p>
          <a:p>
            <a:pPr>
              <a:lnSpc>
                <a:spcPct val="150000"/>
              </a:lnSpc>
            </a:pPr>
            <a:r>
              <a:rPr lang="de-DE" sz="3600" b="1" dirty="0">
                <a:solidFill>
                  <a:schemeClr val="bg1"/>
                </a:solidFill>
                <a:highlight>
                  <a:srgbClr val="000000"/>
                </a:highlight>
              </a:rPr>
              <a:t>https://</a:t>
            </a:r>
            <a:r>
              <a:rPr lang="de-DE" sz="36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huggingface.co</a:t>
            </a:r>
            <a:r>
              <a:rPr lang="de-DE" sz="3600" b="1" dirty="0">
                <a:solidFill>
                  <a:schemeClr val="bg1"/>
                </a:solidFill>
                <a:highlight>
                  <a:srgbClr val="000000"/>
                </a:highlight>
              </a:rPr>
              <a:t>/</a:t>
            </a:r>
            <a:r>
              <a:rPr lang="de-DE" sz="36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spaces</a:t>
            </a:r>
            <a:r>
              <a:rPr lang="de-DE" sz="3600" b="1" dirty="0">
                <a:solidFill>
                  <a:schemeClr val="bg1"/>
                </a:solidFill>
                <a:highlight>
                  <a:srgbClr val="000000"/>
                </a:highlight>
              </a:rPr>
              <a:t>/</a:t>
            </a:r>
            <a:r>
              <a:rPr lang="de-DE" sz="36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enzostvs</a:t>
            </a:r>
            <a:r>
              <a:rPr lang="de-DE" sz="3600" b="1" dirty="0">
                <a:solidFill>
                  <a:schemeClr val="bg1"/>
                </a:solidFill>
                <a:highlight>
                  <a:srgbClr val="000000"/>
                </a:highlight>
              </a:rPr>
              <a:t>/</a:t>
            </a:r>
            <a:r>
              <a:rPr lang="de-DE" sz="36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deepsite</a:t>
            </a:r>
            <a:endParaRPr lang="de-DE" sz="3600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10" name="Grafik 9" descr="Ein Bild, das Screenshot, Software, Text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687DB7F9-F17E-E841-39DD-3CDBB1891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08" y="3854950"/>
            <a:ext cx="5702595" cy="299469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C784F6D-7A51-4D95-B0EB-E01D5B0DA7A2}"/>
              </a:ext>
            </a:extLst>
          </p:cNvPr>
          <p:cNvSpPr txBox="1"/>
          <p:nvPr/>
        </p:nvSpPr>
        <p:spPr>
          <a:xfrm>
            <a:off x="7255933" y="190500"/>
            <a:ext cx="4936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hlinkClick r:id="rId5"/>
              </a:rPr>
              <a:t>Quelle: https://huggingface.co/spaces/enzostvs/deepsite /</a:t>
            </a:r>
            <a:r>
              <a:rPr lang="de-DE" sz="1200" dirty="0"/>
              <a:t> </a:t>
            </a:r>
            <a:r>
              <a:rPr lang="en-US" sz="1200" u="sng" dirty="0">
                <a:solidFill>
                  <a:schemeClr val="dk1"/>
                </a:solidFill>
                <a:latin typeface="Transforma Mix Medium"/>
                <a:hlinkClick r:id="rId6"/>
              </a:rPr>
              <a:t>CC BY 4.0</a:t>
            </a:r>
            <a:r>
              <a:rPr lang="en-US" sz="1200" dirty="0">
                <a:solidFill>
                  <a:schemeClr val="dk1"/>
                </a:solidFill>
                <a:latin typeface="Transforma Mix Medium"/>
              </a:rPr>
              <a:t>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2524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E5D3D-C27B-A8A2-7AEB-CFBCB9F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141" y="809796"/>
            <a:ext cx="9387625" cy="922762"/>
          </a:xfrm>
        </p:spPr>
        <p:txBody>
          <a:bodyPr>
            <a:normAutofit/>
          </a:bodyPr>
          <a:lstStyle/>
          <a:p>
            <a:r>
              <a:rPr lang="de-DE" sz="2800" dirty="0"/>
              <a:t>Gliederung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B9B31C-1AB7-7139-A718-892E9D02F0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9199" y="1944840"/>
            <a:ext cx="9388475" cy="46101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sz="2200" dirty="0"/>
              <a:t>Willkommen und Warm-up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200" dirty="0"/>
              <a:t>H5P und </a:t>
            </a:r>
            <a:r>
              <a:rPr lang="de-DE" sz="2200" dirty="0" err="1"/>
              <a:t>Branching</a:t>
            </a:r>
            <a:r>
              <a:rPr lang="de-DE" sz="2200" dirty="0"/>
              <a:t> Szenario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200" dirty="0" err="1"/>
              <a:t>DeepSite</a:t>
            </a:r>
            <a:endParaRPr lang="de-DE" sz="2200" dirty="0"/>
          </a:p>
          <a:p>
            <a:pPr marL="514350" indent="-514350">
              <a:buFont typeface="+mj-lt"/>
              <a:buAutoNum type="arabicPeriod"/>
            </a:pPr>
            <a:r>
              <a:rPr lang="de-DE" sz="2200" dirty="0" err="1"/>
              <a:t>Excalidraw</a:t>
            </a:r>
            <a:endParaRPr lang="de-DE" sz="2200" dirty="0"/>
          </a:p>
          <a:p>
            <a:pPr marL="514350" indent="-514350">
              <a:buFont typeface="+mj-lt"/>
              <a:buAutoNum type="arabicPeriod"/>
            </a:pPr>
            <a:r>
              <a:rPr lang="de-DE" sz="2200" dirty="0"/>
              <a:t>Vernetzung und Ausblick</a:t>
            </a:r>
          </a:p>
          <a:p>
            <a:pPr marL="0" indent="0">
              <a:buNone/>
            </a:pPr>
            <a:endParaRPr lang="de-DE" sz="2200" dirty="0"/>
          </a:p>
          <a:p>
            <a:endParaRPr lang="de-DE" dirty="0"/>
          </a:p>
        </p:txBody>
      </p:sp>
      <p:pic>
        <p:nvPicPr>
          <p:cNvPr id="4" name="Grafik 3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E2842434-1585-3268-09D0-4622F893B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55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4B207-F7E6-A8D1-2B1C-E033EC5F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30" y="390884"/>
            <a:ext cx="11450230" cy="922762"/>
          </a:xfrm>
        </p:spPr>
        <p:txBody>
          <a:bodyPr/>
          <a:lstStyle/>
          <a:p>
            <a:pPr algn="r"/>
            <a:r>
              <a:rPr lang="de-DE" dirty="0"/>
              <a:t>Was für Ideen habt ihr?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FA24C220-BBE3-BCF7-6B99-7BEA1DE61D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8467" y="1468438"/>
            <a:ext cx="10763226" cy="4610100"/>
          </a:xfrm>
        </p:spPr>
        <p:txBody>
          <a:bodyPr/>
          <a:lstStyle/>
          <a:p>
            <a:pPr marL="0" indent="0" algn="r">
              <a:buNone/>
            </a:pPr>
            <a:r>
              <a:rPr lang="de-DE" dirty="0"/>
              <a:t>Was wolltet ihr schon immer mal „programmieren“, aber konntet es bisher noch nicht?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1501F35-DFDD-8ED6-A7C9-7556CA3E2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718" y="4116538"/>
            <a:ext cx="2538375" cy="1692250"/>
          </a:xfrm>
          <a:prstGeom prst="rect">
            <a:avLst/>
          </a:prstGeom>
        </p:spPr>
      </p:pic>
      <p:pic>
        <p:nvPicPr>
          <p:cNvPr id="4" name="Grafik 3" descr="Ein Bild, das Screenshot, Software, Text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D4EF0669-311A-5B82-2956-BE6DF0131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7" y="2137076"/>
            <a:ext cx="7772400" cy="395892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BAC200F-335B-4CAA-BA5B-337088AD228F}"/>
              </a:ext>
            </a:extLst>
          </p:cNvPr>
          <p:cNvSpPr txBox="1"/>
          <p:nvPr/>
        </p:nvSpPr>
        <p:spPr>
          <a:xfrm>
            <a:off x="584199" y="6233330"/>
            <a:ext cx="4914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hlinkClick r:id="rId4"/>
              </a:rPr>
              <a:t>Quelle: https://huggingface.co/spaces/enzostvs/deepsite /</a:t>
            </a:r>
            <a:r>
              <a:rPr lang="de-DE" sz="1200" dirty="0"/>
              <a:t> </a:t>
            </a:r>
            <a:r>
              <a:rPr lang="en-US" sz="1200" u="sng" dirty="0">
                <a:solidFill>
                  <a:schemeClr val="dk1"/>
                </a:solidFill>
                <a:latin typeface="Transforma Mix Medium"/>
                <a:hlinkClick r:id="rId5"/>
              </a:rPr>
              <a:t>CC BY 4.0</a:t>
            </a:r>
            <a:r>
              <a:rPr lang="en-US" sz="1200" dirty="0">
                <a:solidFill>
                  <a:schemeClr val="dk1"/>
                </a:solidFill>
                <a:latin typeface="Transforma Mix Medium"/>
              </a:rPr>
              <a:t> </a:t>
            </a:r>
            <a:endParaRPr lang="de-DE" sz="1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5EB7EC5-4CA2-4C15-844A-796E7E91DB40}"/>
              </a:ext>
            </a:extLst>
          </p:cNvPr>
          <p:cNvSpPr txBox="1"/>
          <p:nvPr/>
        </p:nvSpPr>
        <p:spPr>
          <a:xfrm>
            <a:off x="9081718" y="6233330"/>
            <a:ext cx="27546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Design </a:t>
            </a:r>
            <a:r>
              <a:rPr lang="de-DE" sz="1200" dirty="0" err="1"/>
              <a:t>by</a:t>
            </a:r>
            <a:r>
              <a:rPr lang="de-DE" sz="1200" dirty="0"/>
              <a:t> </a:t>
            </a:r>
            <a:r>
              <a:rPr lang="de-DE" sz="1200" dirty="0" err="1"/>
              <a:t>Freepik</a:t>
            </a:r>
            <a:r>
              <a:rPr lang="de-DE" sz="1200" dirty="0"/>
              <a:t> / </a:t>
            </a:r>
            <a:r>
              <a:rPr lang="en-US" sz="1200" u="sng" dirty="0">
                <a:solidFill>
                  <a:schemeClr val="dk1"/>
                </a:solidFill>
                <a:latin typeface="Transforma Mix Medium"/>
                <a:hlinkClick r:id="rId5"/>
              </a:rPr>
              <a:t>CC BY 4.0</a:t>
            </a:r>
            <a:endParaRPr lang="de-DE" sz="12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7186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649C6CA-1D05-11B6-D016-8DBFFE2DD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Excalidraw</a:t>
            </a:r>
            <a:endParaRPr lang="de-DE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2676E287-722C-267D-1210-81E458BDD5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Tools4nOERds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B31F57-1652-6427-7CD7-17C94833D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484" y="0"/>
            <a:ext cx="7285703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D1DE253-FF0C-D9F8-83BF-3B646C3855F4}"/>
              </a:ext>
            </a:extLst>
          </p:cNvPr>
          <p:cNvSpPr txBox="1"/>
          <p:nvPr/>
        </p:nvSpPr>
        <p:spPr>
          <a:xfrm>
            <a:off x="5773072" y="6202913"/>
            <a:ext cx="7285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Abbildung: Nutzeroberfläche </a:t>
            </a:r>
            <a:r>
              <a:rPr lang="de-DE" sz="1400" dirty="0" err="1"/>
              <a:t>Excalidraw</a:t>
            </a:r>
            <a:r>
              <a:rPr lang="de-DE" sz="1400" dirty="0"/>
              <a:t> / Quelle: https://excalidraw.com/ / </a:t>
            </a:r>
            <a:r>
              <a:rPr lang="en-US" sz="1400" u="sng" dirty="0">
                <a:solidFill>
                  <a:schemeClr val="dk1"/>
                </a:solidFill>
                <a:latin typeface="Transforma Mix Medium"/>
                <a:hlinkClick r:id="rId4"/>
              </a:rPr>
              <a:t>CC BY 4.0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896173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C58C1B-78FC-B245-6B51-DAC46AEB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</a:t>
            </a:r>
            <a:r>
              <a:rPr lang="de-DE" dirty="0" err="1"/>
              <a:t>Excalidraw</a:t>
            </a:r>
            <a:r>
              <a:rPr lang="de-DE" dirty="0"/>
              <a:t>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38B326-56CB-BE4C-038B-7C90FA106A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463" y="1468438"/>
            <a:ext cx="6034239" cy="4610100"/>
          </a:xfrm>
        </p:spPr>
        <p:txBody>
          <a:bodyPr>
            <a:normAutofit lnSpcReduction="10000"/>
          </a:bodyPr>
          <a:lstStyle/>
          <a:p>
            <a:r>
              <a:rPr lang="de-DE" dirty="0"/>
              <a:t>Online-Whiteboard</a:t>
            </a:r>
          </a:p>
          <a:p>
            <a:pPr lvl="1"/>
            <a:r>
              <a:rPr lang="de-DE" dirty="0"/>
              <a:t>Designwerkzeug</a:t>
            </a:r>
          </a:p>
          <a:p>
            <a:pPr lvl="1"/>
            <a:r>
              <a:rPr lang="de-DE" dirty="0"/>
              <a:t>Denkwerkzeug</a:t>
            </a:r>
          </a:p>
          <a:p>
            <a:pPr lvl="1"/>
            <a:r>
              <a:rPr lang="de-DE" dirty="0"/>
              <a:t>Kommunikationswerkzeug</a:t>
            </a:r>
          </a:p>
          <a:p>
            <a:endParaRPr lang="de-DE" dirty="0"/>
          </a:p>
          <a:p>
            <a:r>
              <a:rPr lang="de-DE" dirty="0"/>
              <a:t>niedrigschwellig</a:t>
            </a:r>
          </a:p>
          <a:p>
            <a:pPr lvl="1"/>
            <a:r>
              <a:rPr lang="de-DE" dirty="0"/>
              <a:t>einfaches Visualisieren</a:t>
            </a:r>
          </a:p>
          <a:p>
            <a:pPr lvl="1"/>
            <a:r>
              <a:rPr lang="de-DE" dirty="0"/>
              <a:t>kollaboratives Arbeiten ohne Account</a:t>
            </a:r>
          </a:p>
          <a:p>
            <a:endParaRPr lang="de-DE" dirty="0"/>
          </a:p>
          <a:p>
            <a:r>
              <a:rPr lang="de-DE" dirty="0"/>
              <a:t>bewusst minimalistisch</a:t>
            </a:r>
          </a:p>
          <a:p>
            <a:r>
              <a:rPr lang="de-DE" dirty="0"/>
              <a:t>datenschutzfreundlich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AF4F449-DC10-386F-0A10-5F46DBDFE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780" y="910742"/>
            <a:ext cx="5381774" cy="50365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31DE6C8-3999-1BCA-0BED-2DC89BA0712C}"/>
              </a:ext>
            </a:extLst>
          </p:cNvPr>
          <p:cNvSpPr txBox="1"/>
          <p:nvPr/>
        </p:nvSpPr>
        <p:spPr>
          <a:xfrm>
            <a:off x="6251738" y="6172654"/>
            <a:ext cx="5823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Abbildung: </a:t>
            </a:r>
            <a:r>
              <a:rPr lang="de-DE" sz="1200" dirty="0" err="1"/>
              <a:t>Excalidraw</a:t>
            </a:r>
            <a:r>
              <a:rPr lang="de-DE" sz="1200" dirty="0"/>
              <a:t> im Browser / Quelle: https://excalidraw.com/ / </a:t>
            </a:r>
            <a:r>
              <a:rPr lang="en-US" sz="1200" u="sng" dirty="0">
                <a:solidFill>
                  <a:schemeClr val="dk1"/>
                </a:solidFill>
                <a:latin typeface="Transforma Mix Medium"/>
                <a:hlinkClick r:id="rId3"/>
              </a:rPr>
              <a:t>CC BY 4.0</a:t>
            </a:r>
            <a:r>
              <a:rPr lang="en-US" sz="1200" dirty="0">
                <a:solidFill>
                  <a:schemeClr val="dk1"/>
                </a:solidFill>
                <a:latin typeface="Transforma Mix Medium"/>
              </a:rPr>
              <a:t>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841495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353EF-4418-F0A9-7E0A-3D44CDB2C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C8A419E-FEA8-C7AB-0AD6-62946BBD2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879" y="2492208"/>
            <a:ext cx="5209233" cy="21673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94ECF91-E59B-5C15-2F78-D93CEF37B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Kernfunktionen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53233D-FD4B-7E6B-1AD0-00AE458AAC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463" y="1468438"/>
            <a:ext cx="6928123" cy="4610100"/>
          </a:xfrm>
        </p:spPr>
        <p:txBody>
          <a:bodyPr/>
          <a:lstStyle/>
          <a:p>
            <a:r>
              <a:rPr lang="de-DE" dirty="0"/>
              <a:t>einfache Formen</a:t>
            </a:r>
          </a:p>
          <a:p>
            <a:r>
              <a:rPr lang="de-DE" dirty="0"/>
              <a:t>Verbindungen zwischen den Formen</a:t>
            </a:r>
          </a:p>
          <a:p>
            <a:r>
              <a:rPr lang="de-DE" dirty="0"/>
              <a:t>Text / Beschriftungen</a:t>
            </a:r>
          </a:p>
          <a:p>
            <a:r>
              <a:rPr lang="de-DE" dirty="0"/>
              <a:t>eigene Bilder nutzen</a:t>
            </a:r>
          </a:p>
          <a:p>
            <a:r>
              <a:rPr lang="de-DE" dirty="0"/>
              <a:t>Einbettung von Videos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A2CF224-1FA2-BDC8-D68E-4019CF03A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5" r="13879" b="89249"/>
          <a:stretch>
            <a:fillRect/>
          </a:stretch>
        </p:blipFill>
        <p:spPr>
          <a:xfrm>
            <a:off x="6760212" y="544838"/>
            <a:ext cx="4949242" cy="923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3EE9AF2-0CE0-6859-5238-29C31BC79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55"/>
          <a:stretch>
            <a:fillRect/>
          </a:stretch>
        </p:blipFill>
        <p:spPr>
          <a:xfrm>
            <a:off x="10621109" y="1078707"/>
            <a:ext cx="1299362" cy="56507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3784F23-8BC8-0087-F629-545FC53D2C1E}"/>
              </a:ext>
            </a:extLst>
          </p:cNvPr>
          <p:cNvGrpSpPr>
            <a:grpSpLocks noChangeAspect="1"/>
          </p:cNvGrpSpPr>
          <p:nvPr/>
        </p:nvGrpSpPr>
        <p:grpSpPr>
          <a:xfrm>
            <a:off x="2728791" y="3773488"/>
            <a:ext cx="4919441" cy="2813701"/>
            <a:chOff x="1717340" y="3984312"/>
            <a:chExt cx="5876675" cy="336119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C5BB848-31CF-069E-C1DA-F6C92A4E7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7340" y="4517712"/>
              <a:ext cx="5615195" cy="282779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4D61DB8-B312-D7EC-DF27-88112E8D8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9715" y="3984312"/>
              <a:ext cx="2654300" cy="5334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D597FF7D-C106-F154-5784-B945179ADBD4}"/>
              </a:ext>
            </a:extLst>
          </p:cNvPr>
          <p:cNvSpPr txBox="1"/>
          <p:nvPr/>
        </p:nvSpPr>
        <p:spPr>
          <a:xfrm>
            <a:off x="7995724" y="4926542"/>
            <a:ext cx="2059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Abbildungen: eine Auswahl der Optionen und Menüleisten in </a:t>
            </a:r>
            <a:r>
              <a:rPr lang="de-DE" sz="1200" dirty="0" err="1"/>
              <a:t>Excalidraw</a:t>
            </a:r>
            <a:r>
              <a:rPr lang="de-DE" sz="1200" dirty="0"/>
              <a:t> / Quelle: https://excalidraw.com/ / </a:t>
            </a:r>
            <a:r>
              <a:rPr lang="en-US" sz="1200" u="sng" dirty="0">
                <a:solidFill>
                  <a:schemeClr val="dk1"/>
                </a:solidFill>
                <a:latin typeface="Transforma Mix Medium"/>
                <a:hlinkClick r:id="rId6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693100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5FCC77-105B-8E5E-BA28-78F852D6F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Einsatzmöglichkeiten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A617FC-1F8D-E3ED-5E88-44F7D49342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463" y="1468438"/>
            <a:ext cx="6538411" cy="4610100"/>
          </a:xfrm>
        </p:spPr>
        <p:txBody>
          <a:bodyPr>
            <a:normAutofit/>
          </a:bodyPr>
          <a:lstStyle/>
          <a:p>
            <a:r>
              <a:rPr lang="de-DE" dirty="0"/>
              <a:t>Visualisierungen</a:t>
            </a:r>
          </a:p>
          <a:p>
            <a:pPr lvl="1"/>
            <a:r>
              <a:rPr lang="de-DE" dirty="0"/>
              <a:t>Mini-Infografiken</a:t>
            </a:r>
          </a:p>
          <a:p>
            <a:pPr lvl="1"/>
            <a:r>
              <a:rPr lang="de-DE" dirty="0"/>
              <a:t>Entscheidungsbäume</a:t>
            </a:r>
          </a:p>
          <a:p>
            <a:r>
              <a:rPr lang="de-DE" dirty="0"/>
              <a:t>als Tool zur Produktion anderer Inhalte (z. B. als Storyboard)</a:t>
            </a:r>
          </a:p>
          <a:p>
            <a:r>
              <a:rPr lang="de-DE" dirty="0"/>
              <a:t>Einsatz in Workshops</a:t>
            </a:r>
          </a:p>
          <a:p>
            <a:pPr lvl="1"/>
            <a:r>
              <a:rPr lang="de-DE" dirty="0"/>
              <a:t>als kollaboratives Whiteboard</a:t>
            </a:r>
          </a:p>
          <a:p>
            <a:pPr lvl="1"/>
            <a:r>
              <a:rPr lang="de-DE" dirty="0"/>
              <a:t>Ablauf visualisieren</a:t>
            </a:r>
          </a:p>
          <a:p>
            <a:r>
              <a:rPr lang="de-DE" dirty="0"/>
              <a:t>Notizen / Mindmaps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99ED69E-B672-F6C3-3A27-722E1C96B8E6}"/>
              </a:ext>
            </a:extLst>
          </p:cNvPr>
          <p:cNvGrpSpPr/>
          <p:nvPr/>
        </p:nvGrpSpPr>
        <p:grpSpPr>
          <a:xfrm>
            <a:off x="6076950" y="3377107"/>
            <a:ext cx="4920517" cy="3743325"/>
            <a:chOff x="5711387" y="3240192"/>
            <a:chExt cx="4920517" cy="3986776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01EA97A-C396-EDA5-973B-FB8F78167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387" y="3529263"/>
              <a:ext cx="4920517" cy="3328737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69F9E89-44D0-34AF-3E9B-1D133824D305}"/>
                </a:ext>
              </a:extLst>
            </p:cNvPr>
            <p:cNvSpPr txBox="1"/>
            <p:nvPr/>
          </p:nvSpPr>
          <p:spPr>
            <a:xfrm>
              <a:off x="5711387" y="3240192"/>
              <a:ext cx="2337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Beispiel: Storyboard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5CE60ED1-74EB-D379-F3FC-94E9B3E1BF48}"/>
                </a:ext>
              </a:extLst>
            </p:cNvPr>
            <p:cNvSpPr/>
            <p:nvPr/>
          </p:nvSpPr>
          <p:spPr>
            <a:xfrm>
              <a:off x="5711387" y="3240192"/>
              <a:ext cx="4920517" cy="3986776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18518474-A513-46B7-A1C6-43470F107401}"/>
              </a:ext>
            </a:extLst>
          </p:cNvPr>
          <p:cNvSpPr txBox="1"/>
          <p:nvPr/>
        </p:nvSpPr>
        <p:spPr>
          <a:xfrm>
            <a:off x="1697622" y="6429243"/>
            <a:ext cx="4617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hlinkClick r:id="rId4"/>
              </a:rPr>
              <a:t>https://www.youtube.com/watch?v=p0uot_yffOI</a:t>
            </a:r>
            <a:r>
              <a:rPr lang="de-DE" sz="1200" dirty="0"/>
              <a:t> </a:t>
            </a:r>
            <a:r>
              <a:rPr lang="de-DE" sz="1200" dirty="0" err="1"/>
              <a:t>Autor:innen</a:t>
            </a:r>
            <a:r>
              <a:rPr lang="de-DE" sz="1200" dirty="0"/>
              <a:t>: Sandra Schön und Martin Ebner Lizenz: </a:t>
            </a:r>
            <a:r>
              <a:rPr lang="en-US" sz="1200" u="sng" dirty="0">
                <a:solidFill>
                  <a:schemeClr val="dk1"/>
                </a:solidFill>
                <a:latin typeface="Transforma Mix Medium"/>
                <a:hlinkClick r:id="rId5"/>
              </a:rPr>
              <a:t>CC BY 4.0</a:t>
            </a:r>
            <a:endParaRPr lang="de-DE" sz="12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0514E53-BF8F-47AF-AE7D-0A8AC8AE0B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35" y="454973"/>
            <a:ext cx="4571429" cy="257142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6DE4485-F848-4649-9026-F5B6ABCEA07D}"/>
              </a:ext>
            </a:extLst>
          </p:cNvPr>
          <p:cNvSpPr txBox="1"/>
          <p:nvPr/>
        </p:nvSpPr>
        <p:spPr>
          <a:xfrm>
            <a:off x="7065738" y="2968132"/>
            <a:ext cx="47280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hlinkClick r:id="rId4"/>
              </a:rPr>
              <a:t>https://www.youtube.com/watch?v=p0uot_yffOI</a:t>
            </a:r>
            <a:r>
              <a:rPr lang="de-DE" sz="1200" dirty="0"/>
              <a:t> </a:t>
            </a:r>
            <a:r>
              <a:rPr lang="de-DE" sz="1200" dirty="0" err="1"/>
              <a:t>Autor:innen</a:t>
            </a:r>
            <a:r>
              <a:rPr lang="de-DE" sz="1200" dirty="0"/>
              <a:t>: Sandra Schön und Martin Ebner Lizenz: </a:t>
            </a:r>
            <a:r>
              <a:rPr lang="en-US" sz="1200" u="sng" dirty="0">
                <a:solidFill>
                  <a:schemeClr val="dk1"/>
                </a:solidFill>
                <a:latin typeface="Transforma Mix Medium"/>
                <a:hlinkClick r:id="rId5"/>
              </a:rPr>
              <a:t>CC BY 4.0</a:t>
            </a:r>
            <a:endParaRPr lang="de-DE" sz="12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8449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6281E-3D2B-0C5C-A607-A62B4D709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4D3512D-669C-DF4F-92E3-979A374A0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5" y="390884"/>
            <a:ext cx="11450230" cy="635487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63431E4-024B-590B-0DCC-2D89A571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30" y="390884"/>
            <a:ext cx="11450230" cy="922762"/>
          </a:xfrm>
        </p:spPr>
        <p:txBody>
          <a:bodyPr/>
          <a:lstStyle/>
          <a:p>
            <a:pPr algn="r"/>
            <a:r>
              <a:rPr lang="de-DE" dirty="0"/>
              <a:t>Beispiel: Mindmap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6FB143E-DDA6-AEFD-51B9-60D517B8D1F2}"/>
              </a:ext>
            </a:extLst>
          </p:cNvPr>
          <p:cNvSpPr txBox="1"/>
          <p:nvPr/>
        </p:nvSpPr>
        <p:spPr>
          <a:xfrm>
            <a:off x="7403432" y="1176395"/>
            <a:ext cx="4411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Abbildung: Mindmap zu den Einsatzmöglichkeiten von </a:t>
            </a:r>
            <a:r>
              <a:rPr lang="de-DE" sz="1400" dirty="0" err="1"/>
              <a:t>Excalidraw</a:t>
            </a:r>
            <a:r>
              <a:rPr lang="de-DE" sz="1400" dirty="0"/>
              <a:t>, erstellt in </a:t>
            </a:r>
            <a:r>
              <a:rPr lang="de-DE" sz="1400" dirty="0" err="1"/>
              <a:t>Excalidraw</a:t>
            </a:r>
            <a:endParaRPr lang="de-DE" sz="1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6839019-FB3C-4E6F-A0B9-4223B2646C98}"/>
              </a:ext>
            </a:extLst>
          </p:cNvPr>
          <p:cNvSpPr txBox="1"/>
          <p:nvPr/>
        </p:nvSpPr>
        <p:spPr>
          <a:xfrm>
            <a:off x="8746067" y="6490044"/>
            <a:ext cx="325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3"/>
              </a:rPr>
              <a:t>https://excalidraw.com/</a:t>
            </a:r>
            <a:r>
              <a:rPr lang="de-DE" sz="1200" dirty="0"/>
              <a:t> </a:t>
            </a:r>
            <a:r>
              <a:rPr lang="en-US" sz="1200" u="sng" dirty="0">
                <a:solidFill>
                  <a:schemeClr val="dk1"/>
                </a:solidFill>
                <a:latin typeface="Transforma Mix Medium"/>
                <a:hlinkClick r:id="rId4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873564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FF8CBF-2099-B268-2CC7-72FB9226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Ein OER-freundliches Tool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3C3471-B9E6-1E19-CD84-2FA0D429A9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463" y="1468438"/>
            <a:ext cx="8996895" cy="4610100"/>
          </a:xfrm>
        </p:spPr>
        <p:txBody>
          <a:bodyPr>
            <a:normAutofit/>
          </a:bodyPr>
          <a:lstStyle/>
          <a:p>
            <a:r>
              <a:rPr lang="de-DE" dirty="0"/>
              <a:t>gängige, offene, weiternutzbare Exportoptionen</a:t>
            </a:r>
          </a:p>
          <a:p>
            <a:pPr lvl="1"/>
            <a:r>
              <a:rPr lang="de-DE" dirty="0"/>
              <a:t>.</a:t>
            </a:r>
            <a:r>
              <a:rPr lang="de-DE" dirty="0" err="1"/>
              <a:t>png</a:t>
            </a:r>
            <a:r>
              <a:rPr lang="de-DE" dirty="0"/>
              <a:t> (Abbildungen)</a:t>
            </a:r>
          </a:p>
          <a:p>
            <a:pPr lvl="1"/>
            <a:r>
              <a:rPr lang="de-DE" dirty="0"/>
              <a:t>.</a:t>
            </a:r>
            <a:r>
              <a:rPr lang="de-DE" dirty="0" err="1"/>
              <a:t>svg</a:t>
            </a:r>
            <a:r>
              <a:rPr lang="de-DE" dirty="0"/>
              <a:t> (Vektorgrafik)</a:t>
            </a:r>
          </a:p>
          <a:p>
            <a:pPr lvl="1"/>
            <a:r>
              <a:rPr lang="de-DE" dirty="0"/>
              <a:t>.</a:t>
            </a:r>
            <a:r>
              <a:rPr lang="de-DE" dirty="0" err="1"/>
              <a:t>excalidraw</a:t>
            </a:r>
            <a:r>
              <a:rPr lang="de-DE" dirty="0"/>
              <a:t> (Weiternutzung)</a:t>
            </a:r>
          </a:p>
          <a:p>
            <a:r>
              <a:rPr lang="de-DE" dirty="0"/>
              <a:t>Schriftarten unter freien Lizenzen</a:t>
            </a:r>
          </a:p>
          <a:p>
            <a:r>
              <a:rPr lang="de-DE" dirty="0"/>
              <a:t>Bibliotheken mit Mini-Grafiken </a:t>
            </a:r>
            <a:br>
              <a:rPr lang="de-DE" dirty="0"/>
            </a:br>
            <a:r>
              <a:rPr lang="de-DE" dirty="0"/>
              <a:t>unter MIT-Lizenz (</a:t>
            </a:r>
            <a:r>
              <a:rPr lang="de-DE" dirty="0">
                <a:hlinkClick r:id="rId2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Open Source Software (</a:t>
            </a:r>
            <a:r>
              <a:rPr lang="de-DE" dirty="0">
                <a:hlinkClick r:id="rId3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Bonus: Datensparsamkeit</a:t>
            </a:r>
          </a:p>
        </p:txBody>
      </p:sp>
      <p:pic>
        <p:nvPicPr>
          <p:cNvPr id="5" name="Grafik 4">
            <a:hlinkClick r:id="rId2"/>
            <a:extLst>
              <a:ext uri="{FF2B5EF4-FFF2-40B4-BE49-F238E27FC236}">
                <a16:creationId xmlns:a16="http://schemas.microsoft.com/office/drawing/2014/main" id="{5E7B9B29-E1E2-9F92-82D0-240434F8B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90" y="3557191"/>
            <a:ext cx="4276624" cy="303811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A3A9004-B969-41AD-CE08-9FBDAB9C3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097" y="390884"/>
            <a:ext cx="3053373" cy="29099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7E14794-274B-28D5-88C4-B3E19872F939}"/>
              </a:ext>
            </a:extLst>
          </p:cNvPr>
          <p:cNvSpPr txBox="1"/>
          <p:nvPr/>
        </p:nvSpPr>
        <p:spPr>
          <a:xfrm>
            <a:off x="9861533" y="3429000"/>
            <a:ext cx="20590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Abbildungen: Export aus </a:t>
            </a:r>
            <a:r>
              <a:rPr lang="de-DE" sz="1400" dirty="0" err="1"/>
              <a:t>Excalidraw</a:t>
            </a:r>
            <a:r>
              <a:rPr lang="de-DE" sz="1400" dirty="0"/>
              <a:t> (oben) und Ergebnis (unten)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0121F0D-F661-463C-B3AC-36B5F827C6F3}"/>
              </a:ext>
            </a:extLst>
          </p:cNvPr>
          <p:cNvSpPr txBox="1"/>
          <p:nvPr/>
        </p:nvSpPr>
        <p:spPr>
          <a:xfrm>
            <a:off x="8991600" y="6467116"/>
            <a:ext cx="3437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6"/>
              </a:rPr>
              <a:t>https://excalidraw.com/</a:t>
            </a:r>
            <a:r>
              <a:rPr lang="de-DE" sz="1200" dirty="0"/>
              <a:t> </a:t>
            </a:r>
            <a:r>
              <a:rPr lang="en-US" sz="1200" u="sng" dirty="0">
                <a:solidFill>
                  <a:schemeClr val="dk1"/>
                </a:solidFill>
                <a:latin typeface="Transforma Mix Medium"/>
                <a:hlinkClick r:id="rId7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803030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037D0-9DFA-B423-26C9-E512CA2EA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 der Breakout-Session …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FCFD0F-C3CF-DBB7-708F-426061AB42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464" y="1468438"/>
            <a:ext cx="4559481" cy="4610100"/>
          </a:xfrm>
        </p:spPr>
        <p:txBody>
          <a:bodyPr/>
          <a:lstStyle/>
          <a:p>
            <a:r>
              <a:rPr lang="de-DE" dirty="0"/>
              <a:t>Live-Zusammenarbeit kennen lernen</a:t>
            </a:r>
          </a:p>
          <a:p>
            <a:pPr marL="0" indent="0">
              <a:buNone/>
            </a:pPr>
            <a:r>
              <a:rPr lang="de-DE" dirty="0"/>
              <a:t> </a:t>
            </a:r>
          </a:p>
          <a:p>
            <a:r>
              <a:rPr lang="de-DE" dirty="0"/>
              <a:t>eigenes Beispiel …</a:t>
            </a:r>
          </a:p>
          <a:p>
            <a:pPr lvl="1"/>
            <a:r>
              <a:rPr lang="de-DE" dirty="0"/>
              <a:t>gestalten</a:t>
            </a:r>
          </a:p>
          <a:p>
            <a:pPr lvl="1"/>
            <a:r>
              <a:rPr lang="de-DE" dirty="0"/>
              <a:t>herunterladen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D40D2E-0D9F-6167-E41F-13EDBBEEAC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8"/>
          <a:stretch>
            <a:fillRect/>
          </a:stretch>
        </p:blipFill>
        <p:spPr>
          <a:xfrm>
            <a:off x="5012574" y="1468438"/>
            <a:ext cx="7725167" cy="663770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E168902-0C82-DE37-16F3-A11875C155FD}"/>
              </a:ext>
            </a:extLst>
          </p:cNvPr>
          <p:cNvSpPr txBox="1"/>
          <p:nvPr/>
        </p:nvSpPr>
        <p:spPr>
          <a:xfrm>
            <a:off x="3129016" y="5939156"/>
            <a:ext cx="1701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Abbildung: Live-Zusammenarbeit in </a:t>
            </a:r>
            <a:r>
              <a:rPr lang="de-DE" sz="1400" dirty="0" err="1"/>
              <a:t>Excalidraw</a:t>
            </a:r>
            <a:endParaRPr lang="de-DE" sz="1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3D0AA48-2939-4AC7-9E0B-8066AEBAFE62}"/>
              </a:ext>
            </a:extLst>
          </p:cNvPr>
          <p:cNvSpPr txBox="1"/>
          <p:nvPr/>
        </p:nvSpPr>
        <p:spPr>
          <a:xfrm>
            <a:off x="159808" y="6581001"/>
            <a:ext cx="3242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3"/>
              </a:rPr>
              <a:t>https://excalidraw.com/</a:t>
            </a:r>
            <a:r>
              <a:rPr lang="de-DE" sz="1200" dirty="0"/>
              <a:t> </a:t>
            </a:r>
            <a:r>
              <a:rPr lang="en-US" sz="1200" u="sng" dirty="0">
                <a:solidFill>
                  <a:schemeClr val="dk1"/>
                </a:solidFill>
                <a:latin typeface="Transforma Mix Medium"/>
                <a:hlinkClick r:id="rId4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427209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AC0AF-468B-6E20-94A2-1E8286ED18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… und damit zurück ins Studio</a:t>
            </a:r>
          </a:p>
        </p:txBody>
      </p:sp>
    </p:spTree>
    <p:extLst>
      <p:ext uri="{BB962C8B-B14F-4D97-AF65-F5344CB8AC3E}">
        <p14:creationId xmlns:p14="http://schemas.microsoft.com/office/powerpoint/2010/main" val="2750866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2C7161-CC6A-6598-5A99-D93FCCCAA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76974"/>
            <a:ext cx="4979911" cy="2157476"/>
          </a:xfrm>
        </p:spPr>
        <p:txBody>
          <a:bodyPr/>
          <a:lstStyle/>
          <a:p>
            <a:r>
              <a:rPr lang="de-DE" dirty="0"/>
              <a:t>Blitzlichter aus den Breakout-Räumen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1A5556B-95EB-6A33-7D99-21932CEEC9FD}"/>
              </a:ext>
            </a:extLst>
          </p:cNvPr>
          <p:cNvSpPr txBox="1"/>
          <p:nvPr/>
        </p:nvSpPr>
        <p:spPr>
          <a:xfrm>
            <a:off x="6807200" y="1557122"/>
            <a:ext cx="45945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2400" dirty="0"/>
              <a:t>H5P und </a:t>
            </a:r>
            <a:r>
              <a:rPr lang="de-DE" sz="2400" dirty="0" err="1"/>
              <a:t>Branching</a:t>
            </a:r>
            <a:r>
              <a:rPr lang="de-DE" sz="2400" dirty="0"/>
              <a:t> Szenario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 err="1"/>
              <a:t>DeepSite</a:t>
            </a:r>
            <a:endParaRPr lang="de-DE" sz="2400" dirty="0"/>
          </a:p>
          <a:p>
            <a:pPr marL="514350" indent="-514350">
              <a:buFont typeface="+mj-lt"/>
              <a:buAutoNum type="arabicPeriod"/>
            </a:pPr>
            <a:r>
              <a:rPr lang="de-DE" sz="2400" dirty="0" err="1"/>
              <a:t>Excalidraw</a:t>
            </a:r>
            <a:endParaRPr lang="de-DE" sz="24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709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6BE1DB-FEFE-1F93-F168-354F182B2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27" y="851574"/>
            <a:ext cx="4555740" cy="2157476"/>
          </a:xfrm>
        </p:spPr>
        <p:txBody>
          <a:bodyPr>
            <a:normAutofit fontScale="90000"/>
          </a:bodyPr>
          <a:lstStyle/>
          <a:p>
            <a:r>
              <a:rPr lang="de-DE" dirty="0"/>
              <a:t>Tool-Selfie: </a:t>
            </a:r>
            <a:br>
              <a:rPr lang="de-DE" dirty="0"/>
            </a:br>
            <a:r>
              <a:rPr lang="de-DE" dirty="0"/>
              <a:t>Welche Tools nutzen Sie für die Erstellung von OER?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CB78AD2-8433-0CEB-2DE5-ED448C0DD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D9D5BE0-B48F-E749-25CF-2D331AAF3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1735" y="1238719"/>
            <a:ext cx="5063065" cy="39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16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80F71-12C5-CA69-E371-20D21A46C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7B3FACD0-197A-85E1-C582-D5A25E77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1E75B5A-8E6E-86FC-A00E-7A5374FAA7AA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0E0D165-BB85-4A36-B68D-E985CEEB2D5E}"/>
              </a:ext>
            </a:extLst>
          </p:cNvPr>
          <p:cNvSpPr txBox="1">
            <a:spLocks/>
          </p:cNvSpPr>
          <p:nvPr/>
        </p:nvSpPr>
        <p:spPr>
          <a:xfrm>
            <a:off x="1098524" y="585929"/>
            <a:ext cx="9662466" cy="922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+mn-lt"/>
                <a:ea typeface="Open Sans" pitchFamily="2" charset="0"/>
                <a:cs typeface="Open Sans" pitchFamily="2" charset="0"/>
              </a:rPr>
              <a:t>Der „Fall </a:t>
            </a:r>
            <a:r>
              <a:rPr kumimoji="0" lang="de-DE" sz="3000" b="0" u="none" strike="noStrike" kern="1200" cap="none" spc="0" normalizeH="0" baseline="0" noProof="0" dirty="0" err="1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+mn-lt"/>
                <a:ea typeface="Open Sans" pitchFamily="2" charset="0"/>
                <a:cs typeface="Open Sans" pitchFamily="2" charset="0"/>
              </a:rPr>
              <a:t>Canva</a:t>
            </a:r>
            <a:r>
              <a:rPr kumimoji="0" lang="de-DE" sz="3000" b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+mn-lt"/>
                <a:ea typeface="Open Sans" pitchFamily="2" charset="0"/>
                <a:cs typeface="Open Sans" pitchFamily="2" charset="0"/>
              </a:rPr>
              <a:t>“: 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B77BC889-9DC8-3624-870B-822BBA6B65EC}"/>
              </a:ext>
            </a:extLst>
          </p:cNvPr>
          <p:cNvSpPr txBox="1">
            <a:spLocks/>
          </p:cNvSpPr>
          <p:nvPr/>
        </p:nvSpPr>
        <p:spPr>
          <a:xfrm>
            <a:off x="996924" y="4728261"/>
            <a:ext cx="10769626" cy="16852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600" dirty="0">
                <a:hlinkClick r:id="rId4"/>
              </a:rPr>
              <a:t>Dürfen OER-Inhalte mit </a:t>
            </a:r>
            <a:r>
              <a:rPr lang="de-DE" sz="1600" dirty="0" err="1">
                <a:hlinkClick r:id="rId4"/>
              </a:rPr>
              <a:t>Canva</a:t>
            </a:r>
            <a:r>
              <a:rPr lang="de-DE" sz="1600" dirty="0">
                <a:hlinkClick r:id="rId4"/>
              </a:rPr>
              <a:t> erstellt werden? - Fall des Monats Mai ’25 | </a:t>
            </a:r>
            <a:r>
              <a:rPr lang="de-DE" sz="1600" dirty="0" err="1">
                <a:hlinkClick r:id="rId4"/>
              </a:rPr>
              <a:t>ORCA.nrw</a:t>
            </a:r>
            <a:endParaRPr lang="de-DE" sz="1600" dirty="0"/>
          </a:p>
          <a:p>
            <a:pPr>
              <a:defRPr/>
            </a:pPr>
            <a:r>
              <a:rPr lang="de-DE" sz="1600" dirty="0" err="1">
                <a:hlinkClick r:id="rId5"/>
              </a:rPr>
              <a:t>Canva</a:t>
            </a:r>
            <a:r>
              <a:rPr lang="de-DE" sz="1600" dirty="0">
                <a:hlinkClick r:id="rId5"/>
              </a:rPr>
              <a:t>-Inhalte: Keine Empfehlung für OER | </a:t>
            </a:r>
            <a:r>
              <a:rPr lang="de-DE" sz="1600" dirty="0" err="1">
                <a:hlinkClick r:id="rId5"/>
              </a:rPr>
              <a:t>OERinfo</a:t>
            </a:r>
            <a:endParaRPr lang="de-DE" sz="1600" dirty="0"/>
          </a:p>
          <a:p>
            <a:pPr>
              <a:defRPr/>
            </a:pPr>
            <a:r>
              <a:rPr lang="de-DE" sz="1600" dirty="0"/>
              <a:t>ein Beispiel für die OER-konforme Nutzung von </a:t>
            </a:r>
            <a:r>
              <a:rPr lang="de-DE" sz="1600" dirty="0" err="1"/>
              <a:t>Canva</a:t>
            </a:r>
            <a:r>
              <a:rPr lang="de-DE" sz="1600" dirty="0"/>
              <a:t>: </a:t>
            </a:r>
            <a:r>
              <a:rPr lang="de-DE" sz="1600" dirty="0">
                <a:hlinkClick r:id="rId6"/>
              </a:rPr>
              <a:t>Perspektivwechsel auf OER mit Rollenkarten – Secret </a:t>
            </a:r>
            <a:r>
              <a:rPr lang="de-DE" sz="1600" dirty="0" err="1">
                <a:hlinkClick r:id="rId6"/>
              </a:rPr>
              <a:t>Cow</a:t>
            </a:r>
            <a:r>
              <a:rPr lang="de-DE" sz="1600" dirty="0">
                <a:hlinkClick r:id="rId6"/>
              </a:rPr>
              <a:t> Level</a:t>
            </a:r>
            <a:endParaRPr lang="de-DE" sz="1600" dirty="0"/>
          </a:p>
          <a:p>
            <a:pPr marL="0" lvl="0" indent="0">
              <a:buNone/>
              <a:defRPr/>
            </a:pPr>
            <a:endParaRPr lang="de-DE" sz="1800" dirty="0"/>
          </a:p>
          <a:p>
            <a:pPr marL="0" lvl="0" indent="0">
              <a:buNone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97F504C-253D-C29E-00AF-ADF33933D1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863" y="1042712"/>
            <a:ext cx="6675287" cy="328466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AEE57FD-64B8-4920-9E73-E051E7082A01}"/>
              </a:ext>
            </a:extLst>
          </p:cNvPr>
          <p:cNvSpPr txBox="1"/>
          <p:nvPr/>
        </p:nvSpPr>
        <p:spPr>
          <a:xfrm>
            <a:off x="2004165" y="4396637"/>
            <a:ext cx="70521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dk1"/>
                </a:solidFill>
                <a:latin typeface="Transforma Mix Medium"/>
              </a:rPr>
              <a:t>Quelle: </a:t>
            </a:r>
            <a:r>
              <a:rPr lang="en-US" sz="900" dirty="0">
                <a:solidFill>
                  <a:schemeClr val="dk1"/>
                </a:solidFill>
                <a:latin typeface="Transforma Mix Medium"/>
                <a:hlinkClick r:id="rId4"/>
              </a:rPr>
              <a:t>https://www.orca.nrw/blog/rechtsinformationsstelle/duerfen-oer-inhalte-mit-canva-erstellt-werden-fall-des-monats-mai-25/</a:t>
            </a:r>
            <a:r>
              <a:rPr lang="en-US" sz="900" dirty="0">
                <a:solidFill>
                  <a:schemeClr val="dk1"/>
                </a:solidFill>
                <a:latin typeface="Transforma Mix Medium"/>
              </a:rPr>
              <a:t> </a:t>
            </a:r>
            <a:r>
              <a:rPr lang="en-US" sz="900" u="sng" dirty="0">
                <a:solidFill>
                  <a:schemeClr val="dk1"/>
                </a:solidFill>
                <a:latin typeface="Transforma Mix Medium"/>
                <a:hlinkClick r:id="rId8"/>
              </a:rPr>
              <a:t>CC BY 4.0</a:t>
            </a:r>
            <a:r>
              <a:rPr lang="en-US" sz="900" dirty="0">
                <a:solidFill>
                  <a:schemeClr val="dk1"/>
                </a:solidFill>
                <a:latin typeface="Transforma Mix Medium"/>
              </a:rPr>
              <a:t>  </a:t>
            </a:r>
            <a:endParaRPr lang="de-DE" sz="900" dirty="0">
              <a:solidFill>
                <a:srgbClr val="000000"/>
              </a:solidFill>
              <a:latin typeface="Calibri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21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A6361-71F3-335B-BE10-C7465740A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3277F121-EC91-DFAF-E6D9-374968A53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CD03CE-2E7B-5674-2AB0-EFF1A4846928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970A7B5-2C47-B6F3-8608-39A8D4F3C4C4}"/>
              </a:ext>
            </a:extLst>
          </p:cNvPr>
          <p:cNvSpPr txBox="1">
            <a:spLocks/>
          </p:cNvSpPr>
          <p:nvPr/>
        </p:nvSpPr>
        <p:spPr>
          <a:xfrm>
            <a:off x="1098524" y="1013896"/>
            <a:ext cx="9662466" cy="922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+mn-lt"/>
                <a:ea typeface="Open Sans" pitchFamily="2" charset="0"/>
                <a:cs typeface="Open Sans" pitchFamily="2" charset="0"/>
              </a:rPr>
              <a:t>Die nächsten Termine und Themen der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+mn-lt"/>
                <a:ea typeface="Open Sans" pitchFamily="2" charset="0"/>
                <a:cs typeface="Open Sans" pitchFamily="2" charset="0"/>
              </a:rPr>
              <a:t>Community of Practice im Sommersemester 2025: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75D9A025-7111-B583-FA1C-4BFE6E7E9757}"/>
              </a:ext>
            </a:extLst>
          </p:cNvPr>
          <p:cNvSpPr txBox="1">
            <a:spLocks/>
          </p:cNvSpPr>
          <p:nvPr/>
        </p:nvSpPr>
        <p:spPr>
          <a:xfrm>
            <a:off x="1098524" y="2345558"/>
            <a:ext cx="10859574" cy="10834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Montag, 21.</a:t>
            </a:r>
            <a:r>
              <a:rPr kumimoji="0" lang="de-DE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Juli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 14-15:30 Uhr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(online):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	Lehrkräfte von morgen – Offenheit von Anfang an: OER als fester </a:t>
            </a:r>
            <a:r>
              <a:rPr lang="de-DE" sz="2000" dirty="0">
                <a:solidFill>
                  <a:srgbClr val="000000"/>
                </a:solidFill>
                <a:latin typeface="Open Sans"/>
              </a:rPr>
              <a:t>                              	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Bestandteil der Lehrkräftebildung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1AB0D1-017C-57E6-6F02-5B80BEAC1162}"/>
              </a:ext>
            </a:extLst>
          </p:cNvPr>
          <p:cNvSpPr txBox="1">
            <a:spLocks/>
          </p:cNvSpPr>
          <p:nvPr/>
        </p:nvSpPr>
        <p:spPr>
          <a:xfrm>
            <a:off x="1098524" y="3663963"/>
            <a:ext cx="9662466" cy="922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+mn-lt"/>
                <a:ea typeface="Open Sans" pitchFamily="2" charset="0"/>
                <a:cs typeface="Open Sans" pitchFamily="2" charset="0"/>
              </a:rPr>
              <a:t>Neue Termine und Themen</a:t>
            </a:r>
            <a:r>
              <a:rPr kumimoji="0" lang="de-DE" sz="3000" b="0" u="none" strike="noStrike" kern="1200" cap="none" spc="0" normalizeH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+mn-lt"/>
                <a:ea typeface="Open Sans" pitchFamily="2" charset="0"/>
                <a:cs typeface="Open Sans" pitchFamily="2" charset="0"/>
              </a:rPr>
              <a:t> für das Wintersemester demnächst auf </a:t>
            </a:r>
            <a:endParaRPr kumimoji="0" lang="de-DE" sz="3000" b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+mn-lt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C7D9CA-1B78-4850-3CE1-DD17C553D5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2" r="26563"/>
          <a:stretch>
            <a:fillRect/>
          </a:stretch>
        </p:blipFill>
        <p:spPr>
          <a:xfrm>
            <a:off x="4486313" y="5062476"/>
            <a:ext cx="2730024" cy="9906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6BAD825-8D3F-8FC0-411E-2B05F0C8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43" t="20004" r="36803" b="53200"/>
          <a:stretch>
            <a:fillRect/>
          </a:stretch>
        </p:blipFill>
        <p:spPr>
          <a:xfrm>
            <a:off x="4486313" y="4340872"/>
            <a:ext cx="3740228" cy="72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3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DBB58-65C3-9F9C-129C-4AC1BB0A3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8A4AFCF-C257-B8C9-864D-09B7CFCD4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FA3742B-4092-9528-B17F-F37A867BD534}"/>
              </a:ext>
            </a:extLst>
          </p:cNvPr>
          <p:cNvSpPr txBox="1">
            <a:spLocks/>
          </p:cNvSpPr>
          <p:nvPr/>
        </p:nvSpPr>
        <p:spPr>
          <a:xfrm>
            <a:off x="2418422" y="2192340"/>
            <a:ext cx="9387625" cy="922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mattermost.co-woerk.de/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co-woerk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8" name="Grafik 7" descr="Ein Bild, das Symbol, Logo, Grafiken, Schrift enthält.&#10;&#10;Automatisch generierte Beschreibung">
            <a:extLst>
              <a:ext uri="{FF2B5EF4-FFF2-40B4-BE49-F238E27FC236}">
                <a16:creationId xmlns:a16="http://schemas.microsoft.com/office/drawing/2014/main" id="{332DEAD8-040D-4591-AC12-049AAFC3D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43" y="2350365"/>
            <a:ext cx="1291364" cy="129136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B2884CF-BCEC-76FF-1942-F9DE37743E96}"/>
              </a:ext>
            </a:extLst>
          </p:cNvPr>
          <p:cNvSpPr txBox="1"/>
          <p:nvPr/>
        </p:nvSpPr>
        <p:spPr>
          <a:xfrm>
            <a:off x="1373531" y="1473683"/>
            <a:ext cx="5275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Herzliche Einladung zu… </a:t>
            </a:r>
          </a:p>
        </p:txBody>
      </p:sp>
    </p:spTree>
    <p:extLst>
      <p:ext uri="{BB962C8B-B14F-4D97-AF65-F5344CB8AC3E}">
        <p14:creationId xmlns:p14="http://schemas.microsoft.com/office/powerpoint/2010/main" val="4074449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25CBE-A8E3-C230-0C1F-41D4DBA61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F2AE5120-17F3-F7AC-DC59-A2A6DE3A9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404" y="332252"/>
            <a:ext cx="1155414" cy="343687"/>
          </a:xfrm>
          <a:prstGeom prst="rect">
            <a:avLst/>
          </a:prstGeom>
        </p:spPr>
      </p:pic>
      <p:pic>
        <p:nvPicPr>
          <p:cNvPr id="8" name="Grafik 7" descr="Ein Bild, das Symbol, Logo, Grafiken, Schrift enthält.&#10;&#10;Automatisch generierte Beschreibung">
            <a:extLst>
              <a:ext uri="{FF2B5EF4-FFF2-40B4-BE49-F238E27FC236}">
                <a16:creationId xmlns:a16="http://schemas.microsoft.com/office/drawing/2014/main" id="{0DE5A74F-65DF-890E-3240-4A4B5130B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9" y="772800"/>
            <a:ext cx="953359" cy="953359"/>
          </a:xfrm>
          <a:prstGeom prst="rect">
            <a:avLst/>
          </a:prstGeom>
        </p:spPr>
      </p:pic>
      <p:pic>
        <p:nvPicPr>
          <p:cNvPr id="3" name="Grafik 2" descr="Ein Bild, das Text, Screenshot, Software, Computersymbol enthält.&#10;&#10;KI-generierte Inhalte können fehlerhaft sein.">
            <a:extLst>
              <a:ext uri="{FF2B5EF4-FFF2-40B4-BE49-F238E27FC236}">
                <a16:creationId xmlns:a16="http://schemas.microsoft.com/office/drawing/2014/main" id="{5D90DF43-F793-0327-5715-4BFB58EC2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85" y="867631"/>
            <a:ext cx="9852133" cy="561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89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504C2-751E-2E1C-3566-782A10BB4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7A5AF783-E335-FFDF-5F3B-B581EF3C0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404" y="332252"/>
            <a:ext cx="1155414" cy="343687"/>
          </a:xfrm>
          <a:prstGeom prst="rect">
            <a:avLst/>
          </a:prstGeom>
        </p:spPr>
      </p:pic>
      <p:pic>
        <p:nvPicPr>
          <p:cNvPr id="8" name="Grafik 7" descr="Ein Bild, das Symbol, Logo, Grafiken, Schrift enthält.&#10;&#10;Automatisch generierte Beschreibung">
            <a:extLst>
              <a:ext uri="{FF2B5EF4-FFF2-40B4-BE49-F238E27FC236}">
                <a16:creationId xmlns:a16="http://schemas.microsoft.com/office/drawing/2014/main" id="{8D9EF2E3-2E78-DEFC-6732-B0A1C7159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9" y="772800"/>
            <a:ext cx="953359" cy="9533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F465D2B-32D4-75F3-B7FF-A937EDFB7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575" y="920988"/>
            <a:ext cx="9305536" cy="414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54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66195-6F6F-6A07-EB54-C27F46041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FF253-A874-1B77-397F-88D0E0BD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03" y="574266"/>
            <a:ext cx="5319251" cy="1401826"/>
          </a:xfrm>
        </p:spPr>
        <p:txBody>
          <a:bodyPr>
            <a:normAutofit/>
          </a:bodyPr>
          <a:lstStyle/>
          <a:p>
            <a:r>
              <a:rPr lang="de-DE" sz="2600" dirty="0"/>
              <a:t>Welche Themen sollten in den nächsten Treffen aufgegriffen werden?</a:t>
            </a:r>
          </a:p>
        </p:txBody>
      </p:sp>
      <p:pic>
        <p:nvPicPr>
          <p:cNvPr id="3" name="Grafik 2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9FC64980-F98A-7CAC-9210-FA504C0D78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210" y="390885"/>
            <a:ext cx="1232990" cy="366762"/>
          </a:xfrm>
          <a:prstGeom prst="rect">
            <a:avLst/>
          </a:prstGeom>
        </p:spPr>
      </p:pic>
      <p:pic>
        <p:nvPicPr>
          <p:cNvPr id="6" name="Grafik 5" descr="Ein Bild, das Muster, Kunst, Quadrat, Schwarzweiß enthält.&#10;&#10;KI-generierte Inhalte können fehlerhaft sein.">
            <a:extLst>
              <a:ext uri="{FF2B5EF4-FFF2-40B4-BE49-F238E27FC236}">
                <a16:creationId xmlns:a16="http://schemas.microsoft.com/office/drawing/2014/main" id="{76E06CDE-B0A2-FCBE-BF6B-DEB4F162B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75" y="1632214"/>
            <a:ext cx="3593571" cy="359357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5717E0B-1374-494F-6191-E7B46D1AD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403" y="1790699"/>
            <a:ext cx="3187672" cy="462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9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CF24C2-75DF-20B0-08E8-D93D7ABAD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Schrift, Visitenkarte enthält.&#10;&#10;KI-generierte Inhalte können fehlerhaft sein.">
            <a:extLst>
              <a:ext uri="{FF2B5EF4-FFF2-40B4-BE49-F238E27FC236}">
                <a16:creationId xmlns:a16="http://schemas.microsoft.com/office/drawing/2014/main" id="{ADC8D62D-3EE1-3F46-3709-DBFA5ADFA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43626"/>
            <a:ext cx="10905066" cy="5370747"/>
          </a:xfrm>
          <a:prstGeom prst="rect">
            <a:avLst/>
          </a:prstGeom>
        </p:spPr>
      </p:pic>
      <p:pic>
        <p:nvPicPr>
          <p:cNvPr id="4" name="Grafik 3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63191565-11B1-7533-1FA7-E9570C6E12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8948" y="303060"/>
            <a:ext cx="1602740" cy="47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36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2F58CE00-FFBA-1BEC-1A5A-4E1D52E66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FFCE73F-C80F-836B-7A3A-5B4FD12D3C68}"/>
              </a:ext>
            </a:extLst>
          </p:cNvPr>
          <p:cNvSpPr txBox="1">
            <a:spLocks/>
          </p:cNvSpPr>
          <p:nvPr/>
        </p:nvSpPr>
        <p:spPr>
          <a:xfrm>
            <a:off x="1705123" y="1280753"/>
            <a:ext cx="9387625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8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+mn-lt"/>
                <a:ea typeface="Open Sans" pitchFamily="2" charset="0"/>
                <a:cs typeface="Open Sans" pitchFamily="2" charset="0"/>
              </a:rPr>
              <a:t>Fragen?</a:t>
            </a:r>
          </a:p>
        </p:txBody>
      </p:sp>
      <p:pic>
        <p:nvPicPr>
          <p:cNvPr id="13" name="Grafik 12" descr="Ein Bild, das Entwurf, Lineart, Zeichnung, Strichzeichnung enthält.&#10;&#10;Automatisch generierte Beschreibung">
            <a:extLst>
              <a:ext uri="{FF2B5EF4-FFF2-40B4-BE49-F238E27FC236}">
                <a16:creationId xmlns:a16="http://schemas.microsoft.com/office/drawing/2014/main" id="{A36A61F9-ACF3-8907-80E3-6789013DF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159" y="2265094"/>
            <a:ext cx="9577589" cy="29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15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AC0AF-468B-6E20-94A2-1E8286ED18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1176129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Quadrat, Rechteck enthält.&#10;&#10;KI-generierte Inhalte können fehlerhaft sein.">
            <a:extLst>
              <a:ext uri="{FF2B5EF4-FFF2-40B4-BE49-F238E27FC236}">
                <a16:creationId xmlns:a16="http://schemas.microsoft.com/office/drawing/2014/main" id="{FF7E202F-6814-B6BF-63CD-5BE45F470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56997"/>
            <a:ext cx="10905066" cy="5398005"/>
          </a:xfrm>
          <a:prstGeom prst="rect">
            <a:avLst/>
          </a:prstGeom>
        </p:spPr>
      </p:pic>
      <p:pic>
        <p:nvPicPr>
          <p:cNvPr id="4" name="Grafik 3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582913C5-9A8F-AED4-BD49-A9BD3A383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8948" y="303060"/>
            <a:ext cx="1602740" cy="47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21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4338662" name="Titel 1"/>
          <p:cNvSpPr>
            <a:spLocks noGrp="1"/>
          </p:cNvSpPr>
          <p:nvPr/>
        </p:nvSpPr>
        <p:spPr bwMode="auto">
          <a:xfrm>
            <a:off x="768450" y="711938"/>
            <a:ext cx="7238470" cy="584884"/>
          </a:xfrm>
        </p:spPr>
        <p:txBody>
          <a:bodyPr vertOverflow="overflow" horzOverflow="overflow" vert="horz" wrap="square" lIns="91440" tIns="90000" rIns="91440" bIns="90000" numCol="1" spcCol="0" rtlCol="0" fromWordArt="0" anchor="t" anchorCtr="0" forceAA="0" compatLnSpc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de-DE" sz="2800" dirty="0" err="1">
                <a:solidFill>
                  <a:srgbClr val="0054FF"/>
                </a:solidFill>
                <a:latin typeface="+mn-lt"/>
                <a:cs typeface="Arial"/>
              </a:rPr>
              <a:t>Branching</a:t>
            </a:r>
            <a:r>
              <a:rPr lang="de-DE" sz="2800" dirty="0">
                <a:solidFill>
                  <a:srgbClr val="0054FF"/>
                </a:solidFill>
                <a:latin typeface="+mn-lt"/>
                <a:cs typeface="Arial"/>
              </a:rPr>
              <a:t>-Szenario </a:t>
            </a:r>
          </a:p>
        </p:txBody>
      </p:sp>
      <p:sp>
        <p:nvSpPr>
          <p:cNvPr id="504762844" name="Inhaltsplatzhalter 2"/>
          <p:cNvSpPr>
            <a:spLocks noGrp="1"/>
          </p:cNvSpPr>
          <p:nvPr/>
        </p:nvSpPr>
        <p:spPr bwMode="auto">
          <a:xfrm>
            <a:off x="1472364" y="1813836"/>
            <a:ext cx="8995527" cy="4320000"/>
          </a:xfrm>
          <a:ln>
            <a:solidFill>
              <a:srgbClr val="66C0C0"/>
            </a:solidFill>
          </a:ln>
        </p:spPr>
        <p:txBody>
          <a:bodyPr vertOverflow="overflow" horzOverflow="overflow" vert="horz" wrap="square" lIns="91440" tIns="90000" rIns="91440" bIns="90000" numCol="1" spcCol="0" rtlCol="0" fromWordArt="0" anchor="t" anchorCtr="0" forceAA="0" compatLnSpc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799"/>
              </a:spcAft>
              <a:buClr>
                <a:srgbClr val="009696"/>
              </a:buClr>
              <a:buNone/>
              <a:defRPr/>
            </a:pP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H5P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(HTML5Package) ist eine freie und quelloffene Software zum Erstellen von interaktiven (Lern-)Inhalten für das Web. </a:t>
            </a:r>
          </a:p>
          <a:p>
            <a:pPr marL="0" indent="0">
              <a:lnSpc>
                <a:spcPct val="100000"/>
              </a:lnSpc>
              <a:spcAft>
                <a:spcPts val="799"/>
              </a:spcAft>
              <a:buClr>
                <a:srgbClr val="009696"/>
              </a:buClr>
              <a:buNone/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Getragen vom Gedanken der Open Educational Resources sollte die gesuchte Lösung 2013 auf offene Standards setzen. </a:t>
            </a:r>
          </a:p>
          <a:p>
            <a:pPr marL="0" indent="0">
              <a:lnSpc>
                <a:spcPct val="100000"/>
              </a:lnSpc>
              <a:spcAft>
                <a:spcPts val="799"/>
              </a:spcAft>
              <a:buClr>
                <a:srgbClr val="009696"/>
              </a:buClr>
              <a:buNone/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Zu den verfügbaren Inhaltsformen zählen 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Videos oder Präsentationen mit eingebetteten 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Quiz-Aufgaben verschiedenster Art, 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Zeitstrahlen oder ein Memory-Spiel. </a:t>
            </a:r>
            <a:endParaRPr lang="de-DE" sz="24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defRPr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2028867" name="Gruppieren 512028866"/>
          <p:cNvGrpSpPr/>
          <p:nvPr/>
        </p:nvGrpSpPr>
        <p:grpSpPr bwMode="auto">
          <a:xfrm>
            <a:off x="8810523" y="3556311"/>
            <a:ext cx="2656849" cy="1886524"/>
            <a:chOff x="0" y="0"/>
            <a:chExt cx="1907280" cy="1230120"/>
          </a:xfrm>
        </p:grpSpPr>
        <p:sp>
          <p:nvSpPr>
            <p:cNvPr id="2101873583" name="Rechteck: abgerundete Ecken 2101873582"/>
            <p:cNvSpPr/>
            <p:nvPr/>
          </p:nvSpPr>
          <p:spPr bwMode="auto">
            <a:xfrm>
              <a:off x="233280" y="5759"/>
              <a:ext cx="1440000" cy="360000"/>
            </a:xfrm>
            <a:prstGeom prst="roundRect">
              <a:avLst>
                <a:gd name="adj" fmla="val 16667"/>
              </a:avLst>
            </a:prstGeom>
            <a:solidFill>
              <a:srgbClr val="009696">
                <a:alpha val="60000"/>
              </a:srgbClr>
            </a:solidFill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534115251" name="Textfeld 1534115250"/>
            <p:cNvSpPr txBox="1"/>
            <p:nvPr/>
          </p:nvSpPr>
          <p:spPr bwMode="auto">
            <a:xfrm>
              <a:off x="233280" y="0"/>
              <a:ext cx="361439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ctr" anchorCtr="0" forceAA="0" compatLnSpc="0">
              <a:spAutoFit/>
            </a:bodyPr>
            <a:lstStyle/>
            <a:p>
              <a:pPr algn="ctr">
                <a:defRPr/>
              </a:pPr>
              <a:r>
                <a:rPr b="1">
                  <a:solidFill>
                    <a:schemeClr val="bg1"/>
                  </a:solidFill>
                </a:rPr>
                <a:t>?</a:t>
              </a:r>
              <a:endParaRPr/>
            </a:p>
          </p:txBody>
        </p:sp>
        <p:cxnSp>
          <p:nvCxnSpPr>
            <p:cNvPr id="2" name="Gerader Verbinder 1"/>
            <p:cNvCxnSpPr>
              <a:cxnSpLocks/>
            </p:cNvCxnSpPr>
            <p:nvPr/>
          </p:nvCxnSpPr>
          <p:spPr bwMode="auto">
            <a:xfrm>
              <a:off x="634320" y="128835"/>
              <a:ext cx="905234" cy="0"/>
            </a:xfrm>
            <a:prstGeom prst="line">
              <a:avLst/>
            </a:prstGeom>
            <a:ln w="19049" cap="flat" cmpd="sng" algn="ctr">
              <a:solidFill>
                <a:schemeClr val="bg1"/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702041" name="Gerader Verbinder 576702040">
              <a:hlinkClick r:id="rId3"/>
            </p:cNvPr>
            <p:cNvCxnSpPr>
              <a:cxnSpLocks/>
            </p:cNvCxnSpPr>
            <p:nvPr/>
          </p:nvCxnSpPr>
          <p:spPr bwMode="auto">
            <a:xfrm>
              <a:off x="634320" y="233609"/>
              <a:ext cx="905234" cy="0"/>
            </a:xfrm>
            <a:prstGeom prst="line">
              <a:avLst/>
            </a:prstGeom>
            <a:ln w="19049" cap="flat" cmpd="sng" algn="ctr">
              <a:solidFill>
                <a:schemeClr val="bg1"/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Gerader Verbinder 2"/>
            <p:cNvCxnSpPr>
              <a:cxnSpLocks/>
            </p:cNvCxnSpPr>
            <p:nvPr/>
          </p:nvCxnSpPr>
          <p:spPr bwMode="auto">
            <a:xfrm>
              <a:off x="953280" y="365759"/>
              <a:ext cx="0" cy="180000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Gerader Verbinder 3"/>
            <p:cNvCxnSpPr>
              <a:cxnSpLocks/>
            </p:cNvCxnSpPr>
            <p:nvPr/>
          </p:nvCxnSpPr>
          <p:spPr bwMode="auto">
            <a:xfrm>
              <a:off x="324000" y="545760"/>
              <a:ext cx="1259280" cy="0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3853242" name="Gerader Verbinder 843853241"/>
            <p:cNvCxnSpPr>
              <a:cxnSpLocks/>
            </p:cNvCxnSpPr>
            <p:nvPr/>
          </p:nvCxnSpPr>
          <p:spPr bwMode="auto">
            <a:xfrm>
              <a:off x="953280" y="545759"/>
              <a:ext cx="0" cy="180000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6730365" name="Gerader Verbinder 1026730364"/>
            <p:cNvCxnSpPr>
              <a:cxnSpLocks/>
            </p:cNvCxnSpPr>
            <p:nvPr/>
          </p:nvCxnSpPr>
          <p:spPr bwMode="auto">
            <a:xfrm>
              <a:off x="233280" y="636119"/>
              <a:ext cx="0" cy="89639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2956302" name="Gerader Verbinder 1462956301"/>
            <p:cNvCxnSpPr>
              <a:cxnSpLocks/>
            </p:cNvCxnSpPr>
            <p:nvPr/>
          </p:nvCxnSpPr>
          <p:spPr bwMode="auto">
            <a:xfrm>
              <a:off x="1673280" y="636119"/>
              <a:ext cx="0" cy="89639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1195474" name="Ellipse 1671195473"/>
            <p:cNvSpPr/>
            <p:nvPr/>
          </p:nvSpPr>
          <p:spPr bwMode="auto">
            <a:xfrm>
              <a:off x="863280" y="726120"/>
              <a:ext cx="180000" cy="180000"/>
            </a:xfrm>
            <a:prstGeom prst="ellipse">
              <a:avLst/>
            </a:prstGeom>
            <a:solidFill>
              <a:srgbClr val="009696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829008330" name="Bogen 829008330"/>
            <p:cNvSpPr/>
            <p:nvPr/>
          </p:nvSpPr>
          <p:spPr bwMode="auto">
            <a:xfrm flipH="1">
              <a:off x="234000" y="546120"/>
              <a:ext cx="180000" cy="180000"/>
            </a:xfrm>
            <a:prstGeom prst="arc">
              <a:avLst>
                <a:gd name="adj1" fmla="val 16200000"/>
                <a:gd name="adj2" fmla="val 0"/>
              </a:avLst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618110343" name="Bogen 829008330"/>
            <p:cNvSpPr/>
            <p:nvPr/>
          </p:nvSpPr>
          <p:spPr bwMode="auto">
            <a:xfrm>
              <a:off x="1493280" y="546120"/>
              <a:ext cx="180000" cy="180000"/>
            </a:xfrm>
            <a:prstGeom prst="arc">
              <a:avLst>
                <a:gd name="adj1" fmla="val 16200000"/>
                <a:gd name="adj2" fmla="val 0"/>
              </a:avLst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cxnSp>
          <p:nvCxnSpPr>
            <p:cNvPr id="5" name="Gerader Verbinder 4"/>
            <p:cNvCxnSpPr>
              <a:cxnSpLocks/>
            </p:cNvCxnSpPr>
            <p:nvPr/>
          </p:nvCxnSpPr>
          <p:spPr bwMode="auto">
            <a:xfrm>
              <a:off x="233280" y="816120"/>
              <a:ext cx="180000" cy="180000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8447628" name="Gerader Verbinder 1788447627"/>
            <p:cNvCxnSpPr>
              <a:cxnSpLocks/>
            </p:cNvCxnSpPr>
            <p:nvPr/>
          </p:nvCxnSpPr>
          <p:spPr bwMode="auto">
            <a:xfrm flipH="1">
              <a:off x="54000" y="816120"/>
              <a:ext cx="180000" cy="180000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4131677" name="Gerader Verbinder 1354131676"/>
            <p:cNvCxnSpPr>
              <a:cxnSpLocks/>
            </p:cNvCxnSpPr>
            <p:nvPr/>
          </p:nvCxnSpPr>
          <p:spPr bwMode="auto">
            <a:xfrm>
              <a:off x="1673280" y="816120"/>
              <a:ext cx="180000" cy="180000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5268720" name="Gerader Verbinder 1255268719"/>
            <p:cNvCxnSpPr>
              <a:cxnSpLocks/>
            </p:cNvCxnSpPr>
            <p:nvPr/>
          </p:nvCxnSpPr>
          <p:spPr bwMode="auto">
            <a:xfrm flipH="1">
              <a:off x="1494000" y="816120"/>
              <a:ext cx="180000" cy="180000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391695" name="Ellipse 334391694"/>
            <p:cNvSpPr/>
            <p:nvPr/>
          </p:nvSpPr>
          <p:spPr bwMode="auto">
            <a:xfrm>
              <a:off x="0" y="942120"/>
              <a:ext cx="108000" cy="108000"/>
            </a:xfrm>
            <a:prstGeom prst="ellipse">
              <a:avLst/>
            </a:prstGeom>
            <a:solidFill>
              <a:srgbClr val="D20078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697148155" name="Ellipse 1697148154"/>
            <p:cNvSpPr/>
            <p:nvPr/>
          </p:nvSpPr>
          <p:spPr bwMode="auto">
            <a:xfrm>
              <a:off x="360000" y="942120"/>
              <a:ext cx="108000" cy="108000"/>
            </a:xfrm>
            <a:prstGeom prst="ellipse">
              <a:avLst/>
            </a:prstGeom>
            <a:solidFill>
              <a:srgbClr val="A5C300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696802212" name="Ellipse 696802211"/>
            <p:cNvSpPr/>
            <p:nvPr/>
          </p:nvSpPr>
          <p:spPr bwMode="auto">
            <a:xfrm>
              <a:off x="1439280" y="942120"/>
              <a:ext cx="108000" cy="108000"/>
            </a:xfrm>
            <a:prstGeom prst="ellipse">
              <a:avLst/>
            </a:prstGeom>
            <a:solidFill>
              <a:srgbClr val="A5C300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539719646" name="Ellipse 539719645"/>
            <p:cNvSpPr/>
            <p:nvPr/>
          </p:nvSpPr>
          <p:spPr bwMode="auto">
            <a:xfrm>
              <a:off x="1799280" y="942120"/>
              <a:ext cx="108000" cy="108000"/>
            </a:xfrm>
            <a:prstGeom prst="ellipse">
              <a:avLst/>
            </a:prstGeom>
            <a:solidFill>
              <a:srgbClr val="D20078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cxnSp>
          <p:nvCxnSpPr>
            <p:cNvPr id="916639734" name="Gerader Verbinder 916639733"/>
            <p:cNvCxnSpPr>
              <a:cxnSpLocks/>
            </p:cNvCxnSpPr>
            <p:nvPr/>
          </p:nvCxnSpPr>
          <p:spPr bwMode="auto">
            <a:xfrm>
              <a:off x="953640" y="906120"/>
              <a:ext cx="0" cy="180000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0937100" name="Ellipse 1740937099"/>
            <p:cNvSpPr/>
            <p:nvPr/>
          </p:nvSpPr>
          <p:spPr bwMode="auto">
            <a:xfrm>
              <a:off x="881280" y="1086120"/>
              <a:ext cx="144000" cy="144000"/>
            </a:xfrm>
            <a:prstGeom prst="ellipse">
              <a:avLst/>
            </a:prstGeom>
            <a:solidFill>
              <a:srgbClr val="A5C300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788534127" name="Ellipse 788534126"/>
            <p:cNvSpPr/>
            <p:nvPr/>
          </p:nvSpPr>
          <p:spPr bwMode="auto">
            <a:xfrm>
              <a:off x="144000" y="726120"/>
              <a:ext cx="180000" cy="180000"/>
            </a:xfrm>
            <a:prstGeom prst="ellipse">
              <a:avLst/>
            </a:prstGeom>
            <a:solidFill>
              <a:srgbClr val="009696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236171417" name="Ellipse 1236171416"/>
            <p:cNvSpPr/>
            <p:nvPr/>
          </p:nvSpPr>
          <p:spPr bwMode="auto">
            <a:xfrm>
              <a:off x="1583280" y="725759"/>
              <a:ext cx="180000" cy="180000"/>
            </a:xfrm>
            <a:prstGeom prst="ellipse">
              <a:avLst/>
            </a:prstGeom>
            <a:solidFill>
              <a:srgbClr val="009696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pic>
        <p:nvPicPr>
          <p:cNvPr id="32" name="Grafik 3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3BF88CB-D72B-A8D8-265C-DBAA6E6481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EA579D3-2167-D19E-2EBD-EAD0776AB8B2}"/>
              </a:ext>
            </a:extLst>
          </p:cNvPr>
          <p:cNvSpPr txBox="1"/>
          <p:nvPr/>
        </p:nvSpPr>
        <p:spPr>
          <a:xfrm>
            <a:off x="768450" y="1346300"/>
            <a:ext cx="26725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rgbClr val="0054FF"/>
                </a:solidFill>
                <a:cs typeface="Arial"/>
              </a:rPr>
              <a:t>Begriffsbestimmung</a:t>
            </a:r>
          </a:p>
          <a:p>
            <a:endParaRPr lang="de-DE" sz="22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F3C6802-DC12-4792-85AD-A24BBE3FCE42}"/>
              </a:ext>
            </a:extLst>
          </p:cNvPr>
          <p:cNvSpPr txBox="1"/>
          <p:nvPr/>
        </p:nvSpPr>
        <p:spPr>
          <a:xfrm>
            <a:off x="8666913" y="5511336"/>
            <a:ext cx="3601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Design </a:t>
            </a:r>
            <a:r>
              <a:rPr lang="de-DE" sz="1200" dirty="0" err="1"/>
              <a:t>by</a:t>
            </a:r>
            <a:r>
              <a:rPr lang="de-DE" sz="1200" dirty="0"/>
              <a:t> </a:t>
            </a:r>
            <a:r>
              <a:rPr lang="de-DE" sz="1200" dirty="0" err="1"/>
              <a:t>Freepik</a:t>
            </a:r>
            <a:r>
              <a:rPr lang="de-DE" sz="1200" dirty="0"/>
              <a:t> / </a:t>
            </a:r>
            <a:r>
              <a:rPr lang="en-US" sz="1200" u="sng" dirty="0">
                <a:solidFill>
                  <a:schemeClr val="dk1"/>
                </a:solidFill>
                <a:latin typeface="Transforma Mix Medium"/>
                <a:hlinkClick r:id="rId5"/>
              </a:rPr>
              <a:t>CC BY 4.0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959092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4338662" name="Titel 1"/>
          <p:cNvSpPr>
            <a:spLocks noGrp="1"/>
          </p:cNvSpPr>
          <p:nvPr/>
        </p:nvSpPr>
        <p:spPr bwMode="auto">
          <a:xfrm>
            <a:off x="768450" y="711938"/>
            <a:ext cx="7238470" cy="584884"/>
          </a:xfrm>
        </p:spPr>
        <p:txBody>
          <a:bodyPr vertOverflow="overflow" horzOverflow="overflow" vert="horz" wrap="square" lIns="91440" tIns="90000" rIns="91440" bIns="90000" numCol="1" spcCol="0" rtlCol="0" fromWordArt="0" anchor="t" anchorCtr="0" forceAA="0" compatLnSpc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de-DE" sz="2800" dirty="0" err="1">
                <a:solidFill>
                  <a:srgbClr val="0054FF"/>
                </a:solidFill>
                <a:latin typeface="+mn-lt"/>
                <a:cs typeface="Arial"/>
              </a:rPr>
              <a:t>Branching</a:t>
            </a:r>
            <a:r>
              <a:rPr lang="de-DE" sz="2800" dirty="0">
                <a:solidFill>
                  <a:srgbClr val="0054FF"/>
                </a:solidFill>
                <a:latin typeface="+mn-lt"/>
                <a:cs typeface="Arial"/>
              </a:rPr>
              <a:t>-Szenario </a:t>
            </a:r>
          </a:p>
        </p:txBody>
      </p:sp>
      <p:sp>
        <p:nvSpPr>
          <p:cNvPr id="504762844" name="Inhaltsplatzhalter 2"/>
          <p:cNvSpPr>
            <a:spLocks noGrp="1"/>
          </p:cNvSpPr>
          <p:nvPr/>
        </p:nvSpPr>
        <p:spPr bwMode="auto">
          <a:xfrm>
            <a:off x="1472364" y="1813836"/>
            <a:ext cx="8995527" cy="4320000"/>
          </a:xfrm>
          <a:ln>
            <a:solidFill>
              <a:srgbClr val="66C0C0"/>
            </a:solidFill>
          </a:ln>
        </p:spPr>
        <p:txBody>
          <a:bodyPr vertOverflow="overflow" horzOverflow="overflow" vert="horz" wrap="square" lIns="91440" tIns="90000" rIns="91440" bIns="90000" numCol="1" spcCol="0" rtlCol="0" fromWordArt="0" anchor="t" anchorCtr="0" forceAA="0" compatLnSpc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799"/>
              </a:spcAft>
              <a:buClr>
                <a:srgbClr val="009696"/>
              </a:buClr>
              <a:buNone/>
              <a:defRPr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„[...] ist eine interaktive Lernmethode, die Fallszenarien enthält, die den Benutzer Schritt für Schritt durch einen Entscheidungsprozess führen. [...] Das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Branching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Szenario gibt ihnen die Möglichkeit, Entscheidungen entsprechend ihrem Kenntnis- und Wissensstand zu treffen und sofort Feedback zu erhalten [...].“ </a:t>
            </a:r>
            <a:r>
              <a:rPr lang="de-DE" sz="1100" b="0" i="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</a:t>
            </a:r>
            <a:r>
              <a:rPr lang="de-DE" sz="11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Rababa</a:t>
            </a:r>
            <a:r>
              <a:rPr lang="de-DE" sz="1100" b="0" i="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e-DE" sz="11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Masha'al</a:t>
            </a:r>
            <a:r>
              <a:rPr lang="de-DE" sz="1100" b="0" i="0" dirty="0">
                <a:latin typeface="Arial" panose="020B0604020202020204" pitchFamily="34" charset="0"/>
                <a:cs typeface="Arial" panose="020B0604020202020204" pitchFamily="34" charset="0"/>
              </a:rPr>
              <a:t>, 2020)</a:t>
            </a:r>
            <a:endParaRPr lang="en-US" sz="1100" b="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  <a:spcBef>
                <a:spcPts val="999"/>
              </a:spcBef>
              <a:spcAft>
                <a:spcPts val="799"/>
              </a:spcAft>
              <a:buClr>
                <a:srgbClr val="009696"/>
              </a:buClr>
              <a:buFont typeface="Arial"/>
              <a:buChar char="●"/>
              <a:defRPr/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799"/>
              </a:spcAft>
              <a:buFont typeface="Arial"/>
              <a:buNone/>
              <a:defRPr/>
            </a:pPr>
            <a:endParaRPr lang="de-DE" sz="24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defRPr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2028867" name="Gruppieren 512028866"/>
          <p:cNvGrpSpPr/>
          <p:nvPr/>
        </p:nvGrpSpPr>
        <p:grpSpPr bwMode="auto">
          <a:xfrm>
            <a:off x="7646242" y="4360644"/>
            <a:ext cx="2656849" cy="1886524"/>
            <a:chOff x="0" y="0"/>
            <a:chExt cx="1907280" cy="1230120"/>
          </a:xfrm>
        </p:grpSpPr>
        <p:sp>
          <p:nvSpPr>
            <p:cNvPr id="2101873583" name="Rechteck: abgerundete Ecken 2101873582"/>
            <p:cNvSpPr/>
            <p:nvPr/>
          </p:nvSpPr>
          <p:spPr bwMode="auto">
            <a:xfrm>
              <a:off x="233280" y="5759"/>
              <a:ext cx="1440000" cy="360000"/>
            </a:xfrm>
            <a:prstGeom prst="roundRect">
              <a:avLst>
                <a:gd name="adj" fmla="val 16667"/>
              </a:avLst>
            </a:prstGeom>
            <a:solidFill>
              <a:srgbClr val="009696">
                <a:alpha val="60000"/>
              </a:srgbClr>
            </a:solidFill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534115251" name="Textfeld 1534115250"/>
            <p:cNvSpPr txBox="1"/>
            <p:nvPr/>
          </p:nvSpPr>
          <p:spPr bwMode="auto">
            <a:xfrm>
              <a:off x="233280" y="0"/>
              <a:ext cx="361439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ctr" anchorCtr="0" forceAA="0" compatLnSpc="0">
              <a:spAutoFit/>
            </a:bodyPr>
            <a:lstStyle/>
            <a:p>
              <a:pPr algn="ctr">
                <a:defRPr/>
              </a:pPr>
              <a:r>
                <a:rPr b="1">
                  <a:solidFill>
                    <a:schemeClr val="bg1"/>
                  </a:solidFill>
                </a:rPr>
                <a:t>?</a:t>
              </a:r>
              <a:endParaRPr/>
            </a:p>
          </p:txBody>
        </p:sp>
        <p:cxnSp>
          <p:nvCxnSpPr>
            <p:cNvPr id="2" name="Gerader Verbinder 1"/>
            <p:cNvCxnSpPr>
              <a:cxnSpLocks/>
            </p:cNvCxnSpPr>
            <p:nvPr/>
          </p:nvCxnSpPr>
          <p:spPr bwMode="auto">
            <a:xfrm>
              <a:off x="634320" y="128835"/>
              <a:ext cx="905234" cy="0"/>
            </a:xfrm>
            <a:prstGeom prst="line">
              <a:avLst/>
            </a:prstGeom>
            <a:ln w="19049" cap="flat" cmpd="sng" algn="ctr">
              <a:solidFill>
                <a:schemeClr val="bg1"/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702041" name="Gerader Verbinder 576702040">
              <a:hlinkClick r:id="rId3"/>
            </p:cNvPr>
            <p:cNvCxnSpPr>
              <a:cxnSpLocks/>
            </p:cNvCxnSpPr>
            <p:nvPr/>
          </p:nvCxnSpPr>
          <p:spPr bwMode="auto">
            <a:xfrm>
              <a:off x="634320" y="233609"/>
              <a:ext cx="905234" cy="0"/>
            </a:xfrm>
            <a:prstGeom prst="line">
              <a:avLst/>
            </a:prstGeom>
            <a:ln w="19049" cap="flat" cmpd="sng" algn="ctr">
              <a:solidFill>
                <a:schemeClr val="bg1"/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Gerader Verbinder 2"/>
            <p:cNvCxnSpPr>
              <a:cxnSpLocks/>
            </p:cNvCxnSpPr>
            <p:nvPr/>
          </p:nvCxnSpPr>
          <p:spPr bwMode="auto">
            <a:xfrm>
              <a:off x="953280" y="365759"/>
              <a:ext cx="0" cy="180000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Gerader Verbinder 3"/>
            <p:cNvCxnSpPr>
              <a:cxnSpLocks/>
            </p:cNvCxnSpPr>
            <p:nvPr/>
          </p:nvCxnSpPr>
          <p:spPr bwMode="auto">
            <a:xfrm>
              <a:off x="324000" y="545760"/>
              <a:ext cx="1259280" cy="0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3853242" name="Gerader Verbinder 843853241"/>
            <p:cNvCxnSpPr>
              <a:cxnSpLocks/>
            </p:cNvCxnSpPr>
            <p:nvPr/>
          </p:nvCxnSpPr>
          <p:spPr bwMode="auto">
            <a:xfrm>
              <a:off x="953280" y="545759"/>
              <a:ext cx="0" cy="180000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6730365" name="Gerader Verbinder 1026730364"/>
            <p:cNvCxnSpPr>
              <a:cxnSpLocks/>
            </p:cNvCxnSpPr>
            <p:nvPr/>
          </p:nvCxnSpPr>
          <p:spPr bwMode="auto">
            <a:xfrm>
              <a:off x="233280" y="636119"/>
              <a:ext cx="0" cy="89639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2956302" name="Gerader Verbinder 1462956301"/>
            <p:cNvCxnSpPr>
              <a:cxnSpLocks/>
            </p:cNvCxnSpPr>
            <p:nvPr/>
          </p:nvCxnSpPr>
          <p:spPr bwMode="auto">
            <a:xfrm>
              <a:off x="1673280" y="636119"/>
              <a:ext cx="0" cy="89639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1195474" name="Ellipse 1671195473"/>
            <p:cNvSpPr/>
            <p:nvPr/>
          </p:nvSpPr>
          <p:spPr bwMode="auto">
            <a:xfrm>
              <a:off x="863280" y="726120"/>
              <a:ext cx="180000" cy="180000"/>
            </a:xfrm>
            <a:prstGeom prst="ellipse">
              <a:avLst/>
            </a:prstGeom>
            <a:solidFill>
              <a:srgbClr val="009696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829008330" name="Bogen 829008330"/>
            <p:cNvSpPr/>
            <p:nvPr/>
          </p:nvSpPr>
          <p:spPr bwMode="auto">
            <a:xfrm flipH="1">
              <a:off x="234000" y="546120"/>
              <a:ext cx="180000" cy="180000"/>
            </a:xfrm>
            <a:prstGeom prst="arc">
              <a:avLst>
                <a:gd name="adj1" fmla="val 16200000"/>
                <a:gd name="adj2" fmla="val 0"/>
              </a:avLst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618110343" name="Bogen 829008330"/>
            <p:cNvSpPr/>
            <p:nvPr/>
          </p:nvSpPr>
          <p:spPr bwMode="auto">
            <a:xfrm>
              <a:off x="1493280" y="546120"/>
              <a:ext cx="180000" cy="180000"/>
            </a:xfrm>
            <a:prstGeom prst="arc">
              <a:avLst>
                <a:gd name="adj1" fmla="val 16200000"/>
                <a:gd name="adj2" fmla="val 0"/>
              </a:avLst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cxnSp>
          <p:nvCxnSpPr>
            <p:cNvPr id="5" name="Gerader Verbinder 4"/>
            <p:cNvCxnSpPr>
              <a:cxnSpLocks/>
            </p:cNvCxnSpPr>
            <p:nvPr/>
          </p:nvCxnSpPr>
          <p:spPr bwMode="auto">
            <a:xfrm>
              <a:off x="233280" y="816120"/>
              <a:ext cx="180000" cy="180000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8447628" name="Gerader Verbinder 1788447627"/>
            <p:cNvCxnSpPr>
              <a:cxnSpLocks/>
            </p:cNvCxnSpPr>
            <p:nvPr/>
          </p:nvCxnSpPr>
          <p:spPr bwMode="auto">
            <a:xfrm flipH="1">
              <a:off x="54000" y="816120"/>
              <a:ext cx="180000" cy="180000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4131677" name="Gerader Verbinder 1354131676"/>
            <p:cNvCxnSpPr>
              <a:cxnSpLocks/>
            </p:cNvCxnSpPr>
            <p:nvPr/>
          </p:nvCxnSpPr>
          <p:spPr bwMode="auto">
            <a:xfrm>
              <a:off x="1673280" y="816120"/>
              <a:ext cx="180000" cy="180000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5268720" name="Gerader Verbinder 1255268719"/>
            <p:cNvCxnSpPr>
              <a:cxnSpLocks/>
            </p:cNvCxnSpPr>
            <p:nvPr/>
          </p:nvCxnSpPr>
          <p:spPr bwMode="auto">
            <a:xfrm flipH="1">
              <a:off x="1494000" y="816120"/>
              <a:ext cx="180000" cy="180000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391695" name="Ellipse 334391694"/>
            <p:cNvSpPr/>
            <p:nvPr/>
          </p:nvSpPr>
          <p:spPr bwMode="auto">
            <a:xfrm>
              <a:off x="0" y="942120"/>
              <a:ext cx="108000" cy="108000"/>
            </a:xfrm>
            <a:prstGeom prst="ellipse">
              <a:avLst/>
            </a:prstGeom>
            <a:solidFill>
              <a:srgbClr val="D20078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697148155" name="Ellipse 1697148154"/>
            <p:cNvSpPr/>
            <p:nvPr/>
          </p:nvSpPr>
          <p:spPr bwMode="auto">
            <a:xfrm>
              <a:off x="360000" y="942120"/>
              <a:ext cx="108000" cy="108000"/>
            </a:xfrm>
            <a:prstGeom prst="ellipse">
              <a:avLst/>
            </a:prstGeom>
            <a:solidFill>
              <a:srgbClr val="A5C300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696802212" name="Ellipse 696802211"/>
            <p:cNvSpPr/>
            <p:nvPr/>
          </p:nvSpPr>
          <p:spPr bwMode="auto">
            <a:xfrm>
              <a:off x="1439280" y="942120"/>
              <a:ext cx="108000" cy="108000"/>
            </a:xfrm>
            <a:prstGeom prst="ellipse">
              <a:avLst/>
            </a:prstGeom>
            <a:solidFill>
              <a:srgbClr val="A5C300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539719646" name="Ellipse 539719645"/>
            <p:cNvSpPr/>
            <p:nvPr/>
          </p:nvSpPr>
          <p:spPr bwMode="auto">
            <a:xfrm>
              <a:off x="1799280" y="942120"/>
              <a:ext cx="108000" cy="108000"/>
            </a:xfrm>
            <a:prstGeom prst="ellipse">
              <a:avLst/>
            </a:prstGeom>
            <a:solidFill>
              <a:srgbClr val="D20078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cxnSp>
          <p:nvCxnSpPr>
            <p:cNvPr id="916639734" name="Gerader Verbinder 916639733"/>
            <p:cNvCxnSpPr>
              <a:cxnSpLocks/>
            </p:cNvCxnSpPr>
            <p:nvPr/>
          </p:nvCxnSpPr>
          <p:spPr bwMode="auto">
            <a:xfrm>
              <a:off x="953640" y="906120"/>
              <a:ext cx="0" cy="180000"/>
            </a:xfrm>
            <a:prstGeom prst="line">
              <a:avLst/>
            </a:prstGeom>
            <a:ln w="19049" cap="flat" cmpd="sng" algn="ctr">
              <a:solidFill>
                <a:schemeClr val="tx1">
                  <a:alpha val="60000"/>
                </a:schemeClr>
              </a:solidFill>
              <a:prstDash val="solid"/>
              <a:miter lim="800000"/>
            </a:ln>
          </p:spPr>
          <p:style>
            <a:lnRef idx="1">
              <a:schemeClr val="accent1">
                <a:shade val="50000"/>
              </a:schemeClr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0937100" name="Ellipse 1740937099"/>
            <p:cNvSpPr/>
            <p:nvPr/>
          </p:nvSpPr>
          <p:spPr bwMode="auto">
            <a:xfrm>
              <a:off x="881280" y="1086120"/>
              <a:ext cx="144000" cy="144000"/>
            </a:xfrm>
            <a:prstGeom prst="ellipse">
              <a:avLst/>
            </a:prstGeom>
            <a:solidFill>
              <a:srgbClr val="A5C300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788534127" name="Ellipse 788534126"/>
            <p:cNvSpPr/>
            <p:nvPr/>
          </p:nvSpPr>
          <p:spPr bwMode="auto">
            <a:xfrm>
              <a:off x="144000" y="726120"/>
              <a:ext cx="180000" cy="180000"/>
            </a:xfrm>
            <a:prstGeom prst="ellipse">
              <a:avLst/>
            </a:prstGeom>
            <a:solidFill>
              <a:srgbClr val="009696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236171417" name="Ellipse 1236171416"/>
            <p:cNvSpPr/>
            <p:nvPr/>
          </p:nvSpPr>
          <p:spPr bwMode="auto">
            <a:xfrm>
              <a:off x="1583280" y="725759"/>
              <a:ext cx="180000" cy="180000"/>
            </a:xfrm>
            <a:prstGeom prst="ellipse">
              <a:avLst/>
            </a:prstGeom>
            <a:solidFill>
              <a:srgbClr val="009696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pic>
        <p:nvPicPr>
          <p:cNvPr id="32" name="Grafik 3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3BF88CB-D72B-A8D8-265C-DBAA6E6481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EA579D3-2167-D19E-2EBD-EAD0776AB8B2}"/>
              </a:ext>
            </a:extLst>
          </p:cNvPr>
          <p:cNvSpPr txBox="1"/>
          <p:nvPr/>
        </p:nvSpPr>
        <p:spPr>
          <a:xfrm>
            <a:off x="768450" y="1346300"/>
            <a:ext cx="26725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rgbClr val="0054FF"/>
                </a:solidFill>
                <a:cs typeface="Arial"/>
              </a:rPr>
              <a:t>Begriffsbestimmung</a:t>
            </a:r>
          </a:p>
          <a:p>
            <a:endParaRPr lang="de-DE" sz="22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318BC1C-233B-43D1-9971-DDA5285DCA6F}"/>
              </a:ext>
            </a:extLst>
          </p:cNvPr>
          <p:cNvSpPr txBox="1"/>
          <p:nvPr/>
        </p:nvSpPr>
        <p:spPr>
          <a:xfrm>
            <a:off x="7642259" y="6294517"/>
            <a:ext cx="249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Design </a:t>
            </a:r>
            <a:r>
              <a:rPr lang="de-DE" sz="1200" dirty="0" err="1"/>
              <a:t>by</a:t>
            </a:r>
            <a:r>
              <a:rPr lang="de-DE" sz="1200" dirty="0"/>
              <a:t> </a:t>
            </a:r>
            <a:r>
              <a:rPr lang="de-DE" sz="1200" dirty="0" err="1"/>
              <a:t>Freepik</a:t>
            </a:r>
            <a:r>
              <a:rPr lang="de-DE" sz="1200" dirty="0"/>
              <a:t> / </a:t>
            </a:r>
            <a:r>
              <a:rPr lang="en-US" sz="1200" u="sng" dirty="0">
                <a:solidFill>
                  <a:schemeClr val="dk1"/>
                </a:solidFill>
                <a:hlinkClick r:id="rId5"/>
              </a:rPr>
              <a:t>CC BY 4.0</a:t>
            </a:r>
            <a:endParaRPr lang="de-DE" sz="12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136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6F77870-8B01-E10D-BB58-2956B0EDFB1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4338662" name="Titel 1">
            <a:extLst>
              <a:ext uri="{FF2B5EF4-FFF2-40B4-BE49-F238E27FC236}">
                <a16:creationId xmlns:a16="http://schemas.microsoft.com/office/drawing/2014/main" id="{FCE63C24-E195-ACFA-E8DD-7539F741929F}"/>
              </a:ext>
            </a:extLst>
          </p:cNvPr>
          <p:cNvSpPr>
            <a:spLocks noGrp="1"/>
          </p:cNvSpPr>
          <p:nvPr/>
        </p:nvSpPr>
        <p:spPr bwMode="auto">
          <a:xfrm>
            <a:off x="1014190" y="693402"/>
            <a:ext cx="7238470" cy="900000"/>
          </a:xfrm>
        </p:spPr>
        <p:txBody>
          <a:bodyPr vertOverflow="overflow" horzOverflow="overflow" vert="horz" wrap="square" lIns="91440" tIns="90000" rIns="91440" bIns="90000" numCol="1" spcCol="0" rtlCol="0" fromWordArt="0" anchor="t" anchorCtr="0" forceAA="0" compatLnSpc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de-DE" sz="2800" dirty="0" err="1">
                <a:solidFill>
                  <a:srgbClr val="0054FF"/>
                </a:solidFill>
                <a:latin typeface="+mn-lt"/>
                <a:cs typeface="Arial"/>
              </a:rPr>
              <a:t>Branching</a:t>
            </a:r>
            <a:r>
              <a:rPr lang="de-DE" sz="2800" dirty="0">
                <a:solidFill>
                  <a:srgbClr val="0054FF"/>
                </a:solidFill>
                <a:latin typeface="+mn-lt"/>
                <a:cs typeface="Arial"/>
              </a:rPr>
              <a:t>-Szenario </a:t>
            </a:r>
          </a:p>
        </p:txBody>
      </p:sp>
      <p:sp>
        <p:nvSpPr>
          <p:cNvPr id="504762844" name="Inhaltsplatzhalter 2">
            <a:extLst>
              <a:ext uri="{FF2B5EF4-FFF2-40B4-BE49-F238E27FC236}">
                <a16:creationId xmlns:a16="http://schemas.microsoft.com/office/drawing/2014/main" id="{B2C99A07-D4AA-7D52-576E-A85593F78416}"/>
              </a:ext>
            </a:extLst>
          </p:cNvPr>
          <p:cNvSpPr>
            <a:spLocks noGrp="1"/>
          </p:cNvSpPr>
          <p:nvPr/>
        </p:nvSpPr>
        <p:spPr bwMode="auto">
          <a:xfrm>
            <a:off x="1429057" y="1844598"/>
            <a:ext cx="9878177" cy="4320000"/>
          </a:xfrm>
          <a:ln>
            <a:solidFill>
              <a:srgbClr val="66C0C0"/>
            </a:solidFill>
          </a:ln>
        </p:spPr>
        <p:txBody>
          <a:bodyPr vertOverflow="overflow" horzOverflow="overflow" vert="horz" wrap="square" lIns="91440" tIns="90000" rIns="91440" bIns="90000" numCol="1" spcCol="0" rtlCol="0" fromWordArt="0" anchor="t" anchorCtr="0" forceAA="0" compatLnSpc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Kompetenzzuwachs:</a:t>
            </a: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Zunahme beruflicher Kompetenzen bei den Lernenden, zum Teil sogar signifikant höher als bei traditionellen Lernmethoden.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Zufriedenheit &amp; Motivation:</a:t>
            </a: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Die Lernenden sind durchweg zufrieden mit der Methode, schätzten die Interaktivität, Realitätsnähe und mobile Verfügbarkeit.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Qualität der Studien:</a:t>
            </a: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Unterschiedliche Designs, Inhalte und Umsetzung der </a:t>
            </a:r>
            <a:r>
              <a:rPr lang="de-DE" altLang="de-DE" sz="2200" dirty="0" err="1">
                <a:latin typeface="Arial" panose="020B0604020202020204" pitchFamily="34" charset="0"/>
                <a:cs typeface="Arial" panose="020B0604020202020204" pitchFamily="34" charset="0"/>
              </a:rPr>
              <a:t>Simulationen.Viele</a:t>
            </a:r>
            <a:r>
              <a:rPr lang="de-DE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 Ergebnisse beruhen auf der subjektiven Einschätzung der Teilnehmenden statt objektiver Kompetenztests.</a:t>
            </a:r>
            <a:endParaRPr lang="de-DE" sz="22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32" name="Grafik 3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87A547E7-F0E6-C991-D045-DFEE86C46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0AAFA4D-59B1-30A1-8585-FFBFA7552732}"/>
              </a:ext>
            </a:extLst>
          </p:cNvPr>
          <p:cNvSpPr txBox="1"/>
          <p:nvPr/>
        </p:nvSpPr>
        <p:spPr>
          <a:xfrm>
            <a:off x="1014190" y="1280242"/>
            <a:ext cx="27574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rgbClr val="0054FF"/>
                </a:solidFill>
                <a:cs typeface="Arial"/>
              </a:rPr>
              <a:t>Stand der Forschung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357341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E4E6621-3015-67AB-566F-8C78ED7AAD3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4338662" name="Titel 1">
            <a:extLst>
              <a:ext uri="{FF2B5EF4-FFF2-40B4-BE49-F238E27FC236}">
                <a16:creationId xmlns:a16="http://schemas.microsoft.com/office/drawing/2014/main" id="{9FC7091D-2BDC-65E4-01B4-8E01C9C75678}"/>
              </a:ext>
            </a:extLst>
          </p:cNvPr>
          <p:cNvSpPr>
            <a:spLocks noGrp="1"/>
          </p:cNvSpPr>
          <p:nvPr/>
        </p:nvSpPr>
        <p:spPr bwMode="auto">
          <a:xfrm>
            <a:off x="1014190" y="693402"/>
            <a:ext cx="7238470" cy="900000"/>
          </a:xfrm>
        </p:spPr>
        <p:txBody>
          <a:bodyPr vertOverflow="overflow" horzOverflow="overflow" vert="horz" wrap="square" lIns="91440" tIns="90000" rIns="91440" bIns="90000" numCol="1" spcCol="0" rtlCol="0" fromWordArt="0" anchor="t" anchorCtr="0" forceAA="0" compatLnSpc="0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de-DE" sz="2800" dirty="0" err="1">
                <a:solidFill>
                  <a:srgbClr val="0054FF"/>
                </a:solidFill>
                <a:latin typeface="+mn-lt"/>
                <a:cs typeface="Arial"/>
              </a:rPr>
              <a:t>Branching</a:t>
            </a:r>
            <a:r>
              <a:rPr lang="de-DE" sz="2800" dirty="0">
                <a:solidFill>
                  <a:srgbClr val="0054FF"/>
                </a:solidFill>
                <a:latin typeface="+mn-lt"/>
                <a:cs typeface="Arial"/>
              </a:rPr>
              <a:t>-Szenario </a:t>
            </a:r>
          </a:p>
        </p:txBody>
      </p:sp>
      <p:sp>
        <p:nvSpPr>
          <p:cNvPr id="504762844" name="Inhaltsplatzhalter 2">
            <a:extLst>
              <a:ext uri="{FF2B5EF4-FFF2-40B4-BE49-F238E27FC236}">
                <a16:creationId xmlns:a16="http://schemas.microsoft.com/office/drawing/2014/main" id="{39CF539F-A6D6-F21D-C2DA-D06C9568F427}"/>
              </a:ext>
            </a:extLst>
          </p:cNvPr>
          <p:cNvSpPr>
            <a:spLocks noGrp="1"/>
          </p:cNvSpPr>
          <p:nvPr/>
        </p:nvSpPr>
        <p:spPr bwMode="auto">
          <a:xfrm>
            <a:off x="1429057" y="1844598"/>
            <a:ext cx="9878177" cy="4320000"/>
          </a:xfrm>
          <a:ln>
            <a:solidFill>
              <a:srgbClr val="66C0C0"/>
            </a:solidFill>
          </a:ln>
        </p:spPr>
        <p:txBody>
          <a:bodyPr vertOverflow="overflow" horzOverflow="overflow" vert="horz" wrap="square" lIns="91440" tIns="90000" rIns="91440" bIns="90000" numCol="1" spcCol="0" rtlCol="0" fromWordArt="0" anchor="t" anchorCtr="0" forceAA="0" compatLnSpc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</a:rPr>
              <a:t>ermöglicht flexibles Lernen 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</a:rPr>
              <a:t>erzeugt eine Form des </a:t>
            </a:r>
            <a:r>
              <a:rPr lang="de-DE" altLang="de-DE" sz="2400" dirty="0" err="1">
                <a:latin typeface="Arial" panose="020B0604020202020204" pitchFamily="34" charset="0"/>
              </a:rPr>
              <a:t>Involviertseins</a:t>
            </a:r>
            <a:endParaRPr lang="de-DE" altLang="de-DE" sz="2400" dirty="0"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</a:rPr>
              <a:t>für Gruppen, aber auch Einzelarbeit einsetzbar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</a:rPr>
              <a:t>gutes Bindeglied zwischen Rollenspiel und anderen Simulationsmodalitäten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</a:rPr>
              <a:t>Lernende bekommen direktes, begründetes Feedback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altLang="de-DE" sz="2400" dirty="0">
                <a:latin typeface="Arial" panose="020B0604020202020204" pitchFamily="34" charset="0"/>
              </a:rPr>
              <a:t>vielseitig einsetzbar: als Vorbereitung, Festigung usw.</a:t>
            </a:r>
            <a:endParaRPr lang="de-DE" sz="2400" dirty="0">
              <a:cs typeface="Arial"/>
            </a:endParaRPr>
          </a:p>
        </p:txBody>
      </p:sp>
      <p:pic>
        <p:nvPicPr>
          <p:cNvPr id="32" name="Grafik 31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A346FD2A-88C4-B2EF-619C-2E7C6F007F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5E888CD-801E-7D91-E32B-11E11C3135F1}"/>
              </a:ext>
            </a:extLst>
          </p:cNvPr>
          <p:cNvSpPr txBox="1"/>
          <p:nvPr/>
        </p:nvSpPr>
        <p:spPr>
          <a:xfrm>
            <a:off x="1014190" y="1280242"/>
            <a:ext cx="26901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solidFill>
                  <a:srgbClr val="0054FF"/>
                </a:solidFill>
                <a:cs typeface="Arial"/>
              </a:rPr>
              <a:t>Didaktischer Nutzen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485591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E185FA2-107D-E53B-D811-1AE471435CB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5258058" name="Titel 1">
            <a:extLst>
              <a:ext uri="{FF2B5EF4-FFF2-40B4-BE49-F238E27FC236}">
                <a16:creationId xmlns:a16="http://schemas.microsoft.com/office/drawing/2014/main" id="{49B71EBA-34DA-3B33-8854-EFCA33141B5C}"/>
              </a:ext>
            </a:extLst>
          </p:cNvPr>
          <p:cNvSpPr>
            <a:spLocks noGrp="1"/>
          </p:cNvSpPr>
          <p:nvPr/>
        </p:nvSpPr>
        <p:spPr bwMode="auto">
          <a:xfrm>
            <a:off x="360000" y="360000"/>
            <a:ext cx="11473200" cy="900000"/>
          </a:xfrm>
        </p:spPr>
        <p:txBody>
          <a:bodyPr vertOverflow="overflow" horzOverflow="overflow" vert="horz" wrap="square" lIns="91440" tIns="90000" rIns="91440" bIns="90000" numCol="1" spcCol="0" rtlCol="0" fromWordArt="0" anchor="ctr" anchorCtr="0" forceAA="0" compatLnSpc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de-DE" sz="2500" dirty="0">
                <a:ln w="12700">
                  <a:noFill/>
                </a:ln>
                <a:solidFill>
                  <a:srgbClr val="0054FF"/>
                </a:solidFill>
                <a:cs typeface="Arial"/>
              </a:rPr>
              <a:t>Erfahrungen</a:t>
            </a:r>
            <a:endParaRPr lang="de-DE" sz="2500" dirty="0">
              <a:solidFill>
                <a:srgbClr val="0054FF"/>
              </a:solidFill>
            </a:endParaRPr>
          </a:p>
        </p:txBody>
      </p:sp>
      <p:sp>
        <p:nvSpPr>
          <p:cNvPr id="1963599961" name="Inhaltsplatzhalter 2">
            <a:extLst>
              <a:ext uri="{FF2B5EF4-FFF2-40B4-BE49-F238E27FC236}">
                <a16:creationId xmlns:a16="http://schemas.microsoft.com/office/drawing/2014/main" id="{5ADFEBC9-D75D-2833-1A1A-C868F6580FEB}"/>
              </a:ext>
            </a:extLst>
          </p:cNvPr>
          <p:cNvSpPr>
            <a:spLocks noGrp="1"/>
          </p:cNvSpPr>
          <p:nvPr/>
        </p:nvSpPr>
        <p:spPr bwMode="auto">
          <a:xfrm>
            <a:off x="360000" y="1620000"/>
            <a:ext cx="11473200" cy="4320000"/>
          </a:xfrm>
        </p:spPr>
        <p:txBody>
          <a:bodyPr vertOverflow="overflow" horzOverflow="overflow" vert="horz" wrap="square" lIns="91440" tIns="90000" rIns="91440" bIns="90000" numCol="1" spcCol="0" rtlCol="0" fromWordArt="0" anchor="t" anchorCtr="0" forceAA="0" compatLnSpc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rgbClr val="009696"/>
              </a:buClr>
              <a:buNone/>
              <a:defRPr/>
            </a:pPr>
            <a:endParaRPr lang="de-DE" sz="1800" dirty="0">
              <a:highlight>
                <a:srgbClr val="FFFF00"/>
              </a:highlight>
              <a:latin typeface="+mj-lt"/>
              <a:cs typeface="Arial"/>
            </a:endParaRPr>
          </a:p>
        </p:txBody>
      </p:sp>
      <p:pic>
        <p:nvPicPr>
          <p:cNvPr id="2" name="Grafik 1">
            <a:hlinkClick r:id="rId3"/>
            <a:extLst>
              <a:ext uri="{FF2B5EF4-FFF2-40B4-BE49-F238E27FC236}">
                <a16:creationId xmlns:a16="http://schemas.microsoft.com/office/drawing/2014/main" id="{39F1C721-3260-3398-BCBD-37AE019EE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751066" y="1671693"/>
            <a:ext cx="3080934" cy="473583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9D07276-B217-2B08-D507-892906FC80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698" y="1674520"/>
            <a:ext cx="3939601" cy="216450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828E79C-FC75-1C07-BE9F-512567B789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5830" y="1671693"/>
            <a:ext cx="4239074" cy="217015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1CEC7CE-3F9A-DA16-EC45-5720CD2AC5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698" y="3893542"/>
            <a:ext cx="8253573" cy="2464058"/>
          </a:xfrm>
          <a:prstGeom prst="rect">
            <a:avLst/>
          </a:prstGeom>
        </p:spPr>
      </p:pic>
      <p:pic>
        <p:nvPicPr>
          <p:cNvPr id="11" name="Grafik 10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3BF88CB-D72B-A8D8-265C-DBAA6E6481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3141581-5975-43D9-B95C-4DEF628594C1}"/>
              </a:ext>
            </a:extLst>
          </p:cNvPr>
          <p:cNvSpPr txBox="1"/>
          <p:nvPr/>
        </p:nvSpPr>
        <p:spPr>
          <a:xfrm>
            <a:off x="390698" y="6498001"/>
            <a:ext cx="1147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>
                <a:hlinkClick r:id="rId9"/>
              </a:rPr>
              <a:t>https://zdt-brandenburg.de/wp-content/uploads/2024/11/ZDT-DHB-2024_BTU_Folien-vSim4FutureProfessionals.pdf / </a:t>
            </a:r>
            <a:r>
              <a:rPr lang="en-US" sz="1200" u="sng" dirty="0">
                <a:solidFill>
                  <a:schemeClr val="dk1"/>
                </a:solidFill>
                <a:latin typeface="Transforma Mix Medium"/>
                <a:hlinkClick r:id="rId10"/>
              </a:rPr>
              <a:t>CC BY 4.0</a:t>
            </a:r>
            <a:r>
              <a:rPr lang="de-D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97656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CoWoerk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0054FF"/>
      </a:accent1>
      <a:accent2>
        <a:srgbClr val="0000F9"/>
      </a:accent2>
      <a:accent3>
        <a:srgbClr val="000088"/>
      </a:accent3>
      <a:accent4>
        <a:srgbClr val="FF2F49"/>
      </a:accent4>
      <a:accent5>
        <a:srgbClr val="D20000"/>
      </a:accent5>
      <a:accent6>
        <a:srgbClr val="960000"/>
      </a:accent6>
      <a:hlink>
        <a:srgbClr val="000000"/>
      </a:hlink>
      <a:folHlink>
        <a:srgbClr val="5F5F5F"/>
      </a:folHlink>
    </a:clrScheme>
    <a:fontScheme name="Co-Woerk">
      <a:majorFont>
        <a:latin typeface="Transforma Mix Medium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1403</Words>
  <Application>Microsoft Office PowerPoint</Application>
  <PresentationFormat>Breitbild</PresentationFormat>
  <Paragraphs>233</Paragraphs>
  <Slides>38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4" baseType="lpstr">
      <vt:lpstr>Aptos</vt:lpstr>
      <vt:lpstr>Arial</vt:lpstr>
      <vt:lpstr>Calibri</vt:lpstr>
      <vt:lpstr>Open Sans</vt:lpstr>
      <vt:lpstr>Transforma Mix Medium</vt:lpstr>
      <vt:lpstr>1_Office</vt:lpstr>
      <vt:lpstr>Tools 4 nOERds – </vt:lpstr>
      <vt:lpstr>Gliederung</vt:lpstr>
      <vt:lpstr>Tool-Selfie:  Welche Tools nutzen Sie für die Erstellung von OER?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DeepSite</vt:lpstr>
      <vt:lpstr>Was ist DeepSite?</vt:lpstr>
      <vt:lpstr>Kurze Live-Demo</vt:lpstr>
      <vt:lpstr>In der Breakout-Session …</vt:lpstr>
      <vt:lpstr>DeepSite und KI-Tools</vt:lpstr>
      <vt:lpstr>Was für Ideen habt ihr?</vt:lpstr>
      <vt:lpstr>Excalidraw</vt:lpstr>
      <vt:lpstr>Was ist Excalidraw?</vt:lpstr>
      <vt:lpstr>Kernfunktionen</vt:lpstr>
      <vt:lpstr>Einsatzmöglichkeiten</vt:lpstr>
      <vt:lpstr>Beispiel: Mindmap</vt:lpstr>
      <vt:lpstr>Ein OER-freundliches Tool</vt:lpstr>
      <vt:lpstr>In der Breakout-Session …</vt:lpstr>
      <vt:lpstr>… und damit zurück ins Studio</vt:lpstr>
      <vt:lpstr>Blitzlichter aus den Breakout-Räumen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Welche Themen sollten in den nächsten Treffen aufgegriffen werden?</vt:lpstr>
      <vt:lpstr>PowerPoint-Präsentation</vt:lpstr>
      <vt:lpstr>PowerPoint-Präsentation</vt:lpstr>
      <vt:lpstr>Vielen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of Practice / Co-WOERK</dc:title>
  <dc:creator>Christin Barbarino</dc:creator>
  <cp:lastModifiedBy>Gruner, Heike</cp:lastModifiedBy>
  <cp:revision>48</cp:revision>
  <dcterms:created xsi:type="dcterms:W3CDTF">2025-02-13T08:06:33Z</dcterms:created>
  <dcterms:modified xsi:type="dcterms:W3CDTF">2025-11-19T08:18:06Z</dcterms:modified>
</cp:coreProperties>
</file>