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312" r:id="rId3"/>
    <p:sldId id="393" r:id="rId4"/>
    <p:sldId id="834" r:id="rId5"/>
    <p:sldId id="826" r:id="rId6"/>
    <p:sldId id="391" r:id="rId7"/>
    <p:sldId id="835" r:id="rId8"/>
    <p:sldId id="827" r:id="rId9"/>
    <p:sldId id="836" r:id="rId10"/>
    <p:sldId id="829" r:id="rId11"/>
    <p:sldId id="260" r:id="rId12"/>
    <p:sldId id="378" r:id="rId13"/>
    <p:sldId id="830" r:id="rId14"/>
    <p:sldId id="818" r:id="rId15"/>
    <p:sldId id="819" r:id="rId16"/>
    <p:sldId id="332" r:id="rId17"/>
    <p:sldId id="401" r:id="rId18"/>
    <p:sldId id="831" r:id="rId19"/>
    <p:sldId id="832" r:id="rId20"/>
    <p:sldId id="380"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9" autoAdjust="0"/>
    <p:restoredTop sz="84270" autoAdjust="0"/>
  </p:normalViewPr>
  <p:slideViewPr>
    <p:cSldViewPr snapToGrid="0">
      <p:cViewPr varScale="1">
        <p:scale>
          <a:sx n="65" d="100"/>
          <a:sy n="65" d="100"/>
        </p:scale>
        <p:origin x="759"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1T06:40:31.794"/>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1T06:41:28.02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1T06:40:31.794"/>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1T06:41:28.02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BC356-C4B4-491A-BF71-6A48C3446826}" type="datetimeFigureOut">
              <a:rPr lang="de-DE" smtClean="0"/>
              <a:t>06.01.2026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BD65B-070D-4689-AD3E-D003257DCBED}" type="slidenum">
              <a:rPr lang="de-DE" smtClean="0"/>
              <a:t>‹Nr.›</a:t>
            </a:fld>
            <a:endParaRPr lang="de-DE"/>
          </a:p>
        </p:txBody>
      </p:sp>
    </p:spTree>
    <p:extLst>
      <p:ext uri="{BB962C8B-B14F-4D97-AF65-F5344CB8AC3E}">
        <p14:creationId xmlns:p14="http://schemas.microsoft.com/office/powerpoint/2010/main" val="370450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18B70-2018-454F-A1FB-C882C3397ED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9522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r>
              <a:rPr lang="de-DE" dirty="0"/>
              <a:t>Link für den Chat: </a:t>
            </a:r>
          </a:p>
          <a:p>
            <a:r>
              <a:rPr lang="de-DE" dirty="0"/>
              <a:t>https://openbadges.education/public/issuer/issuers/H4Y-tqRsRBiYBqSAu-Zbdg/badges/m89fBnotRjGY3_puJ6_7LA/request/Kdap_XhjTDWsBYi4hDlQVw</a:t>
            </a:r>
          </a:p>
          <a:p>
            <a:endParaRPr lang="de-DE" dirty="0"/>
          </a:p>
          <a:p>
            <a:r>
              <a:rPr lang="de-DE" dirty="0"/>
              <a:t>Notwendig sind: Name, Vorname und eine E-Mail</a:t>
            </a:r>
          </a:p>
          <a:p>
            <a:r>
              <a:rPr lang="de-DE" dirty="0"/>
              <a:t>Badge kommt dann ins Postfach</a:t>
            </a:r>
          </a:p>
        </p:txBody>
      </p:sp>
      <p:sp>
        <p:nvSpPr>
          <p:cNvPr id="4" name="Foliennummernplatzhalter 3"/>
          <p:cNvSpPr>
            <a:spLocks noGrp="1"/>
          </p:cNvSpPr>
          <p:nvPr>
            <p:ph type="sldNum" sz="quarter" idx="5"/>
          </p:nvPr>
        </p:nvSpPr>
        <p:spPr/>
        <p:txBody>
          <a:bodyPr/>
          <a:lstStyle/>
          <a:p>
            <a:fld id="{FAB36CC5-7D15-BD48-BE46-2055A58A2D7F}" type="slidenum">
              <a:rPr lang="de-DE" smtClean="0"/>
              <a:t>12</a:t>
            </a:fld>
            <a:endParaRPr lang="de-DE"/>
          </a:p>
        </p:txBody>
      </p:sp>
    </p:spTree>
    <p:extLst>
      <p:ext uri="{BB962C8B-B14F-4D97-AF65-F5344CB8AC3E}">
        <p14:creationId xmlns:p14="http://schemas.microsoft.com/office/powerpoint/2010/main" val="3854662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575-3EB7-6E2F-7BE7-54EEA199C2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E4E28B1-7443-93AE-A12D-3B369E5FCA13}"/>
              </a:ext>
            </a:extLst>
          </p:cNvPr>
          <p:cNvSpPr>
            <a:spLocks noGrp="1" noRot="1" noChangeAspect="1"/>
          </p:cNvSpPr>
          <p:nvPr>
            <p:ph type="sldImg"/>
          </p:nvPr>
        </p:nvSpPr>
        <p:spPr>
          <a:xfrm>
            <a:off x="217488" y="812800"/>
            <a:ext cx="7124700" cy="4008438"/>
          </a:xfrm>
        </p:spPr>
      </p:sp>
      <p:sp>
        <p:nvSpPr>
          <p:cNvPr id="3" name="Notizenplatzhalter 2">
            <a:extLst>
              <a:ext uri="{FF2B5EF4-FFF2-40B4-BE49-F238E27FC236}">
                <a16:creationId xmlns:a16="http://schemas.microsoft.com/office/drawing/2014/main" id="{07292A55-EDB0-EFCC-48E7-9BDC8BADE7C1}"/>
              </a:ext>
            </a:extLst>
          </p:cNvPr>
          <p:cNvSpPr>
            <a:spLocks noGrp="1"/>
          </p:cNvSpPr>
          <p:nvPr>
            <p:ph type="body" idx="1"/>
          </p:nvPr>
        </p:nvSpPr>
        <p:spPr/>
        <p:txBody>
          <a:bodyPr/>
          <a:lstStyle/>
          <a:p>
            <a:r>
              <a:rPr lang="de-DE" dirty="0"/>
              <a:t>Aufruf hier oder bei den </a:t>
            </a:r>
            <a:r>
              <a:rPr lang="de-DE" dirty="0" err="1"/>
              <a:t>Socials</a:t>
            </a:r>
            <a:r>
              <a:rPr lang="de-DE" dirty="0"/>
              <a:t>: Badge teilen und uns taggen/erwähnen</a:t>
            </a:r>
          </a:p>
          <a:p>
            <a:r>
              <a:rPr lang="de-DE" dirty="0"/>
              <a:t>außerdem kann man anscheinend bei LinkedIn erhaltene Badges ins eigene Profil einbinden, aber das habe ich noch nicht ausprobiert </a:t>
            </a:r>
          </a:p>
        </p:txBody>
      </p:sp>
      <p:sp>
        <p:nvSpPr>
          <p:cNvPr id="4" name="Foliennummernplatzhalter 3">
            <a:extLst>
              <a:ext uri="{FF2B5EF4-FFF2-40B4-BE49-F238E27FC236}">
                <a16:creationId xmlns:a16="http://schemas.microsoft.com/office/drawing/2014/main" id="{4F7DF5E2-89BA-F8B3-DF5E-64995F2FA86E}"/>
              </a:ext>
            </a:extLst>
          </p:cNvPr>
          <p:cNvSpPr>
            <a:spLocks noGrp="1"/>
          </p:cNvSpPr>
          <p:nvPr>
            <p:ph type="sldNum" sz="quarter" idx="5"/>
          </p:nvPr>
        </p:nvSpPr>
        <p:spPr/>
        <p:txBody>
          <a:bodyPr/>
          <a:lstStyle/>
          <a:p>
            <a:fld id="{FAB36CC5-7D15-BD48-BE46-2055A58A2D7F}" type="slidenum">
              <a:rPr lang="de-DE" smtClean="0"/>
              <a:t>13</a:t>
            </a:fld>
            <a:endParaRPr lang="de-DE"/>
          </a:p>
        </p:txBody>
      </p:sp>
    </p:spTree>
    <p:extLst>
      <p:ext uri="{BB962C8B-B14F-4D97-AF65-F5344CB8AC3E}">
        <p14:creationId xmlns:p14="http://schemas.microsoft.com/office/powerpoint/2010/main" val="80171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6600-3579-7617-8776-94CB3EA822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DC2583-0116-C7D9-B69F-AD6BDF2F9E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4E8330-7101-9A06-3E98-23B8AB1D1D21}"/>
              </a:ext>
            </a:extLst>
          </p:cNvPr>
          <p:cNvSpPr>
            <a:spLocks noGrp="1"/>
          </p:cNvSpPr>
          <p:nvPr>
            <p:ph type="body" idx="1"/>
          </p:nvPr>
        </p:nvSpPr>
        <p:spPr/>
        <p:txBody>
          <a:bodyPr/>
          <a:lstStyle/>
          <a:p>
            <a:r>
              <a:rPr lang="de-DE" dirty="0"/>
              <a:t>https://mattermost.co-woerk.de/co-woerk</a:t>
            </a:r>
          </a:p>
        </p:txBody>
      </p:sp>
      <p:sp>
        <p:nvSpPr>
          <p:cNvPr id="4" name="Foliennummernplatzhalter 3">
            <a:extLst>
              <a:ext uri="{FF2B5EF4-FFF2-40B4-BE49-F238E27FC236}">
                <a16:creationId xmlns:a16="http://schemas.microsoft.com/office/drawing/2014/main" id="{B2EDC048-E715-53F6-C75A-36FF88C5B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18B70-2018-454F-A1FB-C882C3397ED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296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E457C-E2BD-37F2-BDF0-AEED2B14856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C0DB06-267E-0C35-BF8B-B4BC4A10291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33B7841-D6B1-383F-F3A8-91F0F3405B3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89E1979-FB31-CBB8-AEC6-34D2E9FD1F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18B70-2018-454F-A1FB-C882C3397ED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3427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EE7B0-C3E9-74A3-A3B2-FAACDEA68D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52B0C1-9167-A45C-399D-46A10F50DB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22DA6A2-600E-028F-5AE1-B2D7F9918F6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0374B53-677E-7B7F-3945-2EBC918601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18B70-2018-454F-A1FB-C882C3397ED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8840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hatte ich eigentlich noch den </a:t>
            </a:r>
            <a:r>
              <a:rPr lang="de-DE" dirty="0" err="1"/>
              <a:t>Social</a:t>
            </a:r>
            <a:r>
              <a:rPr lang="de-DE" dirty="0"/>
              <a:t> Media Beitrag verlinkt, aber um die Zeit zu wahren wurde der nicht mehr gezeigt</a:t>
            </a:r>
          </a:p>
        </p:txBody>
      </p:sp>
      <p:sp>
        <p:nvSpPr>
          <p:cNvPr id="4" name="Foliennummernplatzhalter 3"/>
          <p:cNvSpPr>
            <a:spLocks noGrp="1"/>
          </p:cNvSpPr>
          <p:nvPr>
            <p:ph type="sldNum" sz="quarter" idx="5"/>
          </p:nvPr>
        </p:nvSpPr>
        <p:spPr/>
        <p:txBody>
          <a:bodyPr/>
          <a:lstStyle/>
          <a:p>
            <a:fld id="{15CBD65B-070D-4689-AD3E-D003257DCBED}" type="slidenum">
              <a:rPr lang="de-DE" smtClean="0"/>
              <a:t>19</a:t>
            </a:fld>
            <a:endParaRPr lang="de-DE"/>
          </a:p>
        </p:txBody>
      </p:sp>
    </p:spTree>
    <p:extLst>
      <p:ext uri="{BB962C8B-B14F-4D97-AF65-F5344CB8AC3E}">
        <p14:creationId xmlns:p14="http://schemas.microsoft.com/office/powerpoint/2010/main" val="398127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1438" y="909638"/>
            <a:ext cx="7974013" cy="44862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B36CC5-7D15-BD48-BE46-2055A58A2D7F}" type="slidenum">
              <a:rPr lang="de-DE" smtClean="0"/>
              <a:t>20</a:t>
            </a:fld>
            <a:endParaRPr lang="de-DE"/>
          </a:p>
        </p:txBody>
      </p:sp>
    </p:spTree>
    <p:extLst>
      <p:ext uri="{BB962C8B-B14F-4D97-AF65-F5344CB8AC3E}">
        <p14:creationId xmlns:p14="http://schemas.microsoft.com/office/powerpoint/2010/main" val="211593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8F62-AF42-4B4D-B041-AAAF560A726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4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913A-EB74-5AA2-C33A-98CA16730F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7AEDC70-5D7B-420E-3DED-D204858D65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60C8A6-AA2A-461C-5BEF-9FC873552C1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D5E5509-B757-ECD4-A9B3-3F4801B409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8F62-AF42-4B4D-B041-AAAF560A726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944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CD50C-2103-D814-9A26-BF68E53753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30360DE-404E-BDE8-B392-96C054BD29D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BE4EAF-1519-DDCF-EA1F-F5458D6DC1C7}"/>
              </a:ext>
            </a:extLst>
          </p:cNvPr>
          <p:cNvSpPr>
            <a:spLocks noGrp="1"/>
          </p:cNvSpPr>
          <p:nvPr>
            <p:ph type="body" idx="1"/>
          </p:nvPr>
        </p:nvSpPr>
        <p:spPr/>
        <p:txBody>
          <a:bodyPr/>
          <a:lstStyle/>
          <a:p>
            <a:r>
              <a:rPr lang="de-DE" dirty="0"/>
              <a:t>https://innovativlernen.de/</a:t>
            </a:r>
          </a:p>
          <a:p>
            <a:endParaRPr lang="de-DE" dirty="0"/>
          </a:p>
        </p:txBody>
      </p:sp>
      <p:sp>
        <p:nvSpPr>
          <p:cNvPr id="4" name="Foliennummernplatzhalter 3">
            <a:extLst>
              <a:ext uri="{FF2B5EF4-FFF2-40B4-BE49-F238E27FC236}">
                <a16:creationId xmlns:a16="http://schemas.microsoft.com/office/drawing/2014/main" id="{70480D8D-C01D-DC9B-4BFF-AED2AA96B5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18B70-2018-454F-A1FB-C882C3397ED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147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A8F62-AF42-4B4D-B041-AAAF560A726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858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F02D-5369-63C0-8A25-75C9475F400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24E8E2-2139-5E02-D3D8-2AE91E2A60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10EA9CD-24B9-29CA-CC33-900A1A3622B9}"/>
              </a:ext>
            </a:extLst>
          </p:cNvPr>
          <p:cNvSpPr>
            <a:spLocks noGrp="1"/>
          </p:cNvSpPr>
          <p:nvPr>
            <p:ph type="body" idx="1"/>
          </p:nvPr>
        </p:nvSpPr>
        <p:spPr/>
        <p:txBody>
          <a:bodyPr/>
          <a:lstStyle/>
          <a:p>
            <a:r>
              <a:rPr lang="de-DE" dirty="0"/>
              <a:t>https://matthiassoell.github.io/iWIP/</a:t>
            </a:r>
          </a:p>
        </p:txBody>
      </p:sp>
      <p:sp>
        <p:nvSpPr>
          <p:cNvPr id="4" name="Foliennummernplatzhalter 3">
            <a:extLst>
              <a:ext uri="{FF2B5EF4-FFF2-40B4-BE49-F238E27FC236}">
                <a16:creationId xmlns:a16="http://schemas.microsoft.com/office/drawing/2014/main" id="{20FF6C46-3184-2204-948A-7A96A9696B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18B70-2018-454F-A1FB-C882C3397ED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271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89318-A9F3-52B0-B80D-2BDAD8A788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EA26A0-9538-0F57-0E96-A40BF9429F8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2904656-018B-421E-FF63-98107A3613BB}"/>
              </a:ext>
            </a:extLst>
          </p:cNvPr>
          <p:cNvSpPr>
            <a:spLocks noGrp="1"/>
          </p:cNvSpPr>
          <p:nvPr>
            <p:ph type="body" idx="1"/>
          </p:nvPr>
        </p:nvSpPr>
        <p:spPr/>
        <p:txBody>
          <a:bodyPr/>
          <a:lstStyle/>
          <a:p>
            <a:r>
              <a:rPr lang="de-DE" dirty="0"/>
              <a:t>https://matthiassoell.github.io/iWIP/</a:t>
            </a:r>
          </a:p>
        </p:txBody>
      </p:sp>
      <p:sp>
        <p:nvSpPr>
          <p:cNvPr id="4" name="Foliennummernplatzhalter 3">
            <a:extLst>
              <a:ext uri="{FF2B5EF4-FFF2-40B4-BE49-F238E27FC236}">
                <a16:creationId xmlns:a16="http://schemas.microsoft.com/office/drawing/2014/main" id="{6C021321-F485-7EB3-4F78-48DBD50B9F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18B70-2018-454F-A1FB-C882C3397ED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2791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B2A4E-CD74-D8F4-951C-7A5EA5FCF8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B0ACA4-0D29-CAFB-68D1-5925703A7D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71F4AC-0958-4938-087A-792F70841DD3}"/>
              </a:ext>
            </a:extLst>
          </p:cNvPr>
          <p:cNvSpPr>
            <a:spLocks noGrp="1"/>
          </p:cNvSpPr>
          <p:nvPr>
            <p:ph type="body" idx="1"/>
          </p:nvPr>
        </p:nvSpPr>
        <p:spPr/>
        <p:txBody>
          <a:bodyPr/>
          <a:lstStyle/>
          <a:p>
            <a:r>
              <a:rPr lang="de-DE" dirty="0"/>
              <a:t>https://etherpad.europa-uni.de/p/Rechtsfragen_im_Dialog</a:t>
            </a:r>
          </a:p>
          <a:p>
            <a:endParaRPr lang="de-DE" dirty="0"/>
          </a:p>
          <a:p>
            <a:r>
              <a:rPr lang="de-DE" dirty="0"/>
              <a:t>https://www.co-woerk.de/newsletter/</a:t>
            </a:r>
          </a:p>
        </p:txBody>
      </p:sp>
      <p:sp>
        <p:nvSpPr>
          <p:cNvPr id="4" name="Foliennummernplatzhalter 3">
            <a:extLst>
              <a:ext uri="{FF2B5EF4-FFF2-40B4-BE49-F238E27FC236}">
                <a16:creationId xmlns:a16="http://schemas.microsoft.com/office/drawing/2014/main" id="{3B23CD18-70D6-F1B9-2D8A-D98F9E3CD5CD}"/>
              </a:ext>
            </a:extLst>
          </p:cNvPr>
          <p:cNvSpPr>
            <a:spLocks noGrp="1"/>
          </p:cNvSpPr>
          <p:nvPr>
            <p:ph type="sldNum" sz="quarter" idx="5"/>
          </p:nvPr>
        </p:nvSpPr>
        <p:spPr/>
        <p:txBody>
          <a:bodyPr/>
          <a:lstStyle/>
          <a:p>
            <a:fld id="{15CBD65B-070D-4689-AD3E-D003257DCBED}" type="slidenum">
              <a:rPr lang="de-DE" smtClean="0"/>
              <a:t>10</a:t>
            </a:fld>
            <a:endParaRPr lang="de-DE"/>
          </a:p>
        </p:txBody>
      </p:sp>
    </p:spTree>
    <p:extLst>
      <p:ext uri="{BB962C8B-B14F-4D97-AF65-F5344CB8AC3E}">
        <p14:creationId xmlns:p14="http://schemas.microsoft.com/office/powerpoint/2010/main" val="28950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17488" y="812800"/>
            <a:ext cx="7124700" cy="4008438"/>
          </a:xfrm>
        </p:spPr>
      </p:sp>
      <p:sp>
        <p:nvSpPr>
          <p:cNvPr id="3" name="Notizenplatzhalter 2"/>
          <p:cNvSpPr>
            <a:spLocks noGrp="1"/>
          </p:cNvSpPr>
          <p:nvPr>
            <p:ph type="body" idx="1"/>
          </p:nvPr>
        </p:nvSpPr>
        <p:spPr/>
        <p:txBody>
          <a:bodyPr/>
          <a:lstStyle/>
          <a:p>
            <a:r>
              <a:rPr lang="de-DE" dirty="0"/>
              <a:t>Erklärvideo: https://oeb-cms.mycelia.education/wp-content/uploads/2025/07/Open-Educational-Badges-Badge-erhalten-und-Lernendenansicht.mp4 </a:t>
            </a:r>
          </a:p>
        </p:txBody>
      </p:sp>
      <p:sp>
        <p:nvSpPr>
          <p:cNvPr id="4" name="Foliennummernplatzhalter 3"/>
          <p:cNvSpPr>
            <a:spLocks noGrp="1"/>
          </p:cNvSpPr>
          <p:nvPr>
            <p:ph type="sldNum" sz="quarter" idx="5"/>
          </p:nvPr>
        </p:nvSpPr>
        <p:spPr/>
        <p:txBody>
          <a:bodyPr/>
          <a:lstStyle/>
          <a:p>
            <a:fld id="{FAB36CC5-7D15-BD48-BE46-2055A58A2D7F}" type="slidenum">
              <a:rPr lang="de-DE" smtClean="0"/>
              <a:t>11</a:t>
            </a:fld>
            <a:endParaRPr lang="de-DE"/>
          </a:p>
        </p:txBody>
      </p:sp>
    </p:spTree>
    <p:extLst>
      <p:ext uri="{BB962C8B-B14F-4D97-AF65-F5344CB8AC3E}">
        <p14:creationId xmlns:p14="http://schemas.microsoft.com/office/powerpoint/2010/main" val="121246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hyperlink" Target="https://creativecommons.org/licenses/by/4.0/"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hyperlink" Target="https://creativecommons.org/licenses/by/4.0/" TargetMode="External"/><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B99C8F9C-74F0-9481-263E-DD98AD8DCE9C}"/>
              </a:ext>
            </a:extLst>
          </p:cNvPr>
          <p:cNvSpPr/>
          <p:nvPr userDrawn="1"/>
        </p:nvSpPr>
        <p:spPr>
          <a:xfrm>
            <a:off x="1" y="0"/>
            <a:ext cx="12192000" cy="55452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BB1FC14F-6C91-77CC-A4B8-F086AF05D996}"/>
              </a:ext>
            </a:extLst>
          </p:cNvPr>
          <p:cNvPicPr>
            <a:picLocks noChangeAspect="1"/>
          </p:cNvPicPr>
          <p:nvPr userDrawn="1"/>
        </p:nvPicPr>
        <p:blipFill>
          <a:blip r:embed="rId2"/>
          <a:stretch>
            <a:fillRect/>
          </a:stretch>
        </p:blipFill>
        <p:spPr>
          <a:xfrm>
            <a:off x="3916432" y="589935"/>
            <a:ext cx="8275567" cy="3858957"/>
          </a:xfrm>
          <a:prstGeom prst="rect">
            <a:avLst/>
          </a:prstGeom>
        </p:spPr>
      </p:pic>
      <p:pic>
        <p:nvPicPr>
          <p:cNvPr id="7" name="Grafik 6">
            <a:extLst>
              <a:ext uri="{FF2B5EF4-FFF2-40B4-BE49-F238E27FC236}">
                <a16:creationId xmlns:a16="http://schemas.microsoft.com/office/drawing/2014/main" id="{6A6365EC-4DF6-2176-3FA8-6C74D67CD8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83094" y="322554"/>
            <a:ext cx="2063135" cy="613101"/>
          </a:xfrm>
          <a:prstGeom prst="rect">
            <a:avLst/>
          </a:prstGeom>
        </p:spPr>
      </p:pic>
      <p:sp>
        <p:nvSpPr>
          <p:cNvPr id="8" name="Titel 1">
            <a:extLst>
              <a:ext uri="{FF2B5EF4-FFF2-40B4-BE49-F238E27FC236}">
                <a16:creationId xmlns:a16="http://schemas.microsoft.com/office/drawing/2014/main" id="{C3B45EB4-B917-E546-72DC-AFC1D95F46BB}"/>
              </a:ext>
            </a:extLst>
          </p:cNvPr>
          <p:cNvSpPr>
            <a:spLocks noGrp="1"/>
          </p:cNvSpPr>
          <p:nvPr>
            <p:ph type="ctrTitle"/>
          </p:nvPr>
        </p:nvSpPr>
        <p:spPr>
          <a:xfrm>
            <a:off x="550606" y="3178246"/>
            <a:ext cx="9144000" cy="1680777"/>
          </a:xfrm>
        </p:spPr>
        <p:txBody>
          <a:bodyPr wrap="square" lIns="0" tIns="0" rIns="0" bIns="0" anchor="t" anchorCtr="0"/>
          <a:lstStyle>
            <a:lvl1pPr algn="l">
              <a:defRPr sz="6000">
                <a:solidFill>
                  <a:schemeClr val="bg1"/>
                </a:solidFill>
              </a:defRPr>
            </a:lvl1pPr>
          </a:lstStyle>
          <a:p>
            <a:r>
              <a:rPr lang="de-DE" dirty="0"/>
              <a:t>Mastertitelformat bearbeiten</a:t>
            </a:r>
          </a:p>
        </p:txBody>
      </p:sp>
      <p:sp>
        <p:nvSpPr>
          <p:cNvPr id="15" name="Untertitel 2">
            <a:extLst>
              <a:ext uri="{FF2B5EF4-FFF2-40B4-BE49-F238E27FC236}">
                <a16:creationId xmlns:a16="http://schemas.microsoft.com/office/drawing/2014/main" id="{379496CD-1787-A411-F2BA-1263F40B1B15}"/>
              </a:ext>
            </a:extLst>
          </p:cNvPr>
          <p:cNvSpPr>
            <a:spLocks noGrp="1"/>
          </p:cNvSpPr>
          <p:nvPr>
            <p:ph type="subTitle" idx="1"/>
          </p:nvPr>
        </p:nvSpPr>
        <p:spPr>
          <a:xfrm>
            <a:off x="550606" y="2661722"/>
            <a:ext cx="5329084" cy="402102"/>
          </a:xfrm>
          <a:ln>
            <a:noFill/>
          </a:ln>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3" name="Grafik 2">
            <a:extLst>
              <a:ext uri="{FF2B5EF4-FFF2-40B4-BE49-F238E27FC236}">
                <a16:creationId xmlns:a16="http://schemas.microsoft.com/office/drawing/2014/main" id="{C767C65D-2DC3-6486-02C9-51CE34CA49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4551" y="5725546"/>
            <a:ext cx="11107711" cy="878637"/>
          </a:xfrm>
          <a:prstGeom prst="rect">
            <a:avLst/>
          </a:prstGeom>
        </p:spPr>
      </p:pic>
      <p:sp>
        <p:nvSpPr>
          <p:cNvPr id="5" name="Textfeld 3">
            <a:extLst>
              <a:ext uri="{FF2B5EF4-FFF2-40B4-BE49-F238E27FC236}">
                <a16:creationId xmlns:a16="http://schemas.microsoft.com/office/drawing/2014/main" id="{C017C477-584E-6BFC-B9F5-644F9CEFEB36}"/>
              </a:ext>
            </a:extLst>
          </p:cNvPr>
          <p:cNvSpPr/>
          <p:nvPr userDrawn="1"/>
        </p:nvSpPr>
        <p:spPr>
          <a:xfrm>
            <a:off x="496799" y="4859023"/>
            <a:ext cx="10615518"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tabLst>
                <a:tab pos="0" algn="l"/>
              </a:tabLst>
            </a:pPr>
            <a:r>
              <a:rPr lang="de-DE" sz="1400" dirty="0">
                <a:solidFill>
                  <a:schemeClr val="bg1"/>
                </a:solidFill>
              </a:rPr>
              <a:t>Co-WOERK | Dieser Foliensatz ist, mit Ausnahme des Co-WOERK Logos und sofern nicht für einzelne Inhalte anders angegeben, lizensiert unter der Creative Commons Lizenz </a:t>
            </a:r>
            <a:r>
              <a:rPr lang="de-DE" sz="1400" u="sng" dirty="0">
                <a:solidFill>
                  <a:schemeClr val="bg1"/>
                </a:solidFill>
                <a:hlinkClick r:id="rId6">
                  <a:extLst>
                    <a:ext uri="{A12FA001-AC4F-418D-AE19-62706E023703}">
                      <ahyp:hlinkClr xmlns:ahyp="http://schemas.microsoft.com/office/drawing/2018/hyperlinkcolor" val="tx"/>
                    </a:ext>
                  </a:extLst>
                </a:hlinkClick>
              </a:rPr>
              <a:t>CC-BY 4.0</a:t>
            </a:r>
            <a:endParaRPr lang="de-DE" sz="1400" dirty="0">
              <a:solidFill>
                <a:schemeClr val="bg1"/>
              </a:solidFill>
            </a:endParaRPr>
          </a:p>
          <a:p>
            <a:pPr algn="r" defTabSz="914400">
              <a:lnSpc>
                <a:spcPct val="100000"/>
              </a:lnSpc>
              <a:tabLst>
                <a:tab pos="0" algn="l"/>
              </a:tabLst>
            </a:pPr>
            <a:endParaRPr lang="de-DE" sz="1400" b="0" u="none" strike="noStrike" dirty="0">
              <a:solidFill>
                <a:schemeClr val="bg1"/>
              </a:solidFill>
              <a:effectLst/>
              <a:uFillTx/>
              <a:latin typeface="Calibri"/>
            </a:endParaRPr>
          </a:p>
        </p:txBody>
      </p:sp>
      <p:pic>
        <p:nvPicPr>
          <p:cNvPr id="6" name="Grafik 5">
            <a:extLst>
              <a:ext uri="{FF2B5EF4-FFF2-40B4-BE49-F238E27FC236}">
                <a16:creationId xmlns:a16="http://schemas.microsoft.com/office/drawing/2014/main" id="{11A8CC4A-2ED7-CF46-4BA7-574B88309C8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45281" y="4940284"/>
            <a:ext cx="1006877" cy="33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14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B99C8F9C-74F0-9481-263E-DD98AD8DCE9C}"/>
              </a:ext>
            </a:extLst>
          </p:cNvPr>
          <p:cNvSpPr/>
          <p:nvPr userDrawn="1"/>
        </p:nvSpPr>
        <p:spPr>
          <a:xfrm>
            <a:off x="1" y="0"/>
            <a:ext cx="12192000" cy="55452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88EAB00-FFDF-2C5C-B53C-4EA92A2BE25E}"/>
              </a:ext>
            </a:extLst>
          </p:cNvPr>
          <p:cNvSpPr>
            <a:spLocks noGrp="1"/>
          </p:cNvSpPr>
          <p:nvPr>
            <p:ph type="ctrTitle"/>
          </p:nvPr>
        </p:nvSpPr>
        <p:spPr>
          <a:xfrm>
            <a:off x="550606" y="3178246"/>
            <a:ext cx="9144000" cy="1793839"/>
          </a:xfrm>
        </p:spPr>
        <p:txBody>
          <a:bodyPr wrap="square" lIns="0" tIns="0" rIns="0" bIns="0" anchor="t" anchorCtr="0"/>
          <a:lstStyle>
            <a:lvl1pPr algn="l">
              <a:defRPr sz="6000">
                <a:solidFill>
                  <a:schemeClr val="bg1"/>
                </a:solidFill>
              </a:defRPr>
            </a:lvl1pPr>
          </a:lstStyle>
          <a:p>
            <a:r>
              <a:rPr lang="de-DE"/>
              <a:t>Mastertitelformat bearbeiten</a:t>
            </a:r>
          </a:p>
        </p:txBody>
      </p:sp>
      <p:pic>
        <p:nvPicPr>
          <p:cNvPr id="4" name="Grafik 3">
            <a:extLst>
              <a:ext uri="{FF2B5EF4-FFF2-40B4-BE49-F238E27FC236}">
                <a16:creationId xmlns:a16="http://schemas.microsoft.com/office/drawing/2014/main" id="{D7CED37F-0168-8916-1BB2-84094744CB62}"/>
              </a:ext>
            </a:extLst>
          </p:cNvPr>
          <p:cNvPicPr>
            <a:picLocks noChangeAspect="1"/>
          </p:cNvPicPr>
          <p:nvPr userDrawn="1"/>
        </p:nvPicPr>
        <p:blipFill>
          <a:blip r:embed="rId2"/>
          <a:stretch>
            <a:fillRect/>
          </a:stretch>
        </p:blipFill>
        <p:spPr>
          <a:xfrm>
            <a:off x="3916432" y="589935"/>
            <a:ext cx="8275567" cy="3858957"/>
          </a:xfrm>
          <a:prstGeom prst="rect">
            <a:avLst/>
          </a:prstGeom>
        </p:spPr>
      </p:pic>
      <p:pic>
        <p:nvPicPr>
          <p:cNvPr id="5" name="Grafik 4">
            <a:extLst>
              <a:ext uri="{FF2B5EF4-FFF2-40B4-BE49-F238E27FC236}">
                <a16:creationId xmlns:a16="http://schemas.microsoft.com/office/drawing/2014/main" id="{D78B0138-BB6C-B494-DACE-5848D4F3F2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83094" y="322554"/>
            <a:ext cx="2063135" cy="613101"/>
          </a:xfrm>
          <a:prstGeom prst="rect">
            <a:avLst/>
          </a:prstGeom>
        </p:spPr>
      </p:pic>
      <p:sp>
        <p:nvSpPr>
          <p:cNvPr id="7" name="Untertitel 2">
            <a:extLst>
              <a:ext uri="{FF2B5EF4-FFF2-40B4-BE49-F238E27FC236}">
                <a16:creationId xmlns:a16="http://schemas.microsoft.com/office/drawing/2014/main" id="{B9B8D379-6202-EF26-9553-DA4C9D548CE4}"/>
              </a:ext>
            </a:extLst>
          </p:cNvPr>
          <p:cNvSpPr>
            <a:spLocks noGrp="1"/>
          </p:cNvSpPr>
          <p:nvPr>
            <p:ph type="subTitle" idx="1"/>
          </p:nvPr>
        </p:nvSpPr>
        <p:spPr>
          <a:xfrm>
            <a:off x="550606" y="2661722"/>
            <a:ext cx="5329084" cy="402102"/>
          </a:xfrm>
          <a:ln>
            <a:noFill/>
          </a:ln>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3" name="Grafik 2">
            <a:extLst>
              <a:ext uri="{FF2B5EF4-FFF2-40B4-BE49-F238E27FC236}">
                <a16:creationId xmlns:a16="http://schemas.microsoft.com/office/drawing/2014/main" id="{87BAE972-1475-619B-3A43-9827E8CBDD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4551" y="5725546"/>
            <a:ext cx="11107711" cy="878637"/>
          </a:xfrm>
          <a:prstGeom prst="rect">
            <a:avLst/>
          </a:prstGeom>
        </p:spPr>
      </p:pic>
      <p:sp>
        <p:nvSpPr>
          <p:cNvPr id="6" name="Textfeld 3">
            <a:extLst>
              <a:ext uri="{FF2B5EF4-FFF2-40B4-BE49-F238E27FC236}">
                <a16:creationId xmlns:a16="http://schemas.microsoft.com/office/drawing/2014/main" id="{07DCB7C1-1D7A-EF60-F598-5C76DAF3ADEB}"/>
              </a:ext>
            </a:extLst>
          </p:cNvPr>
          <p:cNvSpPr/>
          <p:nvPr userDrawn="1"/>
        </p:nvSpPr>
        <p:spPr>
          <a:xfrm>
            <a:off x="496799" y="4859023"/>
            <a:ext cx="10615518"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tabLst>
                <a:tab pos="0" algn="l"/>
              </a:tabLst>
            </a:pPr>
            <a:r>
              <a:rPr lang="de-DE" sz="1400" dirty="0">
                <a:solidFill>
                  <a:schemeClr val="bg1"/>
                </a:solidFill>
              </a:rPr>
              <a:t>Co-WOERK | Dieser Foliensatz ist, mit Ausnahme des Co-WOERK Logos und sofern nicht für einzelne Inhalte anders angegeben, lizensiert unter der Creative Commons Lizenz </a:t>
            </a:r>
            <a:r>
              <a:rPr lang="de-DE" sz="1400" u="sng" dirty="0">
                <a:solidFill>
                  <a:schemeClr val="bg1"/>
                </a:solidFill>
                <a:hlinkClick r:id="rId6">
                  <a:extLst>
                    <a:ext uri="{A12FA001-AC4F-418D-AE19-62706E023703}">
                      <ahyp:hlinkClr xmlns:ahyp="http://schemas.microsoft.com/office/drawing/2018/hyperlinkcolor" val="tx"/>
                    </a:ext>
                  </a:extLst>
                </a:hlinkClick>
              </a:rPr>
              <a:t>CC-BY 4.0</a:t>
            </a:r>
            <a:endParaRPr lang="de-DE" sz="1400" dirty="0">
              <a:solidFill>
                <a:schemeClr val="bg1"/>
              </a:solidFill>
            </a:endParaRPr>
          </a:p>
          <a:p>
            <a:pPr algn="r" defTabSz="914400">
              <a:lnSpc>
                <a:spcPct val="100000"/>
              </a:lnSpc>
              <a:tabLst>
                <a:tab pos="0" algn="l"/>
              </a:tabLst>
            </a:pPr>
            <a:endParaRPr lang="de-DE" sz="1400" b="0" u="none" strike="noStrike" dirty="0">
              <a:solidFill>
                <a:schemeClr val="bg1"/>
              </a:solidFill>
              <a:effectLst/>
              <a:uFillTx/>
              <a:latin typeface="Calibri"/>
            </a:endParaRPr>
          </a:p>
        </p:txBody>
      </p:sp>
      <p:pic>
        <p:nvPicPr>
          <p:cNvPr id="8" name="Grafik 7">
            <a:extLst>
              <a:ext uri="{FF2B5EF4-FFF2-40B4-BE49-F238E27FC236}">
                <a16:creationId xmlns:a16="http://schemas.microsoft.com/office/drawing/2014/main" id="{1F0EDFCF-BECD-9156-316A-F2F5A3D258E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45281" y="4940284"/>
            <a:ext cx="1006877" cy="33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176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7A4A415-FBB7-A33A-16DF-10734542CE23}"/>
              </a:ext>
            </a:extLst>
          </p:cNvPr>
          <p:cNvSpPr/>
          <p:nvPr userDrawn="1"/>
        </p:nvSpPr>
        <p:spPr>
          <a:xfrm>
            <a:off x="1" y="0"/>
            <a:ext cx="60198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a:extLst>
              <a:ext uri="{FF2B5EF4-FFF2-40B4-BE49-F238E27FC236}">
                <a16:creationId xmlns:a16="http://schemas.microsoft.com/office/drawing/2014/main" id="{D6B9AFD9-1FBB-9D29-E6E1-5891E4CEA636}"/>
              </a:ext>
            </a:extLst>
          </p:cNvPr>
          <p:cNvSpPr>
            <a:spLocks noGrp="1"/>
          </p:cNvSpPr>
          <p:nvPr>
            <p:ph sz="half" idx="2"/>
          </p:nvPr>
        </p:nvSpPr>
        <p:spPr>
          <a:xfrm>
            <a:off x="6019801" y="0"/>
            <a:ext cx="6172198" cy="6858000"/>
          </a:xfrm>
        </p:spPr>
        <p:txBody>
          <a:bodyPr lIns="0" tIns="0" rIns="0" bIns="0"/>
          <a:lstStyle>
            <a:lvl1pPr marL="0" indent="0">
              <a:buNone/>
              <a:defRPr/>
            </a:lvl1pPr>
          </a:lstStyle>
          <a:p>
            <a:pPr lvl="0"/>
            <a:endParaRPr lang="de-DE"/>
          </a:p>
        </p:txBody>
      </p:sp>
      <p:sp>
        <p:nvSpPr>
          <p:cNvPr id="8" name="Titel 1">
            <a:extLst>
              <a:ext uri="{FF2B5EF4-FFF2-40B4-BE49-F238E27FC236}">
                <a16:creationId xmlns:a16="http://schemas.microsoft.com/office/drawing/2014/main" id="{95DE7268-0001-37D4-FDE9-D21C0418FABC}"/>
              </a:ext>
            </a:extLst>
          </p:cNvPr>
          <p:cNvSpPr>
            <a:spLocks noGrp="1"/>
          </p:cNvSpPr>
          <p:nvPr>
            <p:ph type="title"/>
          </p:nvPr>
        </p:nvSpPr>
        <p:spPr>
          <a:xfrm>
            <a:off x="295660" y="876974"/>
            <a:ext cx="5319251" cy="2157476"/>
          </a:xfrm>
        </p:spPr>
        <p:txBody>
          <a:bodyPr lIns="0" tIns="0" rIns="0" bIns="0" anchor="t" anchorCtr="0">
            <a:normAutofit/>
          </a:bodyPr>
          <a:lstStyle>
            <a:lvl1pPr>
              <a:defRPr sz="4000">
                <a:solidFill>
                  <a:schemeClr val="bg1"/>
                </a:solidFill>
              </a:defRPr>
            </a:lvl1pPr>
          </a:lstStyle>
          <a:p>
            <a:r>
              <a:rPr lang="de-DE"/>
              <a:t>Mastertitelformat bearbeiten</a:t>
            </a:r>
          </a:p>
        </p:txBody>
      </p:sp>
      <p:sp>
        <p:nvSpPr>
          <p:cNvPr id="2" name="Untertitel 2">
            <a:extLst>
              <a:ext uri="{FF2B5EF4-FFF2-40B4-BE49-F238E27FC236}">
                <a16:creationId xmlns:a16="http://schemas.microsoft.com/office/drawing/2014/main" id="{6C7BE12E-E6EE-76AA-FBDE-EF03CC2CB1C3}"/>
              </a:ext>
            </a:extLst>
          </p:cNvPr>
          <p:cNvSpPr>
            <a:spLocks noGrp="1"/>
          </p:cNvSpPr>
          <p:nvPr>
            <p:ph type="subTitle" idx="1" hasCustomPrompt="1"/>
          </p:nvPr>
        </p:nvSpPr>
        <p:spPr>
          <a:xfrm>
            <a:off x="295664" y="433873"/>
            <a:ext cx="5329084" cy="402102"/>
          </a:xfrm>
          <a:ln>
            <a:noFill/>
          </a:ln>
        </p:spPr>
        <p:txBody>
          <a:bodyPr lIns="36000" tIns="0" rIns="0" bIns="0" anchor="b" anchorCtr="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42996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7A4A415-FBB7-A33A-16DF-10734542CE23}"/>
              </a:ext>
            </a:extLst>
          </p:cNvPr>
          <p:cNvSpPr/>
          <p:nvPr userDrawn="1"/>
        </p:nvSpPr>
        <p:spPr>
          <a:xfrm>
            <a:off x="1" y="0"/>
            <a:ext cx="60198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51E3358-509E-CFC2-11E7-EE88FA75B215}"/>
              </a:ext>
            </a:extLst>
          </p:cNvPr>
          <p:cNvSpPr>
            <a:spLocks noGrp="1"/>
          </p:cNvSpPr>
          <p:nvPr>
            <p:ph type="title"/>
          </p:nvPr>
        </p:nvSpPr>
        <p:spPr>
          <a:xfrm>
            <a:off x="295660" y="876974"/>
            <a:ext cx="5319251" cy="2157476"/>
          </a:xfrm>
        </p:spPr>
        <p:txBody>
          <a:bodyPr lIns="0" tIns="0" rIns="0" bIns="0" anchor="t" anchorCtr="0">
            <a:normAutofit/>
          </a:bodyPr>
          <a:lstStyle>
            <a:lvl1pPr>
              <a:defRPr sz="4000">
                <a:solidFill>
                  <a:schemeClr val="bg1"/>
                </a:solidFill>
              </a:defRPr>
            </a:lvl1pPr>
          </a:lstStyle>
          <a:p>
            <a:r>
              <a:rPr lang="de-DE"/>
              <a:t>Mastertitelformat bearbeiten</a:t>
            </a:r>
          </a:p>
        </p:txBody>
      </p:sp>
      <p:sp>
        <p:nvSpPr>
          <p:cNvPr id="4" name="Inhaltsplatzhalter 3">
            <a:extLst>
              <a:ext uri="{FF2B5EF4-FFF2-40B4-BE49-F238E27FC236}">
                <a16:creationId xmlns:a16="http://schemas.microsoft.com/office/drawing/2014/main" id="{D6B9AFD9-1FBB-9D29-E6E1-5891E4CEA636}"/>
              </a:ext>
            </a:extLst>
          </p:cNvPr>
          <p:cNvSpPr>
            <a:spLocks noGrp="1"/>
          </p:cNvSpPr>
          <p:nvPr>
            <p:ph sz="half" idx="2"/>
          </p:nvPr>
        </p:nvSpPr>
        <p:spPr>
          <a:xfrm>
            <a:off x="6019801" y="0"/>
            <a:ext cx="6172198" cy="6858000"/>
          </a:xfrm>
        </p:spPr>
        <p:txBody>
          <a:bodyPr lIns="0" tIns="0" rIns="0" bIns="0"/>
          <a:lstStyle>
            <a:lvl1pPr marL="0" indent="0">
              <a:buNone/>
              <a:defRPr/>
            </a:lvl1pPr>
          </a:lstStyle>
          <a:p>
            <a:pPr lvl="0"/>
            <a:endParaRPr lang="de-DE"/>
          </a:p>
        </p:txBody>
      </p:sp>
      <p:sp>
        <p:nvSpPr>
          <p:cNvPr id="6" name="Untertitel 2">
            <a:extLst>
              <a:ext uri="{FF2B5EF4-FFF2-40B4-BE49-F238E27FC236}">
                <a16:creationId xmlns:a16="http://schemas.microsoft.com/office/drawing/2014/main" id="{3F1BAD7F-1475-0CB6-1B7E-739CA52923E9}"/>
              </a:ext>
            </a:extLst>
          </p:cNvPr>
          <p:cNvSpPr>
            <a:spLocks noGrp="1"/>
          </p:cNvSpPr>
          <p:nvPr>
            <p:ph type="subTitle" idx="1" hasCustomPrompt="1"/>
          </p:nvPr>
        </p:nvSpPr>
        <p:spPr>
          <a:xfrm>
            <a:off x="295664" y="433873"/>
            <a:ext cx="5329084" cy="402102"/>
          </a:xfrm>
          <a:ln>
            <a:noFill/>
          </a:ln>
        </p:spPr>
        <p:txBody>
          <a:bodyPr lIns="36000" tIns="0" rIns="0" bIns="0" anchor="b" anchorCtr="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34157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C0024-7FF6-FC10-2B4B-0D1398E31058}"/>
              </a:ext>
            </a:extLst>
          </p:cNvPr>
          <p:cNvSpPr>
            <a:spLocks noGrp="1"/>
          </p:cNvSpPr>
          <p:nvPr>
            <p:ph type="title"/>
          </p:nvPr>
        </p:nvSpPr>
        <p:spPr>
          <a:xfrm>
            <a:off x="271530" y="390884"/>
            <a:ext cx="9387625" cy="922762"/>
          </a:xfrm>
        </p:spPr>
        <p:txBody>
          <a:bodyPr lIns="0" tIns="0" rIns="0" bIns="0" anchor="t" anchorCtr="0"/>
          <a:lstStyle>
            <a:lvl1pPr>
              <a:defRPr>
                <a:solidFill>
                  <a:schemeClr val="accent1"/>
                </a:solidFill>
              </a:defRPr>
            </a:lvl1pPr>
          </a:lstStyle>
          <a:p>
            <a:r>
              <a:rPr lang="de-DE"/>
              <a:t>Mastertitelformat bearbeiten</a:t>
            </a:r>
          </a:p>
        </p:txBody>
      </p:sp>
      <p:sp>
        <p:nvSpPr>
          <p:cNvPr id="4" name="Textplatzhalter 3">
            <a:extLst>
              <a:ext uri="{FF2B5EF4-FFF2-40B4-BE49-F238E27FC236}">
                <a16:creationId xmlns:a16="http://schemas.microsoft.com/office/drawing/2014/main" id="{A489E4B0-24B0-5188-9A8D-43EC0EA583F3}"/>
              </a:ext>
            </a:extLst>
          </p:cNvPr>
          <p:cNvSpPr>
            <a:spLocks noGrp="1"/>
          </p:cNvSpPr>
          <p:nvPr>
            <p:ph type="body" sz="quarter" idx="10"/>
          </p:nvPr>
        </p:nvSpPr>
        <p:spPr>
          <a:xfrm>
            <a:off x="271463" y="1468438"/>
            <a:ext cx="9388475" cy="4610100"/>
          </a:xfrm>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6135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FC0024-7FF6-FC10-2B4B-0D1398E31058}"/>
              </a:ext>
            </a:extLst>
          </p:cNvPr>
          <p:cNvSpPr>
            <a:spLocks noGrp="1"/>
          </p:cNvSpPr>
          <p:nvPr>
            <p:ph type="title"/>
          </p:nvPr>
        </p:nvSpPr>
        <p:spPr>
          <a:xfrm>
            <a:off x="271530" y="390884"/>
            <a:ext cx="9387625" cy="922762"/>
          </a:xfrm>
        </p:spPr>
        <p:txBody>
          <a:bodyPr lIns="0" tIns="0" rIns="0" bIns="0" anchor="t" anchorCtr="0"/>
          <a:lstStyle>
            <a:lvl1pPr>
              <a:defRPr>
                <a:solidFill>
                  <a:schemeClr val="accent4"/>
                </a:solidFill>
              </a:defRPr>
            </a:lvl1pPr>
          </a:lstStyle>
          <a:p>
            <a:r>
              <a:rPr lang="de-DE"/>
              <a:t>Mastertitelformat bearbeiten</a:t>
            </a:r>
          </a:p>
        </p:txBody>
      </p:sp>
      <p:sp>
        <p:nvSpPr>
          <p:cNvPr id="4" name="Textplatzhalter 3">
            <a:extLst>
              <a:ext uri="{FF2B5EF4-FFF2-40B4-BE49-F238E27FC236}">
                <a16:creationId xmlns:a16="http://schemas.microsoft.com/office/drawing/2014/main" id="{A489E4B0-24B0-5188-9A8D-43EC0EA583F3}"/>
              </a:ext>
            </a:extLst>
          </p:cNvPr>
          <p:cNvSpPr>
            <a:spLocks noGrp="1"/>
          </p:cNvSpPr>
          <p:nvPr>
            <p:ph type="body" sz="quarter" idx="10"/>
          </p:nvPr>
        </p:nvSpPr>
        <p:spPr>
          <a:xfrm>
            <a:off x="271463" y="1468438"/>
            <a:ext cx="9388475" cy="4610100"/>
          </a:xfrm>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69931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B30DC01-2036-D2C0-A694-A56479847230}"/>
              </a:ext>
            </a:extLst>
          </p:cNvPr>
          <p:cNvSpPr/>
          <p:nvPr userDrawn="1"/>
        </p:nvSpPr>
        <p:spPr>
          <a:xfrm>
            <a:off x="1" y="0"/>
            <a:ext cx="12192000" cy="55452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B9D81CA6-D48C-09D5-D75C-3F428B736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64" y="1574204"/>
            <a:ext cx="2045637" cy="613101"/>
          </a:xfrm>
          <a:prstGeom prst="rect">
            <a:avLst/>
          </a:prstGeom>
        </p:spPr>
      </p:pic>
      <p:sp>
        <p:nvSpPr>
          <p:cNvPr id="5" name="Titel 1">
            <a:extLst>
              <a:ext uri="{FF2B5EF4-FFF2-40B4-BE49-F238E27FC236}">
                <a16:creationId xmlns:a16="http://schemas.microsoft.com/office/drawing/2014/main" id="{F2EC824B-7EE4-0DD8-3BAB-1FBCAC235F8B}"/>
              </a:ext>
            </a:extLst>
          </p:cNvPr>
          <p:cNvSpPr>
            <a:spLocks noGrp="1"/>
          </p:cNvSpPr>
          <p:nvPr>
            <p:ph type="ctrTitle" hasCustomPrompt="1"/>
          </p:nvPr>
        </p:nvSpPr>
        <p:spPr>
          <a:xfrm>
            <a:off x="550606" y="3178246"/>
            <a:ext cx="9144000" cy="1793839"/>
          </a:xfrm>
        </p:spPr>
        <p:txBody>
          <a:bodyPr wrap="square" lIns="0" tIns="0" rIns="0" bIns="0" anchor="t" anchorCtr="0"/>
          <a:lstStyle>
            <a:lvl1pPr algn="l">
              <a:defRPr sz="6000">
                <a:solidFill>
                  <a:schemeClr val="bg1"/>
                </a:solidFill>
              </a:defRPr>
            </a:lvl1pPr>
          </a:lstStyle>
          <a:p>
            <a:r>
              <a:rPr lang="de-DE"/>
              <a:t>Vielen Dank!</a:t>
            </a:r>
          </a:p>
        </p:txBody>
      </p:sp>
      <p:pic>
        <p:nvPicPr>
          <p:cNvPr id="6" name="Grafik 5">
            <a:extLst>
              <a:ext uri="{FF2B5EF4-FFF2-40B4-BE49-F238E27FC236}">
                <a16:creationId xmlns:a16="http://schemas.microsoft.com/office/drawing/2014/main" id="{3B8EF76D-F63C-0822-F31D-D839FC6B4B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4551" y="5725546"/>
            <a:ext cx="11107711" cy="878637"/>
          </a:xfrm>
          <a:prstGeom prst="rect">
            <a:avLst/>
          </a:prstGeom>
        </p:spPr>
      </p:pic>
    </p:spTree>
    <p:extLst>
      <p:ext uri="{BB962C8B-B14F-4D97-AF65-F5344CB8AC3E}">
        <p14:creationId xmlns:p14="http://schemas.microsoft.com/office/powerpoint/2010/main" val="215293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B30DC01-2036-D2C0-A694-A56479847230}"/>
              </a:ext>
            </a:extLst>
          </p:cNvPr>
          <p:cNvSpPr/>
          <p:nvPr userDrawn="1"/>
        </p:nvSpPr>
        <p:spPr>
          <a:xfrm>
            <a:off x="1" y="0"/>
            <a:ext cx="12192000" cy="55452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1">
            <a:extLst>
              <a:ext uri="{FF2B5EF4-FFF2-40B4-BE49-F238E27FC236}">
                <a16:creationId xmlns:a16="http://schemas.microsoft.com/office/drawing/2014/main" id="{F2EC824B-7EE4-0DD8-3BAB-1FBCAC235F8B}"/>
              </a:ext>
            </a:extLst>
          </p:cNvPr>
          <p:cNvSpPr>
            <a:spLocks noGrp="1"/>
          </p:cNvSpPr>
          <p:nvPr>
            <p:ph type="ctrTitle" hasCustomPrompt="1"/>
          </p:nvPr>
        </p:nvSpPr>
        <p:spPr>
          <a:xfrm>
            <a:off x="550606" y="3178246"/>
            <a:ext cx="9144000" cy="1793839"/>
          </a:xfrm>
        </p:spPr>
        <p:txBody>
          <a:bodyPr wrap="square" lIns="0" tIns="0" rIns="0" bIns="0" anchor="t" anchorCtr="0"/>
          <a:lstStyle>
            <a:lvl1pPr algn="l">
              <a:defRPr sz="6000">
                <a:solidFill>
                  <a:schemeClr val="bg1"/>
                </a:solidFill>
              </a:defRPr>
            </a:lvl1pPr>
          </a:lstStyle>
          <a:p>
            <a:r>
              <a:rPr lang="de-DE"/>
              <a:t>Vielen Dank!</a:t>
            </a:r>
          </a:p>
        </p:txBody>
      </p:sp>
      <p:pic>
        <p:nvPicPr>
          <p:cNvPr id="6" name="Grafik 5">
            <a:extLst>
              <a:ext uri="{FF2B5EF4-FFF2-40B4-BE49-F238E27FC236}">
                <a16:creationId xmlns:a16="http://schemas.microsoft.com/office/drawing/2014/main" id="{BAF77854-B35C-649D-F8C2-94C0F8914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64" y="1574204"/>
            <a:ext cx="2045637" cy="613101"/>
          </a:xfrm>
          <a:prstGeom prst="rect">
            <a:avLst/>
          </a:prstGeom>
        </p:spPr>
      </p:pic>
      <p:pic>
        <p:nvPicPr>
          <p:cNvPr id="4" name="Grafik 3">
            <a:extLst>
              <a:ext uri="{FF2B5EF4-FFF2-40B4-BE49-F238E27FC236}">
                <a16:creationId xmlns:a16="http://schemas.microsoft.com/office/drawing/2014/main" id="{E96192A3-95CF-D9F1-CFA9-3060741073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4551" y="5725546"/>
            <a:ext cx="11107711" cy="878637"/>
          </a:xfrm>
          <a:prstGeom prst="rect">
            <a:avLst/>
          </a:prstGeom>
        </p:spPr>
      </p:pic>
    </p:spTree>
    <p:extLst>
      <p:ext uri="{BB962C8B-B14F-4D97-AF65-F5344CB8AC3E}">
        <p14:creationId xmlns:p14="http://schemas.microsoft.com/office/powerpoint/2010/main" val="25075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5E60A78-2B68-2770-40DB-B56AC4BF99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712F4E1-B431-F2E9-5395-F61BE4ECF2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2652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jpg"/><Relationship Id="rId7" Type="http://schemas.openxmlformats.org/officeDocument/2006/relationships/customXml" Target="../ink/ink2.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png"/><Relationship Id="rId4" Type="http://schemas.openxmlformats.org/officeDocument/2006/relationships/customXml" Target="../ink/ink1.xml"/><Relationship Id="rId9" Type="http://schemas.openxmlformats.org/officeDocument/2006/relationships/image" Target="../media/image8.jp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jpg"/><Relationship Id="rId7"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ustomXml" Target="../ink/ink4.xml"/><Relationship Id="rId5" Type="http://schemas.openxmlformats.org/officeDocument/2006/relationships/image" Target="../media/image290.png"/><Relationship Id="rId4" Type="http://schemas.openxmlformats.org/officeDocument/2006/relationships/customXml" Target="../ink/ink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8.jp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hyperlink" Target="https://matthiassoell.github.io/iWIP/blog/oer/warum_sciblo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F4319-1FFD-F4AF-9068-76A5D4137040}"/>
              </a:ext>
            </a:extLst>
          </p:cNvPr>
          <p:cNvSpPr>
            <a:spLocks noGrp="1"/>
          </p:cNvSpPr>
          <p:nvPr>
            <p:ph type="ctrTitle"/>
          </p:nvPr>
        </p:nvSpPr>
        <p:spPr>
          <a:xfrm>
            <a:off x="550606" y="3121034"/>
            <a:ext cx="9144000" cy="615931"/>
          </a:xfrm>
        </p:spPr>
        <p:txBody>
          <a:bodyPr>
            <a:normAutofit/>
          </a:bodyPr>
          <a:lstStyle/>
          <a:p>
            <a:r>
              <a:rPr lang="de-DE" sz="4000" dirty="0">
                <a:latin typeface="+mn-lt"/>
              </a:rPr>
              <a:t>Kultur des Teilens von Anfang an</a:t>
            </a:r>
          </a:p>
        </p:txBody>
      </p:sp>
      <p:sp>
        <p:nvSpPr>
          <p:cNvPr id="3" name="Untertitel 2">
            <a:extLst>
              <a:ext uri="{FF2B5EF4-FFF2-40B4-BE49-F238E27FC236}">
                <a16:creationId xmlns:a16="http://schemas.microsoft.com/office/drawing/2014/main" id="{AD1C91FB-2914-0AA5-2C19-8070B789A3BE}"/>
              </a:ext>
            </a:extLst>
          </p:cNvPr>
          <p:cNvSpPr>
            <a:spLocks noGrp="1"/>
          </p:cNvSpPr>
          <p:nvPr>
            <p:ph type="subTitle" idx="1"/>
          </p:nvPr>
        </p:nvSpPr>
        <p:spPr>
          <a:xfrm>
            <a:off x="591935" y="2353215"/>
            <a:ext cx="5329084" cy="1006728"/>
          </a:xfrm>
        </p:spPr>
        <p:txBody>
          <a:bodyPr/>
          <a:lstStyle/>
          <a:p>
            <a:r>
              <a:rPr lang="de-DE" dirty="0">
                <a:solidFill>
                  <a:schemeClr val="lt1"/>
                </a:solidFill>
                <a:latin typeface="Open Sans Light" pitchFamily="2" charset="0"/>
                <a:ea typeface="Open Sans Light" pitchFamily="2" charset="0"/>
                <a:cs typeface="Open Sans Light" pitchFamily="2" charset="0"/>
              </a:rPr>
              <a:t>12. Treffen Community of Practice</a:t>
            </a:r>
            <a:endParaRPr lang="de-DE" dirty="0">
              <a:solidFill>
                <a:srgbClr val="000000"/>
              </a:solidFill>
              <a:latin typeface="Open Sans Light" pitchFamily="2" charset="0"/>
              <a:ea typeface="Open Sans Light" pitchFamily="2" charset="0"/>
              <a:cs typeface="Open Sans Light" pitchFamily="2" charset="0"/>
            </a:endParaRPr>
          </a:p>
          <a:p>
            <a:endParaRPr lang="de-DE" dirty="0"/>
          </a:p>
        </p:txBody>
      </p:sp>
      <p:sp>
        <p:nvSpPr>
          <p:cNvPr id="5" name="Textfeld 4">
            <a:extLst>
              <a:ext uri="{FF2B5EF4-FFF2-40B4-BE49-F238E27FC236}">
                <a16:creationId xmlns:a16="http://schemas.microsoft.com/office/drawing/2014/main" id="{6F7390D3-7DD5-C4C4-81AF-F61DFB5A2640}"/>
              </a:ext>
            </a:extLst>
          </p:cNvPr>
          <p:cNvSpPr/>
          <p:nvPr/>
        </p:nvSpPr>
        <p:spPr>
          <a:xfrm>
            <a:off x="469067" y="3598852"/>
            <a:ext cx="7490576"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tabLst>
                <a:tab pos="0" algn="l"/>
              </a:tabLst>
            </a:pPr>
            <a:r>
              <a:rPr lang="de-DE" sz="3200" b="0" u="none" strike="noStrike" dirty="0">
                <a:solidFill>
                  <a:schemeClr val="bg1"/>
                </a:solidFill>
                <a:effectLst/>
                <a:uFillTx/>
                <a:latin typeface="Open Sans Light" pitchFamily="2" charset="0"/>
                <a:ea typeface="Open Sans Light" pitchFamily="2" charset="0"/>
                <a:cs typeface="Open Sans Light" pitchFamily="2" charset="0"/>
              </a:rPr>
              <a:t>Lehrkräft</a:t>
            </a:r>
            <a:r>
              <a:rPr lang="de-DE" sz="3200" dirty="0">
                <a:solidFill>
                  <a:schemeClr val="bg1"/>
                </a:solidFill>
                <a:latin typeface="Open Sans Light" pitchFamily="2" charset="0"/>
                <a:ea typeface="Open Sans Light" pitchFamily="2" charset="0"/>
                <a:cs typeface="Open Sans Light" pitchFamily="2" charset="0"/>
              </a:rPr>
              <a:t>e und offene Praktiken</a:t>
            </a:r>
            <a:endParaRPr lang="de-DE" sz="3200" b="0" u="none" strike="noStrike" dirty="0">
              <a:solidFill>
                <a:schemeClr val="bg1"/>
              </a:solidFill>
              <a:effectLst/>
              <a:uFillTx/>
              <a:latin typeface="Open Sans Light" pitchFamily="2" charset="0"/>
              <a:ea typeface="Open Sans Light" pitchFamily="2" charset="0"/>
              <a:cs typeface="Open Sans Light" pitchFamily="2" charset="0"/>
            </a:endParaRPr>
          </a:p>
        </p:txBody>
      </p:sp>
      <p:sp>
        <p:nvSpPr>
          <p:cNvPr id="7" name="Textfeld 6">
            <a:extLst>
              <a:ext uri="{FF2B5EF4-FFF2-40B4-BE49-F238E27FC236}">
                <a16:creationId xmlns:a16="http://schemas.microsoft.com/office/drawing/2014/main" id="{710DDB18-232F-4BD6-8C4B-C173987D1A5E}"/>
              </a:ext>
            </a:extLst>
          </p:cNvPr>
          <p:cNvSpPr txBox="1"/>
          <p:nvPr/>
        </p:nvSpPr>
        <p:spPr>
          <a:xfrm>
            <a:off x="10451724" y="1120291"/>
            <a:ext cx="1358064" cy="646331"/>
          </a:xfrm>
          <a:prstGeom prst="rect">
            <a:avLst/>
          </a:prstGeom>
          <a:noFill/>
        </p:spPr>
        <p:txBody>
          <a:bodyPr wrap="none" rtlCol="0">
            <a:spAutoFit/>
          </a:bodyPr>
          <a:lstStyle/>
          <a:p>
            <a:r>
              <a:rPr lang="de-DE" dirty="0">
                <a:solidFill>
                  <a:schemeClr val="bg1"/>
                </a:solidFill>
              </a:rPr>
              <a:t>18.12.2025</a:t>
            </a:r>
          </a:p>
          <a:p>
            <a:endParaRPr lang="de-DE" dirty="0"/>
          </a:p>
        </p:txBody>
      </p:sp>
    </p:spTree>
    <p:extLst>
      <p:ext uri="{BB962C8B-B14F-4D97-AF65-F5344CB8AC3E}">
        <p14:creationId xmlns:p14="http://schemas.microsoft.com/office/powerpoint/2010/main" val="708837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6CB05-F692-77A6-C234-26E02C18AD98}"/>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FA7F4A7E-5A08-AF72-CEAD-6DAFB8D53D04}"/>
              </a:ext>
            </a:extLst>
          </p:cNvPr>
          <p:cNvSpPr txBox="1">
            <a:spLocks/>
          </p:cNvSpPr>
          <p:nvPr/>
        </p:nvSpPr>
        <p:spPr>
          <a:xfrm>
            <a:off x="1098524" y="3981130"/>
            <a:ext cx="9994951" cy="92276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400" b="0" i="0" u="none" strike="noStrike" kern="1200" cap="none" spc="0" normalizeH="0" baseline="0" noProof="0" dirty="0">
              <a:ln>
                <a:noFill/>
              </a:ln>
              <a:solidFill>
                <a:srgbClr val="0054FF"/>
              </a:solidFill>
              <a:effectLst/>
              <a:uLnTx/>
              <a:uFillTx/>
              <a:latin typeface="Transforma Mix Medium"/>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0054FF"/>
                </a:solidFill>
                <a:effectLst/>
                <a:uLnTx/>
                <a:uFillTx/>
                <a:latin typeface="Transforma Mix Medium"/>
                <a:ea typeface="+mj-ea"/>
                <a:cs typeface="+mj-cs"/>
              </a:rPr>
              <a:t>            </a:t>
            </a:r>
          </a:p>
        </p:txBody>
      </p:sp>
      <p:sp>
        <p:nvSpPr>
          <p:cNvPr id="10" name="Textplatzhalter 2">
            <a:extLst>
              <a:ext uri="{FF2B5EF4-FFF2-40B4-BE49-F238E27FC236}">
                <a16:creationId xmlns:a16="http://schemas.microsoft.com/office/drawing/2014/main" id="{9D634D2A-56D4-7302-917A-7A9DD47D1DA2}"/>
              </a:ext>
            </a:extLst>
          </p:cNvPr>
          <p:cNvSpPr txBox="1">
            <a:spLocks/>
          </p:cNvSpPr>
          <p:nvPr/>
        </p:nvSpPr>
        <p:spPr>
          <a:xfrm>
            <a:off x="1766023" y="1631738"/>
            <a:ext cx="10859574" cy="469878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srgbClr val="000000"/>
              </a:solidFill>
              <a:effectLst/>
              <a:uLnTx/>
              <a:uFillTx/>
              <a:latin typeface="Open Sans"/>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000" b="0" i="0" u="none" strike="noStrike" kern="1200" cap="none" spc="0" normalizeH="0" baseline="0" noProof="0" dirty="0">
              <a:ln>
                <a:noFill/>
              </a:ln>
              <a:solidFill>
                <a:srgbClr val="000000"/>
              </a:solidFill>
              <a:effectLst/>
              <a:uLnTx/>
              <a:uFillTx/>
              <a:latin typeface="Open Sans"/>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000" b="0" i="0" u="none" strike="noStrike" kern="1200" cap="none" spc="0" normalizeH="0" baseline="0" noProof="0" dirty="0">
              <a:ln>
                <a:noFill/>
              </a:ln>
              <a:solidFill>
                <a:srgbClr val="000000"/>
              </a:solidFill>
              <a:effectLst/>
              <a:uLnTx/>
              <a:uFillTx/>
              <a:latin typeface="Open Sans"/>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000" b="0" i="0" u="none" strike="noStrike" kern="1200" cap="none" spc="0" normalizeH="0" baseline="0" noProof="0" dirty="0">
              <a:ln>
                <a:noFill/>
              </a:ln>
              <a:solidFill>
                <a:srgbClr val="000000"/>
              </a:solidFill>
              <a:effectLst/>
              <a:uLnTx/>
              <a:uFillTx/>
              <a:latin typeface="Open Sans"/>
              <a:ea typeface="+mn-ea"/>
              <a:cs typeface="+mn-cs"/>
            </a:endParaRPr>
          </a:p>
        </p:txBody>
      </p:sp>
      <p:pic>
        <p:nvPicPr>
          <p:cNvPr id="3" name="Grafik 2" descr="Ein Bild, das Text, Schrift, Logo, Grafiken enthält.&#10;&#10;Automatisch generierte Beschreibung">
            <a:extLst>
              <a:ext uri="{FF2B5EF4-FFF2-40B4-BE49-F238E27FC236}">
                <a16:creationId xmlns:a16="http://schemas.microsoft.com/office/drawing/2014/main" id="{EC22ECD3-1741-6177-52F9-588C061A8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
        <p:nvSpPr>
          <p:cNvPr id="7" name="Textplatzhalter 2">
            <a:extLst>
              <a:ext uri="{FF2B5EF4-FFF2-40B4-BE49-F238E27FC236}">
                <a16:creationId xmlns:a16="http://schemas.microsoft.com/office/drawing/2014/main" id="{E5C302D3-8A2E-FDF9-76B8-AE865F8BAAFB}"/>
              </a:ext>
            </a:extLst>
          </p:cNvPr>
          <p:cNvSpPr>
            <a:spLocks noGrp="1"/>
          </p:cNvSpPr>
          <p:nvPr>
            <p:ph type="body" sz="quarter" idx="10"/>
          </p:nvPr>
        </p:nvSpPr>
        <p:spPr>
          <a:xfrm>
            <a:off x="1037502" y="1665682"/>
            <a:ext cx="9388475" cy="1943149"/>
          </a:xfrm>
        </p:spPr>
        <p:txBody>
          <a:bodyPr>
            <a:normAutofit/>
          </a:bodyPr>
          <a:lstStyle/>
          <a:p>
            <a:pPr>
              <a:spcBef>
                <a:spcPts val="1001"/>
              </a:spcBef>
              <a:buClr>
                <a:srgbClr val="000000"/>
              </a:buClr>
              <a:buFont typeface="Arial"/>
              <a:buChar char="•"/>
            </a:pPr>
            <a:r>
              <a:rPr lang="de-DE" sz="1800" b="1" dirty="0">
                <a:solidFill>
                  <a:srgbClr val="000000"/>
                </a:solidFill>
              </a:rPr>
              <a:t>15.01. </a:t>
            </a:r>
            <a:r>
              <a:rPr lang="de-DE" sz="1800" dirty="0">
                <a:solidFill>
                  <a:srgbClr val="000000"/>
                </a:solidFill>
              </a:rPr>
              <a:t>13-14:00 Uhr  Rechtsfragen zu OER im Dialog – Sie fragen, wir antworten</a:t>
            </a:r>
          </a:p>
          <a:p>
            <a:pPr>
              <a:spcBef>
                <a:spcPts val="1001"/>
              </a:spcBef>
              <a:buClr>
                <a:srgbClr val="000000"/>
              </a:buClr>
              <a:buFont typeface="Arial"/>
              <a:buChar char="•"/>
            </a:pPr>
            <a:r>
              <a:rPr lang="de-DE" sz="1800" b="1" dirty="0">
                <a:solidFill>
                  <a:srgbClr val="000000"/>
                </a:solidFill>
              </a:rPr>
              <a:t>29.01. </a:t>
            </a:r>
            <a:r>
              <a:rPr lang="de-DE" sz="1800" dirty="0">
                <a:solidFill>
                  <a:srgbClr val="000000"/>
                </a:solidFill>
              </a:rPr>
              <a:t>10-16:00 Uhr  Werkstatt-Tag: Bildung gemeinsam gestalten mit OER </a:t>
            </a:r>
          </a:p>
          <a:p>
            <a:pPr marL="457200" lvl="1" indent="0">
              <a:spcBef>
                <a:spcPts val="1001"/>
              </a:spcBef>
              <a:buClr>
                <a:srgbClr val="000000"/>
              </a:buClr>
              <a:buNone/>
            </a:pPr>
            <a:r>
              <a:rPr lang="de-DE" sz="1800" b="1" dirty="0">
                <a:solidFill>
                  <a:schemeClr val="accent1"/>
                </a:solidFill>
              </a:rPr>
              <a:t>10 Uhr Online-Keynote</a:t>
            </a:r>
            <a:r>
              <a:rPr lang="de-DE" sz="1800" dirty="0">
                <a:solidFill>
                  <a:schemeClr val="accent1"/>
                </a:solidFill>
              </a:rPr>
              <a:t> mit Nadine </a:t>
            </a:r>
            <a:r>
              <a:rPr lang="de-DE" sz="1800" dirty="0" err="1">
                <a:solidFill>
                  <a:schemeClr val="accent1"/>
                </a:solidFill>
              </a:rPr>
              <a:t>Linschinger</a:t>
            </a:r>
            <a:r>
              <a:rPr lang="de-DE" sz="1800" dirty="0">
                <a:solidFill>
                  <a:schemeClr val="accent1"/>
                </a:solidFill>
              </a:rPr>
              <a:t> (Uni Graz)</a:t>
            </a:r>
          </a:p>
          <a:p>
            <a:pPr marL="457200" lvl="1" indent="0">
              <a:spcBef>
                <a:spcPts val="1001"/>
              </a:spcBef>
              <a:buClr>
                <a:srgbClr val="000000"/>
              </a:buClr>
              <a:buNone/>
            </a:pPr>
            <a:r>
              <a:rPr lang="de-DE" sz="1800" dirty="0">
                <a:solidFill>
                  <a:schemeClr val="accent1"/>
                </a:solidFill>
              </a:rPr>
              <a:t>anschließend </a:t>
            </a:r>
            <a:r>
              <a:rPr lang="de-DE" sz="1800" b="1" dirty="0">
                <a:solidFill>
                  <a:schemeClr val="accent1"/>
                </a:solidFill>
              </a:rPr>
              <a:t>in Präsenz </a:t>
            </a:r>
            <a:r>
              <a:rPr lang="de-DE" sz="1800" dirty="0">
                <a:solidFill>
                  <a:schemeClr val="accent1"/>
                </a:solidFill>
              </a:rPr>
              <a:t>in</a:t>
            </a:r>
            <a:r>
              <a:rPr lang="de-DE" sz="1800" b="1" dirty="0">
                <a:solidFill>
                  <a:schemeClr val="accent1"/>
                </a:solidFill>
              </a:rPr>
              <a:t> </a:t>
            </a:r>
            <a:r>
              <a:rPr lang="de-DE" sz="1800" dirty="0">
                <a:solidFill>
                  <a:schemeClr val="accent1"/>
                </a:solidFill>
              </a:rPr>
              <a:t>Cottbus, Frankfurt (O.), Neubrandenburg, Potsdam und Rostock</a:t>
            </a:r>
            <a:endParaRPr lang="de-DE" sz="1800" dirty="0">
              <a:solidFill>
                <a:schemeClr val="accent1"/>
              </a:solidFill>
              <a:latin typeface="Calibri"/>
            </a:endParaRPr>
          </a:p>
        </p:txBody>
      </p:sp>
      <p:sp>
        <p:nvSpPr>
          <p:cNvPr id="8" name="Titel 1">
            <a:extLst>
              <a:ext uri="{FF2B5EF4-FFF2-40B4-BE49-F238E27FC236}">
                <a16:creationId xmlns:a16="http://schemas.microsoft.com/office/drawing/2014/main" id="{58C3B22E-C901-C200-4583-36DC18D7789D}"/>
              </a:ext>
            </a:extLst>
          </p:cNvPr>
          <p:cNvSpPr>
            <a:spLocks noGrp="1"/>
          </p:cNvSpPr>
          <p:nvPr>
            <p:ph type="title"/>
          </p:nvPr>
        </p:nvSpPr>
        <p:spPr>
          <a:xfrm>
            <a:off x="395850" y="336677"/>
            <a:ext cx="9387625" cy="922762"/>
          </a:xfrm>
        </p:spPr>
        <p:txBody>
          <a:bodyPr>
            <a:normAutofit fontScale="90000"/>
          </a:bodyPr>
          <a:lstStyle/>
          <a:p>
            <a:pPr lvl="0">
              <a:defRPr/>
            </a:pPr>
            <a:r>
              <a:rPr lang="de-DE" sz="4000" dirty="0">
                <a:solidFill>
                  <a:srgbClr val="0054FF"/>
                </a:solidFill>
                <a:latin typeface="+mn-lt"/>
              </a:rPr>
              <a:t>Das sind die nächsten</a:t>
            </a:r>
            <a:br>
              <a:rPr lang="de-DE" sz="4000" dirty="0">
                <a:solidFill>
                  <a:srgbClr val="0054FF"/>
                </a:solidFill>
                <a:latin typeface="+mn-lt"/>
              </a:rPr>
            </a:br>
            <a:r>
              <a:rPr lang="de-DE" sz="4000" dirty="0">
                <a:solidFill>
                  <a:srgbClr val="0054FF"/>
                </a:solidFill>
                <a:latin typeface="+mn-lt"/>
              </a:rPr>
              <a:t>Themen der Community </a:t>
            </a:r>
            <a:r>
              <a:rPr lang="de-DE" sz="4000" dirty="0" err="1">
                <a:solidFill>
                  <a:srgbClr val="0054FF"/>
                </a:solidFill>
                <a:latin typeface="+mn-lt"/>
              </a:rPr>
              <a:t>of</a:t>
            </a:r>
            <a:r>
              <a:rPr lang="de-DE" sz="4000" dirty="0">
                <a:solidFill>
                  <a:srgbClr val="0054FF"/>
                </a:solidFill>
                <a:latin typeface="+mn-lt"/>
              </a:rPr>
              <a:t> Practice:</a:t>
            </a:r>
          </a:p>
        </p:txBody>
      </p:sp>
      <p:pic>
        <p:nvPicPr>
          <p:cNvPr id="2" name="Grafik 1">
            <a:extLst>
              <a:ext uri="{FF2B5EF4-FFF2-40B4-BE49-F238E27FC236}">
                <a16:creationId xmlns:a16="http://schemas.microsoft.com/office/drawing/2014/main" id="{358F7D48-042B-1DE0-C526-07B75162F484}"/>
              </a:ext>
            </a:extLst>
          </p:cNvPr>
          <p:cNvPicPr>
            <a:picLocks noChangeAspect="1"/>
          </p:cNvPicPr>
          <p:nvPr/>
        </p:nvPicPr>
        <p:blipFill>
          <a:blip r:embed="rId4"/>
          <a:stretch>
            <a:fillRect/>
          </a:stretch>
        </p:blipFill>
        <p:spPr>
          <a:xfrm>
            <a:off x="646136" y="3752013"/>
            <a:ext cx="6976353" cy="2475089"/>
          </a:xfrm>
          <a:prstGeom prst="rect">
            <a:avLst/>
          </a:prstGeom>
        </p:spPr>
      </p:pic>
    </p:spTree>
    <p:extLst>
      <p:ext uri="{BB962C8B-B14F-4D97-AF65-F5344CB8AC3E}">
        <p14:creationId xmlns:p14="http://schemas.microsoft.com/office/powerpoint/2010/main" val="1461259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DF9CE22-53E2-DF4C-CA8D-F8808B503527}"/>
              </a:ext>
            </a:extLst>
          </p:cNvPr>
          <p:cNvSpPr>
            <a:spLocks noGrp="1"/>
          </p:cNvSpPr>
          <p:nvPr>
            <p:ph type="title"/>
          </p:nvPr>
        </p:nvSpPr>
        <p:spPr>
          <a:xfrm>
            <a:off x="949862" y="602831"/>
            <a:ext cx="9387625" cy="922762"/>
          </a:xfrm>
        </p:spPr>
        <p:txBody>
          <a:bodyPr/>
          <a:lstStyle/>
          <a:p>
            <a:r>
              <a:rPr lang="de-DE" sz="3800" dirty="0">
                <a:latin typeface="+mn-lt"/>
              </a:rPr>
              <a:t>Open Educational Badges</a:t>
            </a:r>
          </a:p>
        </p:txBody>
      </p:sp>
      <p:sp>
        <p:nvSpPr>
          <p:cNvPr id="4" name="Untertitel 3">
            <a:extLst>
              <a:ext uri="{FF2B5EF4-FFF2-40B4-BE49-F238E27FC236}">
                <a16:creationId xmlns:a16="http://schemas.microsoft.com/office/drawing/2014/main" id="{9E2E0664-B23C-BB33-E4CB-C5A5D5931042}"/>
              </a:ext>
            </a:extLst>
          </p:cNvPr>
          <p:cNvSpPr>
            <a:spLocks noGrp="1"/>
          </p:cNvSpPr>
          <p:nvPr>
            <p:ph type="body" sz="quarter" idx="10"/>
          </p:nvPr>
        </p:nvSpPr>
        <p:spPr>
          <a:xfrm>
            <a:off x="1401762" y="1601661"/>
            <a:ext cx="9388475" cy="4610100"/>
          </a:xfrm>
        </p:spPr>
        <p:txBody>
          <a:bodyPr>
            <a:normAutofit/>
          </a:bodyPr>
          <a:lstStyle/>
          <a:p>
            <a:pPr marL="0" indent="0">
              <a:buNone/>
            </a:pPr>
            <a:r>
              <a:rPr lang="de-DE" sz="2600" b="1" dirty="0"/>
              <a:t>Was sind Badges?</a:t>
            </a:r>
          </a:p>
          <a:p>
            <a:r>
              <a:rPr lang="de-DE" sz="2600" dirty="0"/>
              <a:t>digitale Zertifikate für Lernerfahrungen</a:t>
            </a:r>
          </a:p>
          <a:p>
            <a:r>
              <a:rPr lang="de-DE" sz="2600" dirty="0"/>
              <a:t>Badges machen Kompetenzen sichtbar</a:t>
            </a:r>
          </a:p>
          <a:p>
            <a:r>
              <a:rPr lang="de-DE" sz="2600" dirty="0"/>
              <a:t>2 Komponenten: sichtbares Design </a:t>
            </a:r>
            <a:r>
              <a:rPr lang="de-DE" sz="2600" i="1" dirty="0"/>
              <a:t>(Badge-Grafik) </a:t>
            </a:r>
            <a:r>
              <a:rPr lang="de-DE" sz="2600" dirty="0"/>
              <a:t>und Metadaten </a:t>
            </a:r>
            <a:r>
              <a:rPr lang="de-DE" sz="2600" i="1" dirty="0"/>
              <a:t>(Veranstaltung, vergebende Institution und standardisierte Kompetenzen)</a:t>
            </a:r>
          </a:p>
          <a:p>
            <a:pPr marL="0" indent="0">
              <a:buNone/>
            </a:pPr>
            <a:endParaRPr lang="de-DE" sz="2600" dirty="0"/>
          </a:p>
          <a:p>
            <a:pPr marL="0" indent="0">
              <a:buNone/>
            </a:pPr>
            <a:r>
              <a:rPr lang="de-DE" sz="2600" b="1" dirty="0"/>
              <a:t>Wie nutze ich Badges?</a:t>
            </a:r>
          </a:p>
          <a:p>
            <a:r>
              <a:rPr lang="de-DE" sz="2600" dirty="0"/>
              <a:t>als Nachweis für erlerntes Wissen und entwickelte Kompetenzen</a:t>
            </a:r>
          </a:p>
        </p:txBody>
      </p:sp>
      <p:pic>
        <p:nvPicPr>
          <p:cNvPr id="1026" name="Picture 2" descr="Logo">
            <a:extLst>
              <a:ext uri="{FF2B5EF4-FFF2-40B4-BE49-F238E27FC236}">
                <a16:creationId xmlns:a16="http://schemas.microsoft.com/office/drawing/2014/main" id="{34EA3B9C-AFB4-F782-D2E8-27B4EFC82A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044" y="291549"/>
            <a:ext cx="2688887" cy="1379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1832F0E-F261-A023-E3E0-3173FB5B1124}"/>
              </a:ext>
            </a:extLst>
          </p:cNvPr>
          <p:cNvSpPr txBox="1"/>
          <p:nvPr/>
        </p:nvSpPr>
        <p:spPr>
          <a:xfrm>
            <a:off x="8861928" y="1754429"/>
            <a:ext cx="1842171" cy="276999"/>
          </a:xfrm>
          <a:prstGeom prst="rect">
            <a:avLst/>
          </a:prstGeom>
          <a:noFill/>
        </p:spPr>
        <p:txBody>
          <a:bodyPr wrap="none" rtlCol="0">
            <a:spAutoFit/>
          </a:bodyPr>
          <a:lstStyle/>
          <a:p>
            <a:r>
              <a:rPr lang="de-DE" sz="1200" dirty="0"/>
              <a:t>Abb.: Logo der Plattform</a:t>
            </a:r>
          </a:p>
        </p:txBody>
      </p:sp>
      <p:pic>
        <p:nvPicPr>
          <p:cNvPr id="6" name="Grafik 5" descr="Ein Bild, das Muster, Quadrat, Rechteck, Kunst enthält.&#10;&#10;KI-generierte Inhalte können fehlerhaft sein.">
            <a:extLst>
              <a:ext uri="{FF2B5EF4-FFF2-40B4-BE49-F238E27FC236}">
                <a16:creationId xmlns:a16="http://schemas.microsoft.com/office/drawing/2014/main" id="{15C91C65-9D3B-28AE-D033-902DEC2EC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0692" y="4821980"/>
            <a:ext cx="1481106" cy="1481106"/>
          </a:xfrm>
          <a:prstGeom prst="rect">
            <a:avLst/>
          </a:prstGeom>
        </p:spPr>
      </p:pic>
      <p:sp>
        <p:nvSpPr>
          <p:cNvPr id="7" name="Textfeld 6">
            <a:extLst>
              <a:ext uri="{FF2B5EF4-FFF2-40B4-BE49-F238E27FC236}">
                <a16:creationId xmlns:a16="http://schemas.microsoft.com/office/drawing/2014/main" id="{EB2DECF7-DACB-5404-49E1-DA49B615F5A5}"/>
              </a:ext>
            </a:extLst>
          </p:cNvPr>
          <p:cNvSpPr txBox="1"/>
          <p:nvPr/>
        </p:nvSpPr>
        <p:spPr>
          <a:xfrm>
            <a:off x="10170804" y="4452648"/>
            <a:ext cx="1580882" cy="369332"/>
          </a:xfrm>
          <a:prstGeom prst="rect">
            <a:avLst/>
          </a:prstGeom>
          <a:noFill/>
        </p:spPr>
        <p:txBody>
          <a:bodyPr wrap="none" rtlCol="0">
            <a:spAutoFit/>
          </a:bodyPr>
          <a:lstStyle/>
          <a:p>
            <a:r>
              <a:rPr lang="de-DE" dirty="0">
                <a:solidFill>
                  <a:schemeClr val="accent1"/>
                </a:solidFill>
              </a:rPr>
              <a:t>Erklärvideo </a:t>
            </a:r>
            <a:r>
              <a:rPr lang="de-DE" dirty="0">
                <a:solidFill>
                  <a:schemeClr val="accent1"/>
                </a:solidFill>
                <a:sym typeface="Wingdings" panose="05000000000000000000" pitchFamily="2" charset="2"/>
              </a:rPr>
              <a:t></a:t>
            </a:r>
            <a:endParaRPr lang="de-DE" dirty="0">
              <a:solidFill>
                <a:schemeClr val="accent1"/>
              </a:solidFill>
            </a:endParaRPr>
          </a:p>
        </p:txBody>
      </p:sp>
      <p:pic>
        <p:nvPicPr>
          <p:cNvPr id="9" name="Grafik 8" descr="Ein Bild, das Entwurf enthält.&#10;&#10;KI-generierte Inhalte können fehlerhaft sein.">
            <a:extLst>
              <a:ext uri="{FF2B5EF4-FFF2-40B4-BE49-F238E27FC236}">
                <a16:creationId xmlns:a16="http://schemas.microsoft.com/office/drawing/2014/main" id="{B456AF8C-2A99-9A66-D26F-86B6F7838589}"/>
              </a:ext>
            </a:extLst>
          </p:cNvPr>
          <p:cNvPicPr>
            <a:picLocks noChangeAspect="1"/>
          </p:cNvPicPr>
          <p:nvPr/>
        </p:nvPicPr>
        <p:blipFill>
          <a:blip r:embed="rId5" cstate="print">
            <a:extLst>
              <a:ext uri="{28A0092B-C50C-407E-A947-70E740481C1C}">
                <a14:useLocalDpi xmlns:a14="http://schemas.microsoft.com/office/drawing/2010/main" val="0"/>
              </a:ext>
            </a:extLst>
          </a:blip>
          <a:srcRect l="25093" t="26900" r="28073" b="23184"/>
          <a:stretch>
            <a:fillRect/>
          </a:stretch>
        </p:blipFill>
        <p:spPr>
          <a:xfrm>
            <a:off x="10333116" y="2853017"/>
            <a:ext cx="1556846" cy="1659270"/>
          </a:xfrm>
          <a:prstGeom prst="rect">
            <a:avLst/>
          </a:prstGeom>
        </p:spPr>
      </p:pic>
    </p:spTree>
    <p:extLst>
      <p:ext uri="{BB962C8B-B14F-4D97-AF65-F5344CB8AC3E}">
        <p14:creationId xmlns:p14="http://schemas.microsoft.com/office/powerpoint/2010/main" val="28722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49C6CA-1D05-11B6-D016-8DBFFE2DD88D}"/>
              </a:ext>
            </a:extLst>
          </p:cNvPr>
          <p:cNvSpPr>
            <a:spLocks noGrp="1"/>
          </p:cNvSpPr>
          <p:nvPr>
            <p:ph type="title"/>
          </p:nvPr>
        </p:nvSpPr>
        <p:spPr>
          <a:xfrm>
            <a:off x="570914" y="1143354"/>
            <a:ext cx="3229418" cy="1995798"/>
          </a:xfrm>
        </p:spPr>
        <p:txBody>
          <a:bodyPr/>
          <a:lstStyle/>
          <a:p>
            <a:r>
              <a:rPr lang="de-DE" dirty="0">
                <a:latin typeface="+mn-lt"/>
              </a:rPr>
              <a:t>Badge für die heutige Sitzung</a:t>
            </a:r>
          </a:p>
        </p:txBody>
      </p:sp>
      <p:sp>
        <p:nvSpPr>
          <p:cNvPr id="4" name="Untertitel 3">
            <a:extLst>
              <a:ext uri="{FF2B5EF4-FFF2-40B4-BE49-F238E27FC236}">
                <a16:creationId xmlns:a16="http://schemas.microsoft.com/office/drawing/2014/main" id="{2676E287-722C-267D-1210-81E458BDD576}"/>
              </a:ext>
            </a:extLst>
          </p:cNvPr>
          <p:cNvSpPr>
            <a:spLocks noGrp="1"/>
          </p:cNvSpPr>
          <p:nvPr>
            <p:ph type="subTitle" idx="1"/>
          </p:nvPr>
        </p:nvSpPr>
        <p:spPr/>
        <p:txBody>
          <a:bodyPr/>
          <a:lstStyle/>
          <a:p>
            <a:r>
              <a:rPr lang="de-DE" dirty="0">
                <a:solidFill>
                  <a:schemeClr val="bg1"/>
                </a:solidFill>
              </a:rPr>
              <a:t>jetzt einsammeln</a:t>
            </a:r>
          </a:p>
        </p:txBody>
      </p:sp>
      <p:sp>
        <p:nvSpPr>
          <p:cNvPr id="9" name="Abgerundetes Rechteck 8">
            <a:extLst>
              <a:ext uri="{FF2B5EF4-FFF2-40B4-BE49-F238E27FC236}">
                <a16:creationId xmlns:a16="http://schemas.microsoft.com/office/drawing/2014/main" id="{A5A6E85C-3BF1-5CC8-48E4-9FBDCE74A7B2}"/>
              </a:ext>
            </a:extLst>
          </p:cNvPr>
          <p:cNvSpPr/>
          <p:nvPr/>
        </p:nvSpPr>
        <p:spPr>
          <a:xfrm>
            <a:off x="7145475" y="238539"/>
            <a:ext cx="4837043" cy="618558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739C0571-74E2-2E8D-43DB-9A2D8139F671}"/>
              </a:ext>
            </a:extLst>
          </p:cNvPr>
          <p:cNvSpPr txBox="1"/>
          <p:nvPr/>
        </p:nvSpPr>
        <p:spPr>
          <a:xfrm>
            <a:off x="7312402" y="4749412"/>
            <a:ext cx="4503186" cy="1384995"/>
          </a:xfrm>
          <a:prstGeom prst="rect">
            <a:avLst/>
          </a:prstGeom>
          <a:noFill/>
        </p:spPr>
        <p:txBody>
          <a:bodyPr wrap="square" rtlCol="0">
            <a:spAutoFit/>
          </a:bodyPr>
          <a:lstStyle/>
          <a:p>
            <a:pPr algn="ctr"/>
            <a:r>
              <a:rPr lang="de-DE" sz="2800" dirty="0"/>
              <a:t>QR-Code scannen </a:t>
            </a:r>
          </a:p>
          <a:p>
            <a:pPr algn="ctr"/>
            <a:r>
              <a:rPr lang="de-DE" sz="2800" i="1" dirty="0"/>
              <a:t>oder</a:t>
            </a:r>
          </a:p>
          <a:p>
            <a:pPr algn="ctr"/>
            <a:r>
              <a:rPr lang="de-DE" sz="2800" dirty="0"/>
              <a:t>dem Link im Chat folgen</a:t>
            </a:r>
          </a:p>
        </p:txBody>
      </p:sp>
      <p:sp>
        <p:nvSpPr>
          <p:cNvPr id="11" name="Untertitel 3">
            <a:extLst>
              <a:ext uri="{FF2B5EF4-FFF2-40B4-BE49-F238E27FC236}">
                <a16:creationId xmlns:a16="http://schemas.microsoft.com/office/drawing/2014/main" id="{325BFB86-771C-BF65-400B-5EF4943334C3}"/>
              </a:ext>
            </a:extLst>
          </p:cNvPr>
          <p:cNvSpPr txBox="1">
            <a:spLocks/>
          </p:cNvSpPr>
          <p:nvPr/>
        </p:nvSpPr>
        <p:spPr>
          <a:xfrm>
            <a:off x="453486" y="3593984"/>
            <a:ext cx="5329084" cy="231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solidFill>
                  <a:schemeClr val="bg1"/>
                </a:solidFill>
              </a:rPr>
              <a:t>Kompetenzen</a:t>
            </a:r>
            <a:r>
              <a:rPr lang="de-DE" sz="2400" dirty="0">
                <a:solidFill>
                  <a:schemeClr val="bg1"/>
                </a:solidFill>
              </a:rPr>
              <a:t>:</a:t>
            </a:r>
          </a:p>
          <a:p>
            <a:r>
              <a:rPr lang="de-DE" sz="2400" dirty="0">
                <a:solidFill>
                  <a:schemeClr val="bg1"/>
                </a:solidFill>
              </a:rPr>
              <a:t>Medien- und Informations- </a:t>
            </a:r>
            <a:r>
              <a:rPr lang="de-DE" sz="2400" dirty="0" err="1">
                <a:solidFill>
                  <a:schemeClr val="bg1"/>
                </a:solidFill>
              </a:rPr>
              <a:t>kompetenz</a:t>
            </a:r>
            <a:endParaRPr lang="de-DE" sz="2400" dirty="0">
              <a:solidFill>
                <a:schemeClr val="bg1"/>
              </a:solidFill>
            </a:endParaRPr>
          </a:p>
          <a:p>
            <a:r>
              <a:rPr lang="de-DE" sz="2400" dirty="0">
                <a:solidFill>
                  <a:schemeClr val="bg1"/>
                </a:solidFill>
              </a:rPr>
              <a:t>mithilfe digitaler Technologien zusammenarbeiten</a:t>
            </a:r>
          </a:p>
          <a:p>
            <a:r>
              <a:rPr lang="de-DE" sz="2400" dirty="0">
                <a:solidFill>
                  <a:schemeClr val="bg1"/>
                </a:solidFill>
              </a:rPr>
              <a:t>die eigene berufliche Entwicklung vorantreiben</a:t>
            </a:r>
          </a:p>
        </p:txBody>
      </p:sp>
      <p:pic>
        <p:nvPicPr>
          <p:cNvPr id="6" name="Grafik 5" descr="Ein Bild, das Text, Schrift, Logo, Kreis enthält.&#10;&#10;KI-generierte Inhalte können fehlerhaft sein.">
            <a:extLst>
              <a:ext uri="{FF2B5EF4-FFF2-40B4-BE49-F238E27FC236}">
                <a16:creationId xmlns:a16="http://schemas.microsoft.com/office/drawing/2014/main" id="{4A4955D4-8435-FF85-FF86-B287972C4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514" y="1015222"/>
            <a:ext cx="3103090" cy="3103090"/>
          </a:xfrm>
          <a:prstGeom prst="rect">
            <a:avLst/>
          </a:prstGeom>
        </p:spPr>
      </p:pic>
      <p:pic>
        <p:nvPicPr>
          <p:cNvPr id="14" name="Inhaltsplatzhalter 13" descr="Ein Bild, das Muster, nähen enthält.&#10;&#10;KI-generierte Inhalte können fehlerhaft sein.">
            <a:extLst>
              <a:ext uri="{FF2B5EF4-FFF2-40B4-BE49-F238E27FC236}">
                <a16:creationId xmlns:a16="http://schemas.microsoft.com/office/drawing/2014/main" id="{CA7902D7-BE72-0BC9-50BD-04B08922330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786596" y="1015222"/>
            <a:ext cx="3588074" cy="3588074"/>
          </a:xfrm>
        </p:spPr>
      </p:pic>
    </p:spTree>
    <p:extLst>
      <p:ext uri="{BB962C8B-B14F-4D97-AF65-F5344CB8AC3E}">
        <p14:creationId xmlns:p14="http://schemas.microsoft.com/office/powerpoint/2010/main" val="766773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5634-7B33-7F20-BCDF-2496E51CA0A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7DCFFCF-BE9B-EE9E-B0CF-EF6132D4F6E3}"/>
              </a:ext>
            </a:extLst>
          </p:cNvPr>
          <p:cNvSpPr>
            <a:spLocks noGrp="1"/>
          </p:cNvSpPr>
          <p:nvPr>
            <p:ph type="title"/>
          </p:nvPr>
        </p:nvSpPr>
        <p:spPr>
          <a:xfrm>
            <a:off x="570914" y="1143354"/>
            <a:ext cx="3229418" cy="1995798"/>
          </a:xfrm>
        </p:spPr>
        <p:txBody>
          <a:bodyPr/>
          <a:lstStyle/>
          <a:p>
            <a:r>
              <a:rPr lang="de-DE" dirty="0">
                <a:latin typeface="+mn-lt"/>
              </a:rPr>
              <a:t>Badge für die heutige Sitzung</a:t>
            </a:r>
          </a:p>
        </p:txBody>
      </p:sp>
      <p:sp>
        <p:nvSpPr>
          <p:cNvPr id="4" name="Untertitel 3">
            <a:extLst>
              <a:ext uri="{FF2B5EF4-FFF2-40B4-BE49-F238E27FC236}">
                <a16:creationId xmlns:a16="http://schemas.microsoft.com/office/drawing/2014/main" id="{5C41271F-A4F2-DA9B-B8DA-DEFA0946ABFF}"/>
              </a:ext>
            </a:extLst>
          </p:cNvPr>
          <p:cNvSpPr>
            <a:spLocks noGrp="1"/>
          </p:cNvSpPr>
          <p:nvPr>
            <p:ph type="subTitle" idx="1"/>
          </p:nvPr>
        </p:nvSpPr>
        <p:spPr/>
        <p:txBody>
          <a:bodyPr/>
          <a:lstStyle/>
          <a:p>
            <a:r>
              <a:rPr lang="de-DE" dirty="0">
                <a:solidFill>
                  <a:schemeClr val="bg1"/>
                </a:solidFill>
              </a:rPr>
              <a:t>jetzt einsammeln</a:t>
            </a:r>
          </a:p>
        </p:txBody>
      </p:sp>
      <p:sp>
        <p:nvSpPr>
          <p:cNvPr id="9" name="Abgerundetes Rechteck 8">
            <a:extLst>
              <a:ext uri="{FF2B5EF4-FFF2-40B4-BE49-F238E27FC236}">
                <a16:creationId xmlns:a16="http://schemas.microsoft.com/office/drawing/2014/main" id="{3BF81780-9DC6-E0F3-9553-495F5ECA20C5}"/>
              </a:ext>
            </a:extLst>
          </p:cNvPr>
          <p:cNvSpPr/>
          <p:nvPr/>
        </p:nvSpPr>
        <p:spPr>
          <a:xfrm>
            <a:off x="7145475" y="238539"/>
            <a:ext cx="4837043" cy="618558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2807962B-8844-A340-1A8E-498F773004E6}"/>
              </a:ext>
            </a:extLst>
          </p:cNvPr>
          <p:cNvSpPr txBox="1"/>
          <p:nvPr/>
        </p:nvSpPr>
        <p:spPr>
          <a:xfrm>
            <a:off x="7312402" y="4749412"/>
            <a:ext cx="4503186" cy="1384995"/>
          </a:xfrm>
          <a:prstGeom prst="rect">
            <a:avLst/>
          </a:prstGeom>
          <a:noFill/>
        </p:spPr>
        <p:txBody>
          <a:bodyPr wrap="square" rtlCol="0">
            <a:spAutoFit/>
          </a:bodyPr>
          <a:lstStyle/>
          <a:p>
            <a:pPr algn="ctr"/>
            <a:r>
              <a:rPr lang="de-DE" sz="2800" dirty="0"/>
              <a:t>QR-Code scannen </a:t>
            </a:r>
          </a:p>
          <a:p>
            <a:pPr algn="ctr"/>
            <a:r>
              <a:rPr lang="de-DE" sz="2800" i="1" dirty="0"/>
              <a:t>oder</a:t>
            </a:r>
          </a:p>
          <a:p>
            <a:pPr algn="ctr"/>
            <a:r>
              <a:rPr lang="de-DE" sz="2800" dirty="0"/>
              <a:t>dem Link im Chat folgen</a:t>
            </a:r>
          </a:p>
        </p:txBody>
      </p:sp>
      <p:pic>
        <p:nvPicPr>
          <p:cNvPr id="6" name="Grafik 5" descr="Ein Bild, das Text, Schrift, Logo, Kreis enthält.&#10;&#10;KI-generierte Inhalte können fehlerhaft sein.">
            <a:extLst>
              <a:ext uri="{FF2B5EF4-FFF2-40B4-BE49-F238E27FC236}">
                <a16:creationId xmlns:a16="http://schemas.microsoft.com/office/drawing/2014/main" id="{989788D1-A1A4-52AA-35FD-B86901166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514" y="1015222"/>
            <a:ext cx="3103090" cy="3103090"/>
          </a:xfrm>
          <a:prstGeom prst="rect">
            <a:avLst/>
          </a:prstGeom>
        </p:spPr>
      </p:pic>
      <p:pic>
        <p:nvPicPr>
          <p:cNvPr id="14" name="Inhaltsplatzhalter 13" descr="Ein Bild, das Muster, nähen enthält.&#10;&#10;KI-generierte Inhalte können fehlerhaft sein.">
            <a:extLst>
              <a:ext uri="{FF2B5EF4-FFF2-40B4-BE49-F238E27FC236}">
                <a16:creationId xmlns:a16="http://schemas.microsoft.com/office/drawing/2014/main" id="{AE1A7A7A-F89D-FE82-D3AF-13CD8DDFF59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786596" y="1015222"/>
            <a:ext cx="3588074" cy="3588074"/>
          </a:xfrm>
        </p:spPr>
      </p:pic>
      <p:sp>
        <p:nvSpPr>
          <p:cNvPr id="2" name="Untertitel 3">
            <a:extLst>
              <a:ext uri="{FF2B5EF4-FFF2-40B4-BE49-F238E27FC236}">
                <a16:creationId xmlns:a16="http://schemas.microsoft.com/office/drawing/2014/main" id="{E95C58B0-B54A-786D-68DC-7A830497588E}"/>
              </a:ext>
            </a:extLst>
          </p:cNvPr>
          <p:cNvSpPr txBox="1">
            <a:spLocks/>
          </p:cNvSpPr>
          <p:nvPr/>
        </p:nvSpPr>
        <p:spPr>
          <a:xfrm>
            <a:off x="447662" y="4113271"/>
            <a:ext cx="5025087" cy="2310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bg1"/>
                </a:solidFill>
              </a:rPr>
              <a:t>Sie erhalten per E-Mail</a:t>
            </a:r>
            <a:r>
              <a:rPr lang="de-DE" dirty="0">
                <a:solidFill>
                  <a:schemeClr val="bg1"/>
                </a:solidFill>
              </a:rPr>
              <a:t>:</a:t>
            </a:r>
          </a:p>
          <a:p>
            <a:r>
              <a:rPr lang="de-DE" dirty="0">
                <a:solidFill>
                  <a:schemeClr val="bg1"/>
                </a:solidFill>
              </a:rPr>
              <a:t>Badge-Grafik (z. B. zum Zeigen auf LinkedIn)</a:t>
            </a:r>
          </a:p>
          <a:p>
            <a:r>
              <a:rPr lang="de-DE" dirty="0">
                <a:solidFill>
                  <a:schemeClr val="bg1"/>
                </a:solidFill>
              </a:rPr>
              <a:t>PDF-Zertifikat des Badges</a:t>
            </a:r>
          </a:p>
        </p:txBody>
      </p:sp>
    </p:spTree>
    <p:extLst>
      <p:ext uri="{BB962C8B-B14F-4D97-AF65-F5344CB8AC3E}">
        <p14:creationId xmlns:p14="http://schemas.microsoft.com/office/powerpoint/2010/main" val="99525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23645-1C05-6EF3-49A9-849B3E842E03}"/>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D3964570-77D7-B3D3-93EB-0DEBFA77D397}"/>
              </a:ext>
            </a:extLst>
          </p:cNvPr>
          <p:cNvSpPr txBox="1">
            <a:spLocks/>
          </p:cNvSpPr>
          <p:nvPr/>
        </p:nvSpPr>
        <p:spPr>
          <a:xfrm>
            <a:off x="1098524" y="3981130"/>
            <a:ext cx="9994951" cy="92276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400" b="0" i="0" u="none" strike="noStrike" kern="1200" cap="none" spc="0" normalizeH="0" baseline="0" noProof="0" dirty="0">
              <a:ln>
                <a:noFill/>
              </a:ln>
              <a:solidFill>
                <a:srgbClr val="0054FF"/>
              </a:solidFill>
              <a:effectLst/>
              <a:uLnTx/>
              <a:uFillTx/>
              <a:latin typeface="Transforma Mix Medium"/>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0054FF"/>
                </a:solidFill>
                <a:effectLst/>
                <a:uLnTx/>
                <a:uFillTx/>
                <a:latin typeface="Transforma Mix Medium"/>
                <a:ea typeface="+mj-ea"/>
                <a:cs typeface="+mj-cs"/>
              </a:rPr>
              <a:t>            </a:t>
            </a:r>
          </a:p>
        </p:txBody>
      </p:sp>
      <p:sp>
        <p:nvSpPr>
          <p:cNvPr id="9" name="Titel 1">
            <a:extLst>
              <a:ext uri="{FF2B5EF4-FFF2-40B4-BE49-F238E27FC236}">
                <a16:creationId xmlns:a16="http://schemas.microsoft.com/office/drawing/2014/main" id="{260D0A90-706C-D045-033C-261915DCB36A}"/>
              </a:ext>
            </a:extLst>
          </p:cNvPr>
          <p:cNvSpPr txBox="1">
            <a:spLocks/>
          </p:cNvSpPr>
          <p:nvPr/>
        </p:nvSpPr>
        <p:spPr>
          <a:xfrm>
            <a:off x="1098524" y="629257"/>
            <a:ext cx="9662466" cy="92276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000" b="0" i="0" u="none" strike="noStrike" kern="1200" cap="none" spc="0" normalizeH="0" baseline="0" noProof="0" dirty="0">
                <a:ln>
                  <a:noFill/>
                </a:ln>
                <a:solidFill>
                  <a:srgbClr val="0054FF"/>
                </a:solidFill>
                <a:effectLst/>
                <a:uLnTx/>
                <a:uFillTx/>
                <a:latin typeface="Open Sans"/>
                <a:ea typeface="Open Sans" pitchFamily="2" charset="0"/>
                <a:cs typeface="Open Sans" pitchFamily="2" charset="0"/>
              </a:rPr>
              <a:t>Unsere </a:t>
            </a:r>
            <a:r>
              <a:rPr kumimoji="0" lang="de-DE" sz="3000" b="0" i="0" u="none" strike="noStrike" kern="1200" cap="none" spc="0" normalizeH="0" baseline="0" noProof="0" dirty="0" err="1">
                <a:ln>
                  <a:noFill/>
                </a:ln>
                <a:solidFill>
                  <a:srgbClr val="0054FF"/>
                </a:solidFill>
                <a:effectLst/>
                <a:uLnTx/>
                <a:uFillTx/>
                <a:latin typeface="Open Sans"/>
                <a:ea typeface="Open Sans" pitchFamily="2" charset="0"/>
                <a:cs typeface="Open Sans" pitchFamily="2" charset="0"/>
              </a:rPr>
              <a:t>Socials</a:t>
            </a:r>
            <a:r>
              <a:rPr kumimoji="0" lang="de-DE" sz="3000" b="0" i="0" u="none" strike="noStrike" kern="1200" cap="none" spc="0" normalizeH="0" baseline="0" noProof="0" dirty="0">
                <a:ln>
                  <a:noFill/>
                </a:ln>
                <a:solidFill>
                  <a:srgbClr val="0054FF"/>
                </a:solidFill>
                <a:effectLst/>
                <a:uLnTx/>
                <a:uFillTx/>
                <a:latin typeface="Open Sans"/>
                <a:ea typeface="Open Sans" pitchFamily="2" charset="0"/>
                <a:cs typeface="Open Sans" pitchFamily="2" charset="0"/>
              </a:rPr>
              <a:t>:</a:t>
            </a:r>
          </a:p>
        </p:txBody>
      </p:sp>
      <p:pic>
        <p:nvPicPr>
          <p:cNvPr id="12" name="Grafik 11" descr="Ein Bild, das Farbigkeit, Grafiken, Kreis, Grafikdesign enthält.&#10;&#10;KI-generierte Inhalte können fehlerhaft sein.">
            <a:extLst>
              <a:ext uri="{FF2B5EF4-FFF2-40B4-BE49-F238E27FC236}">
                <a16:creationId xmlns:a16="http://schemas.microsoft.com/office/drawing/2014/main" id="{68756A10-22CC-9E38-CDA0-89FC77871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50" y="1600606"/>
            <a:ext cx="1076046" cy="1076046"/>
          </a:xfrm>
          <a:prstGeom prst="rect">
            <a:avLst/>
          </a:prstGeom>
        </p:spPr>
      </p:pic>
      <p:pic>
        <p:nvPicPr>
          <p:cNvPr id="2" name="Grafik 1">
            <a:extLst>
              <a:ext uri="{FF2B5EF4-FFF2-40B4-BE49-F238E27FC236}">
                <a16:creationId xmlns:a16="http://schemas.microsoft.com/office/drawing/2014/main" id="{F7EFE356-7DA7-4FE1-9AF3-93D158A0F328}"/>
              </a:ext>
            </a:extLst>
          </p:cNvPr>
          <p:cNvPicPr>
            <a:picLocks noChangeAspect="1"/>
          </p:cNvPicPr>
          <p:nvPr/>
        </p:nvPicPr>
        <p:blipFill>
          <a:blip r:embed="rId3"/>
          <a:stretch>
            <a:fillRect/>
          </a:stretch>
        </p:blipFill>
        <p:spPr>
          <a:xfrm>
            <a:off x="2568696" y="1600240"/>
            <a:ext cx="8038731" cy="4608130"/>
          </a:xfrm>
          <a:prstGeom prst="rect">
            <a:avLst/>
          </a:prstGeom>
        </p:spPr>
      </p:pic>
      <p:pic>
        <p:nvPicPr>
          <p:cNvPr id="6" name="Grafik 5" descr="Ein Bild, das Text, Schrift, Logo, Grafiken enthält.&#10;&#10;Automatisch generierte Beschreibung">
            <a:extLst>
              <a:ext uri="{FF2B5EF4-FFF2-40B4-BE49-F238E27FC236}">
                <a16:creationId xmlns:a16="http://schemas.microsoft.com/office/drawing/2014/main" id="{DF98BA2B-9588-11EF-7D30-786E2C712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303864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C85E-F830-08FE-1E0C-2929307A4C28}"/>
            </a:ext>
          </a:extLst>
        </p:cNvPr>
        <p:cNvGrpSpPr/>
        <p:nvPr/>
      </p:nvGrpSpPr>
      <p:grpSpPr>
        <a:xfrm>
          <a:off x="0" y="0"/>
          <a:ext cx="0" cy="0"/>
          <a:chOff x="0" y="0"/>
          <a:chExt cx="0" cy="0"/>
        </a:xfrm>
      </p:grpSpPr>
      <p:pic>
        <p:nvPicPr>
          <p:cNvPr id="5" name="Grafik 4" descr="Ein Bild, das Text, Schrift, Logo, Grafiken enthält.&#10;&#10;Automatisch generierte Beschreibung">
            <a:extLst>
              <a:ext uri="{FF2B5EF4-FFF2-40B4-BE49-F238E27FC236}">
                <a16:creationId xmlns:a16="http://schemas.microsoft.com/office/drawing/2014/main" id="{306CBA83-E1EF-72D0-C813-B69BE7F2C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460" y="390884"/>
            <a:ext cx="1602740" cy="476747"/>
          </a:xfrm>
          <a:prstGeom prst="rect">
            <a:avLst/>
          </a:prstGeom>
        </p:spPr>
      </p:pic>
      <p:sp>
        <p:nvSpPr>
          <p:cNvPr id="4" name="Titel 1">
            <a:extLst>
              <a:ext uri="{FF2B5EF4-FFF2-40B4-BE49-F238E27FC236}">
                <a16:creationId xmlns:a16="http://schemas.microsoft.com/office/drawing/2014/main" id="{0CE4970A-C73A-4B77-CF23-7C8043B2EFCC}"/>
              </a:ext>
            </a:extLst>
          </p:cNvPr>
          <p:cNvSpPr txBox="1">
            <a:spLocks/>
          </p:cNvSpPr>
          <p:nvPr/>
        </p:nvSpPr>
        <p:spPr>
          <a:xfrm>
            <a:off x="1098524" y="3981130"/>
            <a:ext cx="9994951" cy="92276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2400" b="0" i="0" u="none" strike="noStrike" kern="1200" cap="none" spc="0" normalizeH="0" baseline="0" noProof="0" dirty="0">
              <a:ln>
                <a:noFill/>
              </a:ln>
              <a:solidFill>
                <a:srgbClr val="0054FF"/>
              </a:solidFill>
              <a:effectLst/>
              <a:uLnTx/>
              <a:uFillTx/>
              <a:latin typeface="Transforma Mix Medium"/>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0" normalizeH="0" baseline="0" noProof="0" dirty="0">
                <a:ln>
                  <a:noFill/>
                </a:ln>
                <a:solidFill>
                  <a:srgbClr val="0054FF"/>
                </a:solidFill>
                <a:effectLst/>
                <a:uLnTx/>
                <a:uFillTx/>
                <a:latin typeface="Transforma Mix Medium"/>
                <a:ea typeface="+mj-ea"/>
                <a:cs typeface="+mj-cs"/>
              </a:rPr>
              <a:t>            </a:t>
            </a:r>
          </a:p>
        </p:txBody>
      </p:sp>
      <p:pic>
        <p:nvPicPr>
          <p:cNvPr id="3" name="Grafik 2" descr="Ein Bild, das Text, Screenshot, Schrift, Zahl enthält.&#10;&#10;KI-generierte Inhalte können fehlerhaft sein.">
            <a:extLst>
              <a:ext uri="{FF2B5EF4-FFF2-40B4-BE49-F238E27FC236}">
                <a16:creationId xmlns:a16="http://schemas.microsoft.com/office/drawing/2014/main" id="{ED002F78-78FF-A4ED-9C8B-5580AF32B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685" y="390884"/>
            <a:ext cx="4886515" cy="5844104"/>
          </a:xfrm>
          <a:prstGeom prst="rect">
            <a:avLst/>
          </a:prstGeom>
        </p:spPr>
      </p:pic>
      <p:pic>
        <p:nvPicPr>
          <p:cNvPr id="14" name="Grafik 13" descr="Ein Bild, das Logo, Grafiken, Symbol, Schrift enthält.&#10;&#10;KI-generierte Inhalte können fehlerhaft sein.">
            <a:extLst>
              <a:ext uri="{FF2B5EF4-FFF2-40B4-BE49-F238E27FC236}">
                <a16:creationId xmlns:a16="http://schemas.microsoft.com/office/drawing/2014/main" id="{ED41337D-2D21-E64E-088C-66E07678E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158" y="1431807"/>
            <a:ext cx="822782" cy="822782"/>
          </a:xfrm>
          <a:prstGeom prst="rect">
            <a:avLst/>
          </a:prstGeom>
        </p:spPr>
      </p:pic>
      <p:pic>
        <p:nvPicPr>
          <p:cNvPr id="16" name="Grafik 15" descr="Ein Bild, das Logo, Symbol, Grafiken, Clipart enthält.&#10;&#10;KI-generierte Inhalte können fehlerhaft sein.">
            <a:extLst>
              <a:ext uri="{FF2B5EF4-FFF2-40B4-BE49-F238E27FC236}">
                <a16:creationId xmlns:a16="http://schemas.microsoft.com/office/drawing/2014/main" id="{FDA11BBE-B5DD-5C6C-D3D5-499AFE160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142" y="258948"/>
            <a:ext cx="1169543" cy="1169543"/>
          </a:xfrm>
          <a:prstGeom prst="rect">
            <a:avLst/>
          </a:prstGeom>
        </p:spPr>
      </p:pic>
      <p:pic>
        <p:nvPicPr>
          <p:cNvPr id="6" name="Grafik 5">
            <a:extLst>
              <a:ext uri="{FF2B5EF4-FFF2-40B4-BE49-F238E27FC236}">
                <a16:creationId xmlns:a16="http://schemas.microsoft.com/office/drawing/2014/main" id="{B79D9652-2D13-73F4-24C8-39D731E81302}"/>
              </a:ext>
            </a:extLst>
          </p:cNvPr>
          <p:cNvPicPr>
            <a:picLocks noChangeAspect="1"/>
          </p:cNvPicPr>
          <p:nvPr/>
        </p:nvPicPr>
        <p:blipFill>
          <a:blip r:embed="rId6"/>
          <a:stretch>
            <a:fillRect/>
          </a:stretch>
        </p:blipFill>
        <p:spPr>
          <a:xfrm>
            <a:off x="1619355" y="1305164"/>
            <a:ext cx="4083430" cy="5032910"/>
          </a:xfrm>
          <a:prstGeom prst="rect">
            <a:avLst/>
          </a:prstGeom>
        </p:spPr>
      </p:pic>
    </p:spTree>
    <p:extLst>
      <p:ext uri="{BB962C8B-B14F-4D97-AF65-F5344CB8AC3E}">
        <p14:creationId xmlns:p14="http://schemas.microsoft.com/office/powerpoint/2010/main" val="308989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DBB58-65C3-9F9C-129C-4AC1BB0A3759}"/>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EFA3742B-4092-9528-B17F-F37A867BD534}"/>
              </a:ext>
            </a:extLst>
          </p:cNvPr>
          <p:cNvSpPr txBox="1">
            <a:spLocks/>
          </p:cNvSpPr>
          <p:nvPr/>
        </p:nvSpPr>
        <p:spPr>
          <a:xfrm>
            <a:off x="2418422" y="2192340"/>
            <a:ext cx="9387625" cy="92276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000" b="0" i="0" u="none" strike="noStrike" kern="1200" cap="none" spc="0" normalizeH="0" baseline="0" noProof="0" dirty="0">
              <a:ln>
                <a:noFill/>
              </a:ln>
              <a:solidFill>
                <a:srgbClr val="0054FF"/>
              </a:solidFill>
              <a:effectLst/>
              <a:uLnTx/>
              <a:uFillTx/>
              <a:latin typeface="Transforma Mix Medium"/>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0" i="0" u="none" strike="noStrike" kern="1200" cap="none" spc="0" normalizeH="0" baseline="0" noProof="0" dirty="0">
                <a:ln>
                  <a:noFill/>
                </a:ln>
                <a:solidFill>
                  <a:srgbClr val="0054FF"/>
                </a:solidFill>
                <a:effectLst/>
                <a:uLnTx/>
                <a:uFillTx/>
                <a:latin typeface="Open Sans" pitchFamily="2" charset="0"/>
                <a:ea typeface="Open Sans" pitchFamily="2" charset="0"/>
                <a:cs typeface="Open Sans" pitchFamily="2" charset="0"/>
              </a:rPr>
              <a:t>mattermost.co-woerk.de/</a:t>
            </a:r>
            <a:r>
              <a:rPr kumimoji="0" lang="de-DE" sz="4000" b="0" i="0" u="none" strike="noStrike" kern="1200" cap="none" spc="0" normalizeH="0" baseline="0" noProof="0" dirty="0" err="1">
                <a:ln>
                  <a:noFill/>
                </a:ln>
                <a:solidFill>
                  <a:srgbClr val="0054FF"/>
                </a:solidFill>
                <a:effectLst/>
                <a:uLnTx/>
                <a:uFillTx/>
                <a:latin typeface="Open Sans" pitchFamily="2" charset="0"/>
                <a:ea typeface="Open Sans" pitchFamily="2" charset="0"/>
                <a:cs typeface="Open Sans" pitchFamily="2" charset="0"/>
              </a:rPr>
              <a:t>co-woerk</a:t>
            </a:r>
            <a:endParaRPr kumimoji="0" lang="de-DE" sz="4000" b="0" i="0" u="none" strike="noStrike" kern="1200" cap="none" spc="0" normalizeH="0" baseline="0" noProof="0" dirty="0">
              <a:ln>
                <a:noFill/>
              </a:ln>
              <a:solidFill>
                <a:srgbClr val="0054FF"/>
              </a:solidFill>
              <a:effectLst/>
              <a:uLnTx/>
              <a:uFillTx/>
              <a:latin typeface="Open Sans" pitchFamily="2" charset="0"/>
              <a:ea typeface="Open Sans" pitchFamily="2" charset="0"/>
              <a:cs typeface="Open Sans" pitchFamily="2" charset="0"/>
            </a:endParaRPr>
          </a:p>
        </p:txBody>
      </p:sp>
      <p:pic>
        <p:nvPicPr>
          <p:cNvPr id="8" name="Grafik 7" descr="Ein Bild, das Symbol, Logo, Grafiken, Schrift enthält.&#10;&#10;Automatisch generierte Beschreibung">
            <a:extLst>
              <a:ext uri="{FF2B5EF4-FFF2-40B4-BE49-F238E27FC236}">
                <a16:creationId xmlns:a16="http://schemas.microsoft.com/office/drawing/2014/main" id="{332DEAD8-040D-4591-AC12-049AAFC3D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43" y="2350365"/>
            <a:ext cx="1291364" cy="1291364"/>
          </a:xfrm>
          <a:prstGeom prst="rect">
            <a:avLst/>
          </a:prstGeom>
        </p:spPr>
      </p:pic>
      <p:sp>
        <p:nvSpPr>
          <p:cNvPr id="6" name="Textfeld 5">
            <a:extLst>
              <a:ext uri="{FF2B5EF4-FFF2-40B4-BE49-F238E27FC236}">
                <a16:creationId xmlns:a16="http://schemas.microsoft.com/office/drawing/2014/main" id="{5B2884CF-BCEC-76FF-1942-F9DE37743E96}"/>
              </a:ext>
            </a:extLst>
          </p:cNvPr>
          <p:cNvSpPr txBox="1"/>
          <p:nvPr/>
        </p:nvSpPr>
        <p:spPr>
          <a:xfrm>
            <a:off x="1373531" y="1473683"/>
            <a:ext cx="52758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0054FF"/>
                </a:solidFill>
                <a:effectLst/>
                <a:uLnTx/>
                <a:uFillTx/>
                <a:latin typeface="Open Sans"/>
                <a:ea typeface="+mn-ea"/>
                <a:cs typeface="+mn-cs"/>
              </a:rPr>
              <a:t>Herzliche Einladung zu… </a:t>
            </a:r>
          </a:p>
        </p:txBody>
      </p:sp>
      <p:pic>
        <p:nvPicPr>
          <p:cNvPr id="2" name="Grafik 1" descr="Ein Bild, das Text, Schrift, Logo, Grafiken enthält.&#10;&#10;Automatisch generierte Beschreibung">
            <a:extLst>
              <a:ext uri="{FF2B5EF4-FFF2-40B4-BE49-F238E27FC236}">
                <a16:creationId xmlns:a16="http://schemas.microsoft.com/office/drawing/2014/main" id="{5A098C87-C274-3C00-C4A2-64C02718A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4074449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DD6B-65D7-B994-1487-B41A71872252}"/>
            </a:ext>
          </a:extLst>
        </p:cNvPr>
        <p:cNvGrpSpPr/>
        <p:nvPr/>
      </p:nvGrpSpPr>
      <p:grpSpPr>
        <a:xfrm>
          <a:off x="0" y="0"/>
          <a:ext cx="0" cy="0"/>
          <a:chOff x="0" y="0"/>
          <a:chExt cx="0" cy="0"/>
        </a:xfrm>
      </p:grpSpPr>
      <p:pic>
        <p:nvPicPr>
          <p:cNvPr id="8" name="Grafik 7" descr="Ein Bild, das Symbol, Logo, Grafiken, Schrift enthält.&#10;&#10;Automatisch generierte Beschreibung">
            <a:extLst>
              <a:ext uri="{FF2B5EF4-FFF2-40B4-BE49-F238E27FC236}">
                <a16:creationId xmlns:a16="http://schemas.microsoft.com/office/drawing/2014/main" id="{5123F242-384A-CAD9-603A-B8AEDDD33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95" y="644642"/>
            <a:ext cx="953359" cy="953359"/>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4A1B457F-6E70-338E-42FA-6D3BF53E6AAA}"/>
                  </a:ext>
                </a:extLst>
              </p14:cNvPr>
              <p14:cNvContentPartPr/>
              <p14:nvPr/>
            </p14:nvContentPartPr>
            <p14:xfrm>
              <a:off x="4991451" y="-295998"/>
              <a:ext cx="360" cy="360"/>
            </p14:xfrm>
          </p:contentPart>
        </mc:Choice>
        <mc:Fallback xmlns="">
          <p:pic>
            <p:nvPicPr>
              <p:cNvPr id="3" name="Freihand 2">
                <a:extLst>
                  <a:ext uri="{FF2B5EF4-FFF2-40B4-BE49-F238E27FC236}">
                    <a16:creationId xmlns:a16="http://schemas.microsoft.com/office/drawing/2014/main" id="{4A1B457F-6E70-338E-42FA-6D3BF53E6AAA}"/>
                  </a:ext>
                </a:extLst>
              </p:cNvPr>
              <p:cNvPicPr/>
              <p:nvPr/>
            </p:nvPicPr>
            <p:blipFill>
              <a:blip r:embed="rId6"/>
              <a:stretch>
                <a:fillRect/>
              </a:stretch>
            </p:blipFill>
            <p:spPr>
              <a:xfrm>
                <a:off x="4982451" y="-3049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D7A6EEF2-6FAE-83F2-5583-7669EF50A27D}"/>
                  </a:ext>
                </a:extLst>
              </p14:cNvPr>
              <p14:cNvContentPartPr/>
              <p14:nvPr/>
            </p14:nvContentPartPr>
            <p14:xfrm>
              <a:off x="6435051" y="2880642"/>
              <a:ext cx="360" cy="360"/>
            </p14:xfrm>
          </p:contentPart>
        </mc:Choice>
        <mc:Fallback xmlns="">
          <p:pic>
            <p:nvPicPr>
              <p:cNvPr id="6" name="Freihand 5">
                <a:extLst>
                  <a:ext uri="{FF2B5EF4-FFF2-40B4-BE49-F238E27FC236}">
                    <a16:creationId xmlns:a16="http://schemas.microsoft.com/office/drawing/2014/main" id="{D7A6EEF2-6FAE-83F2-5583-7669EF50A27D}"/>
                  </a:ext>
                </a:extLst>
              </p:cNvPr>
              <p:cNvPicPr/>
              <p:nvPr/>
            </p:nvPicPr>
            <p:blipFill>
              <a:blip r:embed="rId6"/>
              <a:stretch>
                <a:fillRect/>
              </a:stretch>
            </p:blipFill>
            <p:spPr>
              <a:xfrm>
                <a:off x="6426051" y="2871642"/>
                <a:ext cx="18000" cy="18000"/>
              </a:xfrm>
              <a:prstGeom prst="rect">
                <a:avLst/>
              </a:prstGeom>
            </p:spPr>
          </p:pic>
        </mc:Fallback>
      </mc:AlternateContent>
      <p:pic>
        <p:nvPicPr>
          <p:cNvPr id="4" name="Grafik 3" descr="Ein Bild, das Text, Screenshot, Software, Webseite enthält.&#10;&#10;KI-generierte Inhalte können fehlerhaft sein.">
            <a:extLst>
              <a:ext uri="{FF2B5EF4-FFF2-40B4-BE49-F238E27FC236}">
                <a16:creationId xmlns:a16="http://schemas.microsoft.com/office/drawing/2014/main" id="{D50250EC-E4BB-4223-1A1D-4BEEDDC304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362" y="1321821"/>
            <a:ext cx="10140543" cy="4783468"/>
          </a:xfrm>
          <a:prstGeom prst="rect">
            <a:avLst/>
          </a:prstGeom>
        </p:spPr>
      </p:pic>
      <p:pic>
        <p:nvPicPr>
          <p:cNvPr id="2" name="Grafik 1" descr="Ein Bild, das Text, Schrift, Logo, Grafiken enthält.&#10;&#10;Automatisch generierte Beschreibung">
            <a:extLst>
              <a:ext uri="{FF2B5EF4-FFF2-40B4-BE49-F238E27FC236}">
                <a16:creationId xmlns:a16="http://schemas.microsoft.com/office/drawing/2014/main" id="{6A22A10D-CCEF-08CB-2E1D-A158810340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2529997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D16A-0B81-D1FA-514A-88D4043D6018}"/>
            </a:ext>
          </a:extLst>
        </p:cNvPr>
        <p:cNvGrpSpPr/>
        <p:nvPr/>
      </p:nvGrpSpPr>
      <p:grpSpPr>
        <a:xfrm>
          <a:off x="0" y="0"/>
          <a:ext cx="0" cy="0"/>
          <a:chOff x="0" y="0"/>
          <a:chExt cx="0" cy="0"/>
        </a:xfrm>
      </p:grpSpPr>
      <p:pic>
        <p:nvPicPr>
          <p:cNvPr id="8" name="Grafik 7" descr="Ein Bild, das Symbol, Logo, Grafiken, Schrift enthält.&#10;&#10;Automatisch generierte Beschreibung">
            <a:extLst>
              <a:ext uri="{FF2B5EF4-FFF2-40B4-BE49-F238E27FC236}">
                <a16:creationId xmlns:a16="http://schemas.microsoft.com/office/drawing/2014/main" id="{ADCF3948-8033-E9C2-C6A6-FC06C9473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95" y="644642"/>
            <a:ext cx="953359" cy="953359"/>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BB1D7D19-4CB1-FB86-D1A3-E3E1A57C20F6}"/>
                  </a:ext>
                </a:extLst>
              </p14:cNvPr>
              <p14:cNvContentPartPr/>
              <p14:nvPr/>
            </p14:nvContentPartPr>
            <p14:xfrm>
              <a:off x="4991451" y="-295998"/>
              <a:ext cx="360" cy="360"/>
            </p14:xfrm>
          </p:contentPart>
        </mc:Choice>
        <mc:Fallback xmlns="">
          <p:pic>
            <p:nvPicPr>
              <p:cNvPr id="3" name="Freihand 2">
                <a:extLst>
                  <a:ext uri="{FF2B5EF4-FFF2-40B4-BE49-F238E27FC236}">
                    <a16:creationId xmlns:a16="http://schemas.microsoft.com/office/drawing/2014/main" id="{BB1D7D19-4CB1-FB86-D1A3-E3E1A57C20F6}"/>
                  </a:ext>
                </a:extLst>
              </p:cNvPr>
              <p:cNvPicPr/>
              <p:nvPr/>
            </p:nvPicPr>
            <p:blipFill>
              <a:blip r:embed="rId5"/>
              <a:stretch>
                <a:fillRect/>
              </a:stretch>
            </p:blipFill>
            <p:spPr>
              <a:xfrm>
                <a:off x="4982451" y="-3049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Freihand 5">
                <a:extLst>
                  <a:ext uri="{FF2B5EF4-FFF2-40B4-BE49-F238E27FC236}">
                    <a16:creationId xmlns:a16="http://schemas.microsoft.com/office/drawing/2014/main" id="{E3B7CE9A-1DE1-92D2-0822-22E8D5E742DF}"/>
                  </a:ext>
                </a:extLst>
              </p14:cNvPr>
              <p14:cNvContentPartPr/>
              <p14:nvPr/>
            </p14:nvContentPartPr>
            <p14:xfrm>
              <a:off x="6435051" y="2880642"/>
              <a:ext cx="360" cy="360"/>
            </p14:xfrm>
          </p:contentPart>
        </mc:Choice>
        <mc:Fallback xmlns="">
          <p:pic>
            <p:nvPicPr>
              <p:cNvPr id="6" name="Freihand 5">
                <a:extLst>
                  <a:ext uri="{FF2B5EF4-FFF2-40B4-BE49-F238E27FC236}">
                    <a16:creationId xmlns:a16="http://schemas.microsoft.com/office/drawing/2014/main" id="{E3B7CE9A-1DE1-92D2-0822-22E8D5E742DF}"/>
                  </a:ext>
                </a:extLst>
              </p:cNvPr>
              <p:cNvPicPr/>
              <p:nvPr/>
            </p:nvPicPr>
            <p:blipFill>
              <a:blip r:embed="rId5"/>
              <a:stretch>
                <a:fillRect/>
              </a:stretch>
            </p:blipFill>
            <p:spPr>
              <a:xfrm>
                <a:off x="6426051" y="2871642"/>
                <a:ext cx="18000" cy="18000"/>
              </a:xfrm>
              <a:prstGeom prst="rect">
                <a:avLst/>
              </a:prstGeom>
            </p:spPr>
          </p:pic>
        </mc:Fallback>
      </mc:AlternateContent>
      <p:pic>
        <p:nvPicPr>
          <p:cNvPr id="2" name="Grafik 1" descr="Ein Bild, das Text, Schrift, Logo, Grafiken enthält.&#10;&#10;Automatisch generierte Beschreibung">
            <a:extLst>
              <a:ext uri="{FF2B5EF4-FFF2-40B4-BE49-F238E27FC236}">
                <a16:creationId xmlns:a16="http://schemas.microsoft.com/office/drawing/2014/main" id="{C3C71CFE-39AD-D3A2-2EE3-85F59560CF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pic>
        <p:nvPicPr>
          <p:cNvPr id="5" name="Grafik 4" descr="Ein Bild, das Text, Software, Computersymbol, Webseite enthält.&#10;&#10;KI-generierte Inhalte können fehlerhaft sein.">
            <a:extLst>
              <a:ext uri="{FF2B5EF4-FFF2-40B4-BE49-F238E27FC236}">
                <a16:creationId xmlns:a16="http://schemas.microsoft.com/office/drawing/2014/main" id="{C3AF70CF-2D2D-385E-ECD2-E16124127B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362" y="1321821"/>
            <a:ext cx="10139474" cy="3840710"/>
          </a:xfrm>
          <a:prstGeom prst="rect">
            <a:avLst/>
          </a:prstGeom>
        </p:spPr>
      </p:pic>
    </p:spTree>
    <p:extLst>
      <p:ext uri="{BB962C8B-B14F-4D97-AF65-F5344CB8AC3E}">
        <p14:creationId xmlns:p14="http://schemas.microsoft.com/office/powerpoint/2010/main" val="1106337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Entwurf enthält.&#10;&#10;KI-generierte Inhalte können fehlerhaft sein.">
            <a:extLst>
              <a:ext uri="{FF2B5EF4-FFF2-40B4-BE49-F238E27FC236}">
                <a16:creationId xmlns:a16="http://schemas.microsoft.com/office/drawing/2014/main" id="{7366E21F-F427-58F6-C70E-A8D6D9DF3215}"/>
              </a:ext>
            </a:extLst>
          </p:cNvPr>
          <p:cNvPicPr>
            <a:picLocks noChangeAspect="1"/>
          </p:cNvPicPr>
          <p:nvPr/>
        </p:nvPicPr>
        <p:blipFill>
          <a:blip r:embed="rId3" cstate="print">
            <a:extLst>
              <a:ext uri="{28A0092B-C50C-407E-A947-70E740481C1C}">
                <a14:useLocalDpi xmlns:a14="http://schemas.microsoft.com/office/drawing/2010/main" val="0"/>
              </a:ext>
            </a:extLst>
          </a:blip>
          <a:srcRect l="25093" t="26900" r="28073" b="23184"/>
          <a:stretch>
            <a:fillRect/>
          </a:stretch>
        </p:blipFill>
        <p:spPr>
          <a:xfrm rot="15153279">
            <a:off x="8124939" y="5259183"/>
            <a:ext cx="1556846" cy="1659270"/>
          </a:xfrm>
          <a:prstGeom prst="rect">
            <a:avLst/>
          </a:prstGeom>
        </p:spPr>
      </p:pic>
      <p:sp>
        <p:nvSpPr>
          <p:cNvPr id="2" name="Titel 1">
            <a:extLst>
              <a:ext uri="{FF2B5EF4-FFF2-40B4-BE49-F238E27FC236}">
                <a16:creationId xmlns:a16="http://schemas.microsoft.com/office/drawing/2014/main" id="{6CB1F3AC-B97E-D8E1-13ED-2720FACB1D50}"/>
              </a:ext>
            </a:extLst>
          </p:cNvPr>
          <p:cNvSpPr>
            <a:spLocks noGrp="1"/>
          </p:cNvSpPr>
          <p:nvPr>
            <p:ph type="title"/>
          </p:nvPr>
        </p:nvSpPr>
        <p:spPr>
          <a:xfrm>
            <a:off x="430315" y="369179"/>
            <a:ext cx="7752381" cy="2143974"/>
          </a:xfrm>
        </p:spPr>
        <p:txBody>
          <a:bodyPr>
            <a:noAutofit/>
          </a:bodyPr>
          <a:lstStyle/>
          <a:p>
            <a:r>
              <a:rPr lang="de-DE" sz="6600" dirty="0"/>
              <a:t>Frohe</a:t>
            </a:r>
            <a:br>
              <a:rPr lang="de-DE" sz="6600" dirty="0"/>
            </a:br>
            <a:r>
              <a:rPr lang="de-DE" sz="6600" dirty="0"/>
              <a:t>Weihnachten</a:t>
            </a:r>
          </a:p>
        </p:txBody>
      </p:sp>
      <p:sp>
        <p:nvSpPr>
          <p:cNvPr id="4" name="Titel 1">
            <a:extLst>
              <a:ext uri="{FF2B5EF4-FFF2-40B4-BE49-F238E27FC236}">
                <a16:creationId xmlns:a16="http://schemas.microsoft.com/office/drawing/2014/main" id="{AD76CE71-B890-F124-E500-D0B996763179}"/>
              </a:ext>
            </a:extLst>
          </p:cNvPr>
          <p:cNvSpPr txBox="1">
            <a:spLocks/>
          </p:cNvSpPr>
          <p:nvPr/>
        </p:nvSpPr>
        <p:spPr>
          <a:xfrm>
            <a:off x="1570482" y="2613106"/>
            <a:ext cx="6854616" cy="183169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de-DE" dirty="0"/>
              <a:t>Wünscht das gesamte</a:t>
            </a:r>
          </a:p>
          <a:p>
            <a:r>
              <a:rPr lang="de-DE" dirty="0"/>
              <a:t>Co-WOERK Team!</a:t>
            </a:r>
          </a:p>
        </p:txBody>
      </p:sp>
      <p:pic>
        <p:nvPicPr>
          <p:cNvPr id="3" name="Grafik 2" descr="Ein Bild, das Text, Schrift, Logo, Kreis enthält.&#10;&#10;KI-generierte Inhalte können fehlerhaft sein.">
            <a:extLst>
              <a:ext uri="{FF2B5EF4-FFF2-40B4-BE49-F238E27FC236}">
                <a16:creationId xmlns:a16="http://schemas.microsoft.com/office/drawing/2014/main" id="{D0AF919C-1BD8-7AC3-F720-743A92630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682" y="4388708"/>
            <a:ext cx="1831695" cy="1831695"/>
          </a:xfrm>
          <a:prstGeom prst="rect">
            <a:avLst/>
          </a:prstGeom>
        </p:spPr>
      </p:pic>
      <p:grpSp>
        <p:nvGrpSpPr>
          <p:cNvPr id="9" name="Gruppieren 8">
            <a:extLst>
              <a:ext uri="{FF2B5EF4-FFF2-40B4-BE49-F238E27FC236}">
                <a16:creationId xmlns:a16="http://schemas.microsoft.com/office/drawing/2014/main" id="{A97DA6EB-D374-C0F3-7163-B9ED0DD010C6}"/>
              </a:ext>
            </a:extLst>
          </p:cNvPr>
          <p:cNvGrpSpPr/>
          <p:nvPr/>
        </p:nvGrpSpPr>
        <p:grpSpPr>
          <a:xfrm>
            <a:off x="9637884" y="4169402"/>
            <a:ext cx="2007140" cy="2401888"/>
            <a:chOff x="9628156" y="4257125"/>
            <a:chExt cx="2007140" cy="2401888"/>
          </a:xfrm>
        </p:grpSpPr>
        <p:pic>
          <p:nvPicPr>
            <p:cNvPr id="6" name="Inhaltsplatzhalter 13" descr="Ein Bild, das Muster, nähen enthält.&#10;&#10;KI-generierte Inhalte können fehlerhaft sein.">
              <a:extLst>
                <a:ext uri="{FF2B5EF4-FFF2-40B4-BE49-F238E27FC236}">
                  <a16:creationId xmlns:a16="http://schemas.microsoft.com/office/drawing/2014/main" id="{D83430AA-90DA-C929-4854-65DCF1D23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8156" y="4257125"/>
              <a:ext cx="2007140" cy="2007140"/>
            </a:xfrm>
            <a:prstGeom prst="rect">
              <a:avLst/>
            </a:prstGeom>
          </p:spPr>
        </p:pic>
        <p:sp>
          <p:nvSpPr>
            <p:cNvPr id="7" name="Titel 1">
              <a:extLst>
                <a:ext uri="{FF2B5EF4-FFF2-40B4-BE49-F238E27FC236}">
                  <a16:creationId xmlns:a16="http://schemas.microsoft.com/office/drawing/2014/main" id="{8510A680-3045-003F-E70D-65FD87732189}"/>
                </a:ext>
              </a:extLst>
            </p:cNvPr>
            <p:cNvSpPr txBox="1">
              <a:spLocks/>
            </p:cNvSpPr>
            <p:nvPr/>
          </p:nvSpPr>
          <p:spPr>
            <a:xfrm>
              <a:off x="9713427" y="6264265"/>
              <a:ext cx="1836598" cy="394748"/>
            </a:xfrm>
            <a:prstGeom prst="rect">
              <a:avLst/>
            </a:prstGeom>
          </p:spPr>
          <p:txBody>
            <a:bodyPr vert="horz" lIns="0" tIns="0" rIns="0" bIns="0" rtlCol="0" anchor="t" anchorCtr="0">
              <a:normAutofit fontScale="700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de-DE" dirty="0">
                  <a:solidFill>
                    <a:schemeClr val="tx1"/>
                  </a:solidFill>
                </a:rPr>
                <a:t>Scan mich.</a:t>
              </a:r>
            </a:p>
          </p:txBody>
        </p:sp>
      </p:grpSp>
      <p:pic>
        <p:nvPicPr>
          <p:cNvPr id="5" name="Grafik 4" descr="Ein Bild, das Text, Schrift, Logo, Grafiken enthält.&#10;&#10;Automatisch generierte Beschreibung">
            <a:extLst>
              <a:ext uri="{FF2B5EF4-FFF2-40B4-BE49-F238E27FC236}">
                <a16:creationId xmlns:a16="http://schemas.microsoft.com/office/drawing/2014/main" id="{11758EBF-9F91-9C05-2362-DDCAE2EA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262774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E5D3D-C27B-A8A2-7AEB-CFBCB9FFD212}"/>
              </a:ext>
            </a:extLst>
          </p:cNvPr>
          <p:cNvSpPr>
            <a:spLocks noGrp="1"/>
          </p:cNvSpPr>
          <p:nvPr>
            <p:ph type="title"/>
          </p:nvPr>
        </p:nvSpPr>
        <p:spPr>
          <a:xfrm>
            <a:off x="1454503" y="779807"/>
            <a:ext cx="9387625" cy="922762"/>
          </a:xfrm>
        </p:spPr>
        <p:txBody>
          <a:bodyPr>
            <a:normAutofit/>
          </a:bodyPr>
          <a:lstStyle/>
          <a:p>
            <a:r>
              <a:rPr lang="de-DE" sz="3800" dirty="0">
                <a:latin typeface="+mn-lt"/>
              </a:rPr>
              <a:t>Gliederung</a:t>
            </a:r>
          </a:p>
        </p:txBody>
      </p:sp>
      <p:sp>
        <p:nvSpPr>
          <p:cNvPr id="3" name="Textplatzhalter 2">
            <a:extLst>
              <a:ext uri="{FF2B5EF4-FFF2-40B4-BE49-F238E27FC236}">
                <a16:creationId xmlns:a16="http://schemas.microsoft.com/office/drawing/2014/main" id="{CEB9B31C-1AB7-7139-A718-892E9D02F000}"/>
              </a:ext>
            </a:extLst>
          </p:cNvPr>
          <p:cNvSpPr>
            <a:spLocks noGrp="1"/>
          </p:cNvSpPr>
          <p:nvPr>
            <p:ph type="body" sz="quarter" idx="10"/>
          </p:nvPr>
        </p:nvSpPr>
        <p:spPr>
          <a:xfrm>
            <a:off x="2009863" y="1326970"/>
            <a:ext cx="9388475" cy="3849064"/>
          </a:xfrm>
        </p:spPr>
        <p:txBody>
          <a:bodyPr>
            <a:normAutofit/>
          </a:bodyPr>
          <a:lstStyle/>
          <a:p>
            <a:pPr marL="0" indent="0">
              <a:lnSpc>
                <a:spcPct val="150000"/>
              </a:lnSpc>
              <a:buNone/>
            </a:pPr>
            <a:r>
              <a:rPr lang="de-DE" sz="2000" dirty="0"/>
              <a:t> </a:t>
            </a:r>
          </a:p>
          <a:p>
            <a:pPr marL="0" indent="0">
              <a:buNone/>
            </a:pPr>
            <a:endParaRPr lang="de-DE" sz="2000" dirty="0"/>
          </a:p>
          <a:p>
            <a:endParaRPr lang="de-DE" sz="2000" dirty="0"/>
          </a:p>
        </p:txBody>
      </p:sp>
      <p:sp>
        <p:nvSpPr>
          <p:cNvPr id="5" name="Textfeld 4">
            <a:extLst>
              <a:ext uri="{FF2B5EF4-FFF2-40B4-BE49-F238E27FC236}">
                <a16:creationId xmlns:a16="http://schemas.microsoft.com/office/drawing/2014/main" id="{0C59CE65-63DE-F0D7-8346-65A863F4B7C4}"/>
              </a:ext>
            </a:extLst>
          </p:cNvPr>
          <p:cNvSpPr txBox="1"/>
          <p:nvPr/>
        </p:nvSpPr>
        <p:spPr>
          <a:xfrm>
            <a:off x="2104414" y="2240509"/>
            <a:ext cx="8385629" cy="1938992"/>
          </a:xfrm>
          <a:prstGeom prst="rect">
            <a:avLst/>
          </a:prstGeom>
          <a:noFill/>
        </p:spPr>
        <p:txBody>
          <a:bodyPr wrap="none" rtlCol="0">
            <a:spAutoFit/>
          </a:bodyPr>
          <a:lstStyle/>
          <a:p>
            <a:pPr marL="342900" indent="-342900">
              <a:buAutoNum type="arabicPeriod"/>
            </a:pPr>
            <a:r>
              <a:rPr lang="de-DE" sz="3000" dirty="0"/>
              <a:t> Willkommen und Warm-up</a:t>
            </a:r>
          </a:p>
          <a:p>
            <a:pPr marL="342900" indent="-342900">
              <a:buAutoNum type="arabicPeriod"/>
            </a:pPr>
            <a:r>
              <a:rPr lang="de-DE" sz="3000" dirty="0"/>
              <a:t> Bericht I aus der (Blog-)Praxis: Melanie Dahm</a:t>
            </a:r>
          </a:p>
          <a:p>
            <a:pPr marL="342900" indent="-342900">
              <a:buAutoNum type="arabicPeriod"/>
            </a:pPr>
            <a:r>
              <a:rPr lang="de-DE" sz="3000" dirty="0"/>
              <a:t> Bericht II aus der (Blog-)Praxis: Matthias Söll</a:t>
            </a:r>
          </a:p>
          <a:p>
            <a:pPr marL="342900" indent="-342900">
              <a:buAutoNum type="arabicPeriod"/>
            </a:pPr>
            <a:r>
              <a:rPr lang="de-DE" sz="3000" dirty="0"/>
              <a:t> Vernetzung und Ausblick</a:t>
            </a:r>
          </a:p>
        </p:txBody>
      </p:sp>
      <p:pic>
        <p:nvPicPr>
          <p:cNvPr id="6" name="Grafik 5">
            <a:extLst>
              <a:ext uri="{FF2B5EF4-FFF2-40B4-BE49-F238E27FC236}">
                <a16:creationId xmlns:a16="http://schemas.microsoft.com/office/drawing/2014/main" id="{CA7A8884-FDEE-84FD-E39A-ECB717A84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57" y="5328016"/>
            <a:ext cx="11267826" cy="1226924"/>
          </a:xfrm>
          <a:prstGeom prst="rect">
            <a:avLst/>
          </a:prstGeom>
        </p:spPr>
      </p:pic>
      <p:pic>
        <p:nvPicPr>
          <p:cNvPr id="7" name="Grafik 6" descr="Ein Bild, das Text, Schrift, Logo, Grafiken enthält.&#10;&#10;Automatisch generierte Beschreibung">
            <a:extLst>
              <a:ext uri="{FF2B5EF4-FFF2-40B4-BE49-F238E27FC236}">
                <a16:creationId xmlns:a16="http://schemas.microsoft.com/office/drawing/2014/main" id="{214FBC95-0D44-E9FC-10FA-D2115E180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92034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AC0AF-468B-6E20-94A2-1E8286ED189D}"/>
              </a:ext>
            </a:extLst>
          </p:cNvPr>
          <p:cNvSpPr>
            <a:spLocks noGrp="1"/>
          </p:cNvSpPr>
          <p:nvPr>
            <p:ph type="ctrTitle"/>
          </p:nvPr>
        </p:nvSpPr>
        <p:spPr>
          <a:xfrm>
            <a:off x="550606" y="3178246"/>
            <a:ext cx="5545394" cy="1793839"/>
          </a:xfrm>
        </p:spPr>
        <p:txBody>
          <a:bodyPr/>
          <a:lstStyle/>
          <a:p>
            <a:r>
              <a:rPr lang="de-DE" sz="3800" dirty="0">
                <a:solidFill>
                  <a:schemeClr val="bg1"/>
                </a:solidFill>
                <a:latin typeface="+mn-lt"/>
              </a:rPr>
              <a:t>Vielen Dank und: </a:t>
            </a:r>
            <a:br>
              <a:rPr lang="de-DE" sz="3800" dirty="0">
                <a:solidFill>
                  <a:schemeClr val="bg1"/>
                </a:solidFill>
                <a:latin typeface="+mn-lt"/>
              </a:rPr>
            </a:br>
            <a:r>
              <a:rPr lang="de-DE" sz="3800" dirty="0">
                <a:solidFill>
                  <a:schemeClr val="bg1"/>
                </a:solidFill>
                <a:latin typeface="+mn-lt"/>
              </a:rPr>
              <a:t>Badge nicht vergessen!</a:t>
            </a:r>
          </a:p>
        </p:txBody>
      </p:sp>
      <p:pic>
        <p:nvPicPr>
          <p:cNvPr id="5" name="Grafik 4" descr="Ein Bild, das Text, Schrift, Logo, Kreis enthält.&#10;&#10;KI-generierte Inhalte können fehlerhaft sein.">
            <a:extLst>
              <a:ext uri="{FF2B5EF4-FFF2-40B4-BE49-F238E27FC236}">
                <a16:creationId xmlns:a16="http://schemas.microsoft.com/office/drawing/2014/main" id="{03C9EF81-0CAA-A6DF-F4D5-857F3038C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801" y="755871"/>
            <a:ext cx="4110992" cy="4110992"/>
          </a:xfrm>
          <a:prstGeom prst="rect">
            <a:avLst/>
          </a:prstGeom>
        </p:spPr>
      </p:pic>
    </p:spTree>
    <p:extLst>
      <p:ext uri="{BB962C8B-B14F-4D97-AF65-F5344CB8AC3E}">
        <p14:creationId xmlns:p14="http://schemas.microsoft.com/office/powerpoint/2010/main" val="604801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69C8-3387-E2E0-A548-BFEE0D193B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269E52-128A-66FA-79C3-F119A28EC72D}"/>
              </a:ext>
            </a:extLst>
          </p:cNvPr>
          <p:cNvSpPr>
            <a:spLocks noGrp="1"/>
          </p:cNvSpPr>
          <p:nvPr>
            <p:ph type="title"/>
          </p:nvPr>
        </p:nvSpPr>
        <p:spPr>
          <a:xfrm>
            <a:off x="618373" y="787549"/>
            <a:ext cx="4937536" cy="2157476"/>
          </a:xfrm>
        </p:spPr>
        <p:txBody>
          <a:bodyPr>
            <a:noAutofit/>
          </a:bodyPr>
          <a:lstStyle/>
          <a:p>
            <a:r>
              <a:rPr lang="de-DE" sz="3200" dirty="0">
                <a:latin typeface="+mn-lt"/>
              </a:rPr>
              <a:t>Warm-up</a:t>
            </a:r>
            <a:br>
              <a:rPr lang="de-DE" sz="3200" dirty="0">
                <a:latin typeface="+mn-lt"/>
              </a:rPr>
            </a:br>
            <a:br>
              <a:rPr lang="de-DE" sz="3200" dirty="0">
                <a:latin typeface="+mn-lt"/>
              </a:rPr>
            </a:br>
            <a:endParaRPr lang="de-DE" sz="3200" dirty="0"/>
          </a:p>
        </p:txBody>
      </p:sp>
      <p:sp>
        <p:nvSpPr>
          <p:cNvPr id="17" name="Textfeld 16">
            <a:extLst>
              <a:ext uri="{FF2B5EF4-FFF2-40B4-BE49-F238E27FC236}">
                <a16:creationId xmlns:a16="http://schemas.microsoft.com/office/drawing/2014/main" id="{58B16DDD-EA56-0C27-C4EA-092DB813BB30}"/>
              </a:ext>
            </a:extLst>
          </p:cNvPr>
          <p:cNvSpPr txBox="1"/>
          <p:nvPr/>
        </p:nvSpPr>
        <p:spPr>
          <a:xfrm>
            <a:off x="1147808" y="2225250"/>
            <a:ext cx="3817941" cy="1938992"/>
          </a:xfrm>
          <a:prstGeom prst="rect">
            <a:avLst/>
          </a:prstGeom>
          <a:noFill/>
        </p:spPr>
        <p:txBody>
          <a:bodyPr wrap="square" rtlCol="0">
            <a:spAutoFit/>
          </a:bodyPr>
          <a:lstStyle/>
          <a:p>
            <a:r>
              <a:rPr lang="de-DE" sz="4000" dirty="0">
                <a:solidFill>
                  <a:schemeClr val="bg1"/>
                </a:solidFill>
              </a:rPr>
              <a:t>Wo holen Sie sich Inspiration für Ihre Lehre?</a:t>
            </a:r>
          </a:p>
        </p:txBody>
      </p:sp>
      <p:pic>
        <p:nvPicPr>
          <p:cNvPr id="4" name="Grafik 3">
            <a:extLst>
              <a:ext uri="{FF2B5EF4-FFF2-40B4-BE49-F238E27FC236}">
                <a16:creationId xmlns:a16="http://schemas.microsoft.com/office/drawing/2014/main" id="{0F26639A-71AE-5210-CB06-18813A55D7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6093" y="952608"/>
            <a:ext cx="3547690" cy="5419422"/>
          </a:xfrm>
          <a:prstGeom prst="rect">
            <a:avLst/>
          </a:prstGeom>
        </p:spPr>
      </p:pic>
      <p:pic>
        <p:nvPicPr>
          <p:cNvPr id="3" name="Grafik 2" descr="Ein Bild, das Text, Schrift, Logo, Grafiken enthält.&#10;&#10;Automatisch generierte Beschreibung">
            <a:extLst>
              <a:ext uri="{FF2B5EF4-FFF2-40B4-BE49-F238E27FC236}">
                <a16:creationId xmlns:a16="http://schemas.microsoft.com/office/drawing/2014/main" id="{1FDCEC58-053C-5477-57CC-C03DA404A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336761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28B94-0E48-65A1-3FAD-01790FB411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3E0D5D-FCDF-17C4-26FB-74C65F4DFEBF}"/>
              </a:ext>
            </a:extLst>
          </p:cNvPr>
          <p:cNvSpPr>
            <a:spLocks noGrp="1"/>
          </p:cNvSpPr>
          <p:nvPr>
            <p:ph type="title"/>
          </p:nvPr>
        </p:nvSpPr>
        <p:spPr>
          <a:xfrm>
            <a:off x="618373" y="787549"/>
            <a:ext cx="4937536" cy="2157476"/>
          </a:xfrm>
        </p:spPr>
        <p:txBody>
          <a:bodyPr>
            <a:noAutofit/>
          </a:bodyPr>
          <a:lstStyle/>
          <a:p>
            <a:r>
              <a:rPr lang="de-DE" sz="3200" dirty="0">
                <a:latin typeface="+mn-lt"/>
              </a:rPr>
              <a:t>Warm-up</a:t>
            </a:r>
            <a:br>
              <a:rPr lang="de-DE" sz="3200" dirty="0">
                <a:latin typeface="+mn-lt"/>
              </a:rPr>
            </a:br>
            <a:br>
              <a:rPr lang="de-DE" sz="3200" dirty="0">
                <a:latin typeface="+mn-lt"/>
              </a:rPr>
            </a:br>
            <a:endParaRPr lang="de-DE" sz="3200" dirty="0"/>
          </a:p>
        </p:txBody>
      </p:sp>
      <p:pic>
        <p:nvPicPr>
          <p:cNvPr id="4" name="Grafik 3">
            <a:extLst>
              <a:ext uri="{FF2B5EF4-FFF2-40B4-BE49-F238E27FC236}">
                <a16:creationId xmlns:a16="http://schemas.microsoft.com/office/drawing/2014/main" id="{89D00833-4F4C-013D-73D9-B512F4477D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783474" y="3229636"/>
            <a:ext cx="2070653" cy="3163112"/>
          </a:xfrm>
          <a:prstGeom prst="rect">
            <a:avLst/>
          </a:prstGeom>
        </p:spPr>
      </p:pic>
      <p:pic>
        <p:nvPicPr>
          <p:cNvPr id="3" name="Grafik 2" descr="Ein Bild, das Text, Schrift, Logo, Grafiken enthält.&#10;&#10;Automatisch generierte Beschreibung">
            <a:extLst>
              <a:ext uri="{FF2B5EF4-FFF2-40B4-BE49-F238E27FC236}">
                <a16:creationId xmlns:a16="http://schemas.microsoft.com/office/drawing/2014/main" id="{012F994D-8552-88F2-6F48-A3F0F9CF0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pic>
        <p:nvPicPr>
          <p:cNvPr id="6" name="Grafik 5">
            <a:extLst>
              <a:ext uri="{FF2B5EF4-FFF2-40B4-BE49-F238E27FC236}">
                <a16:creationId xmlns:a16="http://schemas.microsoft.com/office/drawing/2014/main" id="{4568818D-2B07-A578-5096-E83BC3A25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173" y="465251"/>
            <a:ext cx="9465427" cy="5927497"/>
          </a:xfrm>
          <a:prstGeom prst="rect">
            <a:avLst/>
          </a:prstGeom>
        </p:spPr>
      </p:pic>
    </p:spTree>
    <p:extLst>
      <p:ext uri="{BB962C8B-B14F-4D97-AF65-F5344CB8AC3E}">
        <p14:creationId xmlns:p14="http://schemas.microsoft.com/office/powerpoint/2010/main" val="186201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DBDE5-7A24-8344-D385-9BE3A5DAE1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B2B6CC-4F75-D4DB-FD6A-7FF278D5751D}"/>
              </a:ext>
            </a:extLst>
          </p:cNvPr>
          <p:cNvSpPr>
            <a:spLocks noGrp="1"/>
          </p:cNvSpPr>
          <p:nvPr>
            <p:ph type="title"/>
          </p:nvPr>
        </p:nvSpPr>
        <p:spPr>
          <a:xfrm>
            <a:off x="961180" y="725965"/>
            <a:ext cx="9387625" cy="922762"/>
          </a:xfrm>
        </p:spPr>
        <p:txBody>
          <a:bodyPr>
            <a:normAutofit/>
          </a:bodyPr>
          <a:lstStyle/>
          <a:p>
            <a:r>
              <a:rPr lang="de-DE" sz="3800" dirty="0">
                <a:latin typeface="+mn-lt"/>
              </a:rPr>
              <a:t>Impuls und Praxisbericht </a:t>
            </a:r>
          </a:p>
        </p:txBody>
      </p:sp>
      <p:sp>
        <p:nvSpPr>
          <p:cNvPr id="3" name="Textplatzhalter 2">
            <a:extLst>
              <a:ext uri="{FF2B5EF4-FFF2-40B4-BE49-F238E27FC236}">
                <a16:creationId xmlns:a16="http://schemas.microsoft.com/office/drawing/2014/main" id="{6477538A-BB07-8BD1-D5B4-6CF67B415C18}"/>
              </a:ext>
            </a:extLst>
          </p:cNvPr>
          <p:cNvSpPr>
            <a:spLocks noGrp="1"/>
          </p:cNvSpPr>
          <p:nvPr>
            <p:ph type="body" sz="quarter" idx="10"/>
          </p:nvPr>
        </p:nvSpPr>
        <p:spPr>
          <a:xfrm>
            <a:off x="2289424" y="1594884"/>
            <a:ext cx="9388475" cy="3849064"/>
          </a:xfrm>
        </p:spPr>
        <p:txBody>
          <a:bodyPr>
            <a:normAutofit/>
          </a:bodyPr>
          <a:lstStyle/>
          <a:p>
            <a:pPr marL="0" indent="0">
              <a:lnSpc>
                <a:spcPct val="150000"/>
              </a:lnSpc>
              <a:buNone/>
            </a:pPr>
            <a:r>
              <a:rPr lang="de-DE" sz="2000" dirty="0"/>
              <a:t> </a:t>
            </a:r>
          </a:p>
          <a:p>
            <a:pPr marL="0" indent="0">
              <a:buNone/>
            </a:pPr>
            <a:endParaRPr lang="de-DE" sz="2000" dirty="0"/>
          </a:p>
          <a:p>
            <a:endParaRPr lang="de-DE" sz="2000" dirty="0"/>
          </a:p>
        </p:txBody>
      </p:sp>
      <p:sp>
        <p:nvSpPr>
          <p:cNvPr id="8" name="Textfeld 7">
            <a:extLst>
              <a:ext uri="{FF2B5EF4-FFF2-40B4-BE49-F238E27FC236}">
                <a16:creationId xmlns:a16="http://schemas.microsoft.com/office/drawing/2014/main" id="{57F8ED06-64DC-D30E-D793-732304277F04}"/>
              </a:ext>
            </a:extLst>
          </p:cNvPr>
          <p:cNvSpPr txBox="1"/>
          <p:nvPr/>
        </p:nvSpPr>
        <p:spPr>
          <a:xfrm>
            <a:off x="916717" y="1414052"/>
            <a:ext cx="3196962" cy="646331"/>
          </a:xfrm>
          <a:prstGeom prst="rect">
            <a:avLst/>
          </a:prstGeom>
          <a:noFill/>
        </p:spPr>
        <p:txBody>
          <a:bodyPr wrap="square" rtlCol="0">
            <a:spAutoFit/>
          </a:bodyPr>
          <a:lstStyle/>
          <a:p>
            <a:r>
              <a:rPr lang="de-DE" dirty="0"/>
              <a:t>Melanie Dahm</a:t>
            </a:r>
          </a:p>
          <a:p>
            <a:endParaRPr lang="de-DE" dirty="0"/>
          </a:p>
        </p:txBody>
      </p:sp>
      <p:pic>
        <p:nvPicPr>
          <p:cNvPr id="12" name="Grafik 11" descr="Ein Bild, das Text, Kaffeetasse, Screenshot, Henkelbecher enthält.&#10;&#10;KI-generierte Inhalte können fehlerhaft sein.">
            <a:extLst>
              <a:ext uri="{FF2B5EF4-FFF2-40B4-BE49-F238E27FC236}">
                <a16:creationId xmlns:a16="http://schemas.microsoft.com/office/drawing/2014/main" id="{BFD535CD-BA90-7503-466D-27202A051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062" y="2071632"/>
            <a:ext cx="6597875" cy="3696890"/>
          </a:xfrm>
          <a:prstGeom prst="rect">
            <a:avLst/>
          </a:prstGeom>
          <a:effectLst>
            <a:softEdge rad="127000"/>
          </a:effectLst>
        </p:spPr>
      </p:pic>
      <p:pic>
        <p:nvPicPr>
          <p:cNvPr id="5" name="Grafik 4" descr="Ein Bild, das Text, Schrift, Logo, Grafiken enthält.&#10;&#10;Automatisch generierte Beschreibung">
            <a:extLst>
              <a:ext uri="{FF2B5EF4-FFF2-40B4-BE49-F238E27FC236}">
                <a16:creationId xmlns:a16="http://schemas.microsoft.com/office/drawing/2014/main" id="{B05DB69D-07C1-4BBB-1F59-3A11B9D95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101134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69C8-3387-E2E0-A548-BFEE0D193B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269E52-128A-66FA-79C3-F119A28EC72D}"/>
              </a:ext>
            </a:extLst>
          </p:cNvPr>
          <p:cNvSpPr>
            <a:spLocks noGrp="1"/>
          </p:cNvSpPr>
          <p:nvPr>
            <p:ph type="title"/>
          </p:nvPr>
        </p:nvSpPr>
        <p:spPr>
          <a:xfrm>
            <a:off x="817436" y="876974"/>
            <a:ext cx="5319251" cy="2157476"/>
          </a:xfrm>
        </p:spPr>
        <p:txBody>
          <a:bodyPr/>
          <a:lstStyle/>
          <a:p>
            <a:r>
              <a:rPr lang="de-DE" dirty="0">
                <a:latin typeface="+mn-lt"/>
              </a:rPr>
              <a:t> </a:t>
            </a:r>
            <a:br>
              <a:rPr lang="de-DE" dirty="0">
                <a:latin typeface="+mn-lt"/>
              </a:rPr>
            </a:br>
            <a:endParaRPr lang="de-DE" dirty="0">
              <a:latin typeface="+mn-lt"/>
            </a:endParaRPr>
          </a:p>
        </p:txBody>
      </p:sp>
      <p:sp>
        <p:nvSpPr>
          <p:cNvPr id="4" name="Titel 1">
            <a:extLst>
              <a:ext uri="{FF2B5EF4-FFF2-40B4-BE49-F238E27FC236}">
                <a16:creationId xmlns:a16="http://schemas.microsoft.com/office/drawing/2014/main" id="{A357F61D-C13B-40E2-9956-83F6C4601171}"/>
              </a:ext>
            </a:extLst>
          </p:cNvPr>
          <p:cNvSpPr txBox="1">
            <a:spLocks/>
          </p:cNvSpPr>
          <p:nvPr/>
        </p:nvSpPr>
        <p:spPr>
          <a:xfrm>
            <a:off x="544283" y="745209"/>
            <a:ext cx="5107339" cy="2157476"/>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dirty="0">
                <a:ln>
                  <a:noFill/>
                </a:ln>
                <a:solidFill>
                  <a:srgbClr val="FEFFFF"/>
                </a:solidFill>
                <a:effectLst/>
                <a:uLnTx/>
                <a:uFillTx/>
                <a:latin typeface="Open Sans"/>
                <a:ea typeface="+mn-ea"/>
                <a:cs typeface="+mn-cs"/>
              </a:rPr>
              <a:t>Austausch und Fragen im Plenum </a:t>
            </a:r>
            <a:br>
              <a:rPr kumimoji="0" lang="de-DE" sz="3800" b="0" i="0" u="none" strike="noStrike" kern="1200" cap="none" spc="0" normalizeH="0" baseline="0" noProof="0" dirty="0">
                <a:ln>
                  <a:noFill/>
                </a:ln>
                <a:solidFill>
                  <a:srgbClr val="FEFFFF"/>
                </a:solidFill>
                <a:effectLst/>
                <a:uLnTx/>
                <a:uFillTx/>
                <a:latin typeface="Open Sans"/>
                <a:ea typeface="+mn-ea"/>
                <a:cs typeface="+mn-cs"/>
              </a:rPr>
            </a:br>
            <a:br>
              <a:rPr kumimoji="0" lang="de-DE" sz="3800" b="0" i="0" u="none" strike="noStrike" kern="1200" cap="none" spc="0" normalizeH="0" baseline="0" noProof="0" dirty="0">
                <a:ln>
                  <a:noFill/>
                </a:ln>
                <a:solidFill>
                  <a:srgbClr val="FFFFFF"/>
                </a:solidFill>
                <a:effectLst/>
                <a:uLnTx/>
                <a:uFillTx/>
                <a:latin typeface="Transforma Mix Medium"/>
                <a:ea typeface="+mn-ea"/>
                <a:cs typeface="+mn-cs"/>
              </a:rPr>
            </a:br>
            <a:endParaRPr kumimoji="0" lang="de-DE" sz="3800" b="0" i="0" u="none" strike="noStrike" kern="1200" cap="none" spc="0" normalizeH="0" baseline="0" noProof="0" dirty="0">
              <a:ln>
                <a:noFill/>
              </a:ln>
              <a:solidFill>
                <a:srgbClr val="FFFFFF"/>
              </a:solidFill>
              <a:effectLst/>
              <a:uLnTx/>
              <a:uFillTx/>
              <a:latin typeface="Transforma Mix Medium"/>
              <a:ea typeface="+mn-ea"/>
              <a:cs typeface="+mn-cs"/>
            </a:endParaRPr>
          </a:p>
        </p:txBody>
      </p:sp>
      <p:sp>
        <p:nvSpPr>
          <p:cNvPr id="3" name="Textfeld 2">
            <a:extLst>
              <a:ext uri="{FF2B5EF4-FFF2-40B4-BE49-F238E27FC236}">
                <a16:creationId xmlns:a16="http://schemas.microsoft.com/office/drawing/2014/main" id="{C884EDA8-C83D-3D0C-3B52-A4AFDF8F6A46}"/>
              </a:ext>
            </a:extLst>
          </p:cNvPr>
          <p:cNvSpPr txBox="1"/>
          <p:nvPr/>
        </p:nvSpPr>
        <p:spPr>
          <a:xfrm>
            <a:off x="746988" y="2614625"/>
            <a:ext cx="4701928" cy="707886"/>
          </a:xfrm>
          <a:prstGeom prst="rect">
            <a:avLst/>
          </a:prstGeom>
          <a:noFill/>
        </p:spPr>
        <p:txBody>
          <a:bodyPr wrap="none" rtlCol="0">
            <a:spAutoFit/>
          </a:bodyPr>
          <a:lstStyle/>
          <a:p>
            <a:r>
              <a:rPr lang="de-DE" sz="4000" dirty="0">
                <a:solidFill>
                  <a:schemeClr val="bg1"/>
                </a:solidFill>
              </a:rPr>
              <a:t>Was nehme ich mit?</a:t>
            </a:r>
          </a:p>
        </p:txBody>
      </p:sp>
      <p:pic>
        <p:nvPicPr>
          <p:cNvPr id="8" name="Grafik 7">
            <a:extLst>
              <a:ext uri="{FF2B5EF4-FFF2-40B4-BE49-F238E27FC236}">
                <a16:creationId xmlns:a16="http://schemas.microsoft.com/office/drawing/2014/main" id="{950D36DA-6C82-BF38-79DF-119AEE8057B3}"/>
              </a:ext>
            </a:extLst>
          </p:cNvPr>
          <p:cNvPicPr>
            <a:picLocks noChangeAspect="1"/>
          </p:cNvPicPr>
          <p:nvPr/>
        </p:nvPicPr>
        <p:blipFill>
          <a:blip r:embed="rId3">
            <a:extLst>
              <a:ext uri="{96DAC541-7B7A-43D3-8B79-37D633B846F1}">
                <asvg:svgBlip xmlns:asvg="http://schemas.microsoft.com/office/drawing/2016/SVG/main" r:embed="rId4"/>
              </a:ext>
            </a:extLst>
          </a:blip>
          <a:srcRect l="45074" t="-249" b="-2"/>
          <a:stretch>
            <a:fillRect/>
          </a:stretch>
        </p:blipFill>
        <p:spPr>
          <a:xfrm>
            <a:off x="6409840" y="1608494"/>
            <a:ext cx="4692227" cy="4391449"/>
          </a:xfrm>
          <a:prstGeom prst="rect">
            <a:avLst/>
          </a:prstGeom>
        </p:spPr>
      </p:pic>
      <p:pic>
        <p:nvPicPr>
          <p:cNvPr id="5" name="Grafik 4" descr="Ein Bild, das Text, Schrift, Logo, Grafiken enthält.&#10;&#10;Automatisch generierte Beschreibung">
            <a:extLst>
              <a:ext uri="{FF2B5EF4-FFF2-40B4-BE49-F238E27FC236}">
                <a16:creationId xmlns:a16="http://schemas.microsoft.com/office/drawing/2014/main" id="{C354F113-0A5C-50E7-1186-C61C1DEF3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248640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D150F41-781B-3C49-54E4-61D650676B94}"/>
              </a:ext>
            </a:extLst>
          </p:cNvPr>
          <p:cNvSpPr>
            <a:spLocks noGrp="1"/>
          </p:cNvSpPr>
          <p:nvPr>
            <p:ph type="title"/>
          </p:nvPr>
        </p:nvSpPr>
        <p:spPr/>
        <p:txBody>
          <a:bodyPr>
            <a:normAutofit fontScale="90000"/>
          </a:bodyPr>
          <a:lstStyle/>
          <a:p>
            <a:r>
              <a:rPr lang="de-DE" dirty="0"/>
              <a:t>Das erzähle ich nachher/morgen in der Kaffeepause ...</a:t>
            </a:r>
          </a:p>
        </p:txBody>
      </p:sp>
      <p:sp>
        <p:nvSpPr>
          <p:cNvPr id="6" name="Textplatzhalter 5">
            <a:extLst>
              <a:ext uri="{FF2B5EF4-FFF2-40B4-BE49-F238E27FC236}">
                <a16:creationId xmlns:a16="http://schemas.microsoft.com/office/drawing/2014/main" id="{8675268B-DB5A-FB9B-8C46-E8FE0D5F9B6C}"/>
              </a:ext>
            </a:extLst>
          </p:cNvPr>
          <p:cNvSpPr>
            <a:spLocks noGrp="1"/>
          </p:cNvSpPr>
          <p:nvPr>
            <p:ph type="body" sz="quarter" idx="10"/>
          </p:nvPr>
        </p:nvSpPr>
        <p:spPr>
          <a:xfrm>
            <a:off x="271530" y="1711628"/>
            <a:ext cx="10516444" cy="5146371"/>
          </a:xfrm>
        </p:spPr>
        <p:txBody>
          <a:bodyPr>
            <a:normAutofit fontScale="92500" lnSpcReduction="10000"/>
          </a:bodyPr>
          <a:lstStyle/>
          <a:p>
            <a:r>
              <a:rPr lang="de-DE" dirty="0"/>
              <a:t>„Manchmal bin ich wirklich frustriert, weil es so schwierig ist, Menschen davon zu überzeugen, dass OER sinnvoll sind. Aber durch die heutige Sitzung bin ich selbst wieder motivierter diese Idee weiterzutragen.“</a:t>
            </a:r>
          </a:p>
          <a:p>
            <a:r>
              <a:rPr lang="de-DE" dirty="0"/>
              <a:t>„Wenn nur jede(</a:t>
            </a:r>
            <a:r>
              <a:rPr lang="de-DE" dirty="0" err="1"/>
              <a:t>r</a:t>
            </a:r>
            <a:r>
              <a:rPr lang="de-DE" dirty="0"/>
              <a:t>) dritte Lehrende so motiviert wäre, wie Melanie Dahm, wären wir in Sachen offene Bildung schon viel weiter.“</a:t>
            </a:r>
          </a:p>
          <a:p>
            <a:r>
              <a:rPr lang="de-DE" dirty="0"/>
              <a:t>„Material zu Teilen - etwa über eine eigene Website -  fordert zwar einiges an Engagement und Zeit, aber ist auch eine gute Art die eigene Entwicklung im Blick zu haben und alle </a:t>
            </a:r>
            <a:r>
              <a:rPr lang="de-DE" dirty="0" err="1"/>
              <a:t>Learnings</a:t>
            </a:r>
            <a:r>
              <a:rPr lang="de-DE" dirty="0"/>
              <a:t> an einem Ort zu sammeln.“</a:t>
            </a:r>
          </a:p>
          <a:p>
            <a:r>
              <a:rPr lang="de-DE" dirty="0"/>
              <a:t>„… dass es super tolle, </a:t>
            </a:r>
            <a:r>
              <a:rPr lang="de-DE" dirty="0" err="1"/>
              <a:t>schüler:innenorientierte</a:t>
            </a:r>
            <a:r>
              <a:rPr lang="de-DE" dirty="0"/>
              <a:t> engagierte Lehrkräfte gibt!“</a:t>
            </a:r>
          </a:p>
          <a:p>
            <a:r>
              <a:rPr lang="de-DE" dirty="0"/>
              <a:t>„Ich erzähle nachher von Melanie, die berichtet hat das auch das Teilen intern im Kollegium als große Hilfe angesehen wird.“</a:t>
            </a:r>
          </a:p>
        </p:txBody>
      </p:sp>
      <p:pic>
        <p:nvPicPr>
          <p:cNvPr id="7" name="Grafik 6" descr="Ein Bild, das Text, Schrift, Logo, Grafiken enthält.&#10;&#10;Automatisch generierte Beschreibung">
            <a:extLst>
              <a:ext uri="{FF2B5EF4-FFF2-40B4-BE49-F238E27FC236}">
                <a16:creationId xmlns:a16="http://schemas.microsoft.com/office/drawing/2014/main" id="{3A5E5F1A-FC53-624E-9EDB-6D1203DB0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1124989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7E920-F3A3-9596-2A81-C82E3E1E9B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BEB4FD-4147-3E7A-2917-6FB1D9CF38DE}"/>
              </a:ext>
            </a:extLst>
          </p:cNvPr>
          <p:cNvSpPr>
            <a:spLocks noGrp="1"/>
          </p:cNvSpPr>
          <p:nvPr>
            <p:ph type="title"/>
          </p:nvPr>
        </p:nvSpPr>
        <p:spPr>
          <a:xfrm>
            <a:off x="1007773" y="725965"/>
            <a:ext cx="9387625" cy="922762"/>
          </a:xfrm>
        </p:spPr>
        <p:txBody>
          <a:bodyPr>
            <a:normAutofit/>
          </a:bodyPr>
          <a:lstStyle/>
          <a:p>
            <a:r>
              <a:rPr lang="de-DE" sz="3800" dirty="0">
                <a:latin typeface="+mn-lt"/>
              </a:rPr>
              <a:t>Impuls und Praxisbericht </a:t>
            </a:r>
          </a:p>
        </p:txBody>
      </p:sp>
      <p:sp>
        <p:nvSpPr>
          <p:cNvPr id="3" name="Textplatzhalter 2">
            <a:extLst>
              <a:ext uri="{FF2B5EF4-FFF2-40B4-BE49-F238E27FC236}">
                <a16:creationId xmlns:a16="http://schemas.microsoft.com/office/drawing/2014/main" id="{654A6D22-1F3E-E3E8-FCCD-AD401934F8AD}"/>
              </a:ext>
            </a:extLst>
          </p:cNvPr>
          <p:cNvSpPr>
            <a:spLocks noGrp="1"/>
          </p:cNvSpPr>
          <p:nvPr>
            <p:ph type="body" sz="quarter" idx="10"/>
          </p:nvPr>
        </p:nvSpPr>
        <p:spPr>
          <a:xfrm>
            <a:off x="2289424" y="1594884"/>
            <a:ext cx="9388475" cy="3849064"/>
          </a:xfrm>
        </p:spPr>
        <p:txBody>
          <a:bodyPr>
            <a:normAutofit/>
          </a:bodyPr>
          <a:lstStyle/>
          <a:p>
            <a:pPr marL="0" indent="0">
              <a:lnSpc>
                <a:spcPct val="150000"/>
              </a:lnSpc>
              <a:buNone/>
            </a:pPr>
            <a:r>
              <a:rPr lang="de-DE" sz="2000" dirty="0"/>
              <a:t> </a:t>
            </a:r>
          </a:p>
          <a:p>
            <a:pPr marL="0" indent="0">
              <a:buNone/>
            </a:pPr>
            <a:endParaRPr lang="de-DE" sz="2000" dirty="0"/>
          </a:p>
          <a:p>
            <a:endParaRPr lang="de-DE" sz="2000" dirty="0"/>
          </a:p>
        </p:txBody>
      </p:sp>
      <p:sp>
        <p:nvSpPr>
          <p:cNvPr id="8" name="Textfeld 7">
            <a:extLst>
              <a:ext uri="{FF2B5EF4-FFF2-40B4-BE49-F238E27FC236}">
                <a16:creationId xmlns:a16="http://schemas.microsoft.com/office/drawing/2014/main" id="{1DF812BD-27FD-98BB-22E5-993266399A02}"/>
              </a:ext>
            </a:extLst>
          </p:cNvPr>
          <p:cNvSpPr txBox="1"/>
          <p:nvPr/>
        </p:nvSpPr>
        <p:spPr>
          <a:xfrm>
            <a:off x="916717" y="1414052"/>
            <a:ext cx="3196962" cy="646331"/>
          </a:xfrm>
          <a:prstGeom prst="rect">
            <a:avLst/>
          </a:prstGeom>
          <a:noFill/>
        </p:spPr>
        <p:txBody>
          <a:bodyPr wrap="square" rtlCol="0">
            <a:spAutoFit/>
          </a:bodyPr>
          <a:lstStyle/>
          <a:p>
            <a:r>
              <a:rPr lang="de-DE" dirty="0"/>
              <a:t>Prof. Dr. Matthias Söll</a:t>
            </a:r>
          </a:p>
          <a:p>
            <a:endParaRPr lang="de-DE" dirty="0"/>
          </a:p>
        </p:txBody>
      </p:sp>
      <p:pic>
        <p:nvPicPr>
          <p:cNvPr id="6" name="Grafik 5" descr="Ein Bild, das Text, Screenshot, Webseite, Website enthält.&#10;&#10;KI-generierte Inhalte können fehlerhaft sein.">
            <a:extLst>
              <a:ext uri="{FF2B5EF4-FFF2-40B4-BE49-F238E27FC236}">
                <a16:creationId xmlns:a16="http://schemas.microsoft.com/office/drawing/2014/main" id="{62CF6474-EABA-9FF1-4900-3D2B02FED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160" y="1414052"/>
            <a:ext cx="6714807" cy="5017053"/>
          </a:xfrm>
          <a:prstGeom prst="rect">
            <a:avLst/>
          </a:prstGeom>
        </p:spPr>
      </p:pic>
      <p:pic>
        <p:nvPicPr>
          <p:cNvPr id="5" name="Grafik 4" descr="Ein Bild, das Text, Schrift, Logo, Grafiken enthält.&#10;&#10;Automatisch generierte Beschreibung">
            <a:extLst>
              <a:ext uri="{FF2B5EF4-FFF2-40B4-BE49-F238E27FC236}">
                <a16:creationId xmlns:a16="http://schemas.microsoft.com/office/drawing/2014/main" id="{722B329B-9E73-4894-51B9-8F1835CA8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Tree>
    <p:extLst>
      <p:ext uri="{BB962C8B-B14F-4D97-AF65-F5344CB8AC3E}">
        <p14:creationId xmlns:p14="http://schemas.microsoft.com/office/powerpoint/2010/main" val="2709757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2CF17-5519-BE57-594F-0FF7589030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13E592-C1F2-F1A5-FCBC-DA08649EBFA2}"/>
              </a:ext>
            </a:extLst>
          </p:cNvPr>
          <p:cNvSpPr>
            <a:spLocks noGrp="1"/>
          </p:cNvSpPr>
          <p:nvPr>
            <p:ph type="title"/>
          </p:nvPr>
        </p:nvSpPr>
        <p:spPr>
          <a:xfrm>
            <a:off x="1007773" y="725965"/>
            <a:ext cx="9387625" cy="922762"/>
          </a:xfrm>
        </p:spPr>
        <p:txBody>
          <a:bodyPr>
            <a:normAutofit/>
          </a:bodyPr>
          <a:lstStyle/>
          <a:p>
            <a:r>
              <a:rPr lang="de-DE" sz="3800" dirty="0">
                <a:latin typeface="+mn-lt"/>
              </a:rPr>
              <a:t>Blogbeitrag und Präsentation</a:t>
            </a:r>
          </a:p>
        </p:txBody>
      </p:sp>
      <p:sp>
        <p:nvSpPr>
          <p:cNvPr id="8" name="Textfeld 7">
            <a:extLst>
              <a:ext uri="{FF2B5EF4-FFF2-40B4-BE49-F238E27FC236}">
                <a16:creationId xmlns:a16="http://schemas.microsoft.com/office/drawing/2014/main" id="{6285EF10-FB61-34BA-3813-8AC6F69D31E3}"/>
              </a:ext>
            </a:extLst>
          </p:cNvPr>
          <p:cNvSpPr txBox="1"/>
          <p:nvPr/>
        </p:nvSpPr>
        <p:spPr>
          <a:xfrm>
            <a:off x="916717" y="1414052"/>
            <a:ext cx="3196962" cy="646331"/>
          </a:xfrm>
          <a:prstGeom prst="rect">
            <a:avLst/>
          </a:prstGeom>
          <a:noFill/>
        </p:spPr>
        <p:txBody>
          <a:bodyPr wrap="square" rtlCol="0">
            <a:spAutoFit/>
          </a:bodyPr>
          <a:lstStyle/>
          <a:p>
            <a:r>
              <a:rPr lang="de-DE" dirty="0"/>
              <a:t>Prof. Dr. Matthias Söll</a:t>
            </a:r>
          </a:p>
          <a:p>
            <a:endParaRPr lang="de-DE" dirty="0"/>
          </a:p>
        </p:txBody>
      </p:sp>
      <p:pic>
        <p:nvPicPr>
          <p:cNvPr id="5" name="Grafik 4" descr="Ein Bild, das Text, Schrift, Logo, Grafiken enthält.&#10;&#10;Automatisch generierte Beschreibung">
            <a:extLst>
              <a:ext uri="{FF2B5EF4-FFF2-40B4-BE49-F238E27FC236}">
                <a16:creationId xmlns:a16="http://schemas.microsoft.com/office/drawing/2014/main" id="{7E81187C-6D80-0B6B-5AB6-C8124E974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475" y="336677"/>
            <a:ext cx="2070652" cy="615931"/>
          </a:xfrm>
          <a:prstGeom prst="rect">
            <a:avLst/>
          </a:prstGeom>
        </p:spPr>
      </p:pic>
      <p:sp>
        <p:nvSpPr>
          <p:cNvPr id="4" name="Gefaltete Ecke 3">
            <a:hlinkClick r:id="rId4"/>
            <a:extLst>
              <a:ext uri="{FF2B5EF4-FFF2-40B4-BE49-F238E27FC236}">
                <a16:creationId xmlns:a16="http://schemas.microsoft.com/office/drawing/2014/main" id="{118212C8-E65D-418F-A5FF-73F48632EB72}"/>
              </a:ext>
            </a:extLst>
          </p:cNvPr>
          <p:cNvSpPr/>
          <p:nvPr/>
        </p:nvSpPr>
        <p:spPr>
          <a:xfrm>
            <a:off x="1007773" y="2023967"/>
            <a:ext cx="1517515" cy="987357"/>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zum Blogbeitrag</a:t>
            </a:r>
          </a:p>
        </p:txBody>
      </p:sp>
      <p:pic>
        <p:nvPicPr>
          <p:cNvPr id="7" name="Grafik 6">
            <a:extLst>
              <a:ext uri="{FF2B5EF4-FFF2-40B4-BE49-F238E27FC236}">
                <a16:creationId xmlns:a16="http://schemas.microsoft.com/office/drawing/2014/main" id="{CFB165B6-EE16-1AA5-D5B4-1CBC8B2BC908}"/>
              </a:ext>
            </a:extLst>
          </p:cNvPr>
          <p:cNvPicPr>
            <a:picLocks noChangeAspect="1"/>
          </p:cNvPicPr>
          <p:nvPr/>
        </p:nvPicPr>
        <p:blipFill>
          <a:blip r:embed="rId5"/>
          <a:stretch>
            <a:fillRect/>
          </a:stretch>
        </p:blipFill>
        <p:spPr>
          <a:xfrm>
            <a:off x="3548160" y="1414052"/>
            <a:ext cx="7772400" cy="5125064"/>
          </a:xfrm>
          <a:prstGeom prst="rect">
            <a:avLst/>
          </a:prstGeom>
        </p:spPr>
      </p:pic>
    </p:spTree>
    <p:extLst>
      <p:ext uri="{BB962C8B-B14F-4D97-AF65-F5344CB8AC3E}">
        <p14:creationId xmlns:p14="http://schemas.microsoft.com/office/powerpoint/2010/main" val="1478085492"/>
      </p:ext>
    </p:extLst>
  </p:cSld>
  <p:clrMapOvr>
    <a:masterClrMapping/>
  </p:clrMapOvr>
</p:sld>
</file>

<file path=ppt/theme/theme1.xml><?xml version="1.0" encoding="utf-8"?>
<a:theme xmlns:a="http://schemas.openxmlformats.org/drawingml/2006/main" name="1_Office">
  <a:themeElements>
    <a:clrScheme name="CoWoerk">
      <a:dk1>
        <a:srgbClr val="000000"/>
      </a:dk1>
      <a:lt1>
        <a:srgbClr val="FFFFFF"/>
      </a:lt1>
      <a:dk2>
        <a:srgbClr val="000000"/>
      </a:dk2>
      <a:lt2>
        <a:srgbClr val="FEFFFF"/>
      </a:lt2>
      <a:accent1>
        <a:srgbClr val="0054FF"/>
      </a:accent1>
      <a:accent2>
        <a:srgbClr val="0000F9"/>
      </a:accent2>
      <a:accent3>
        <a:srgbClr val="000088"/>
      </a:accent3>
      <a:accent4>
        <a:srgbClr val="FF2F49"/>
      </a:accent4>
      <a:accent5>
        <a:srgbClr val="D20000"/>
      </a:accent5>
      <a:accent6>
        <a:srgbClr val="960000"/>
      </a:accent6>
      <a:hlink>
        <a:srgbClr val="000000"/>
      </a:hlink>
      <a:folHlink>
        <a:srgbClr val="5F5F5F"/>
      </a:folHlink>
    </a:clrScheme>
    <a:fontScheme name="Co-Woerk">
      <a:majorFont>
        <a:latin typeface="Transforma Mix Medium"/>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671</Words>
  <Application>Microsoft Office PowerPoint</Application>
  <PresentationFormat>Breitbild</PresentationFormat>
  <Paragraphs>112</Paragraphs>
  <Slides>20</Slides>
  <Notes>16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20</vt:i4>
      </vt:variant>
    </vt:vector>
  </HeadingPairs>
  <TitlesOfParts>
    <vt:vector size="27" baseType="lpstr">
      <vt:lpstr>Aptos</vt:lpstr>
      <vt:lpstr>Arial</vt:lpstr>
      <vt:lpstr>Calibri</vt:lpstr>
      <vt:lpstr>Open Sans</vt:lpstr>
      <vt:lpstr>Open Sans Light</vt:lpstr>
      <vt:lpstr>Transforma Mix Medium</vt:lpstr>
      <vt:lpstr>1_Office</vt:lpstr>
      <vt:lpstr>Kultur des Teilens von Anfang an</vt:lpstr>
      <vt:lpstr>Gliederung</vt:lpstr>
      <vt:lpstr>Warm-up  </vt:lpstr>
      <vt:lpstr>Warm-up  </vt:lpstr>
      <vt:lpstr>Impuls und Praxisbericht </vt:lpstr>
      <vt:lpstr>  </vt:lpstr>
      <vt:lpstr>Das erzähle ich nachher/morgen in der Kaffeepause ...</vt:lpstr>
      <vt:lpstr>Impuls und Praxisbericht </vt:lpstr>
      <vt:lpstr>Blogbeitrag und Präsentation</vt:lpstr>
      <vt:lpstr>Das sind die nächsten Themen der Community of Practice:</vt:lpstr>
      <vt:lpstr>Open Educational Badges</vt:lpstr>
      <vt:lpstr>Badge für die heutige Sitzung</vt:lpstr>
      <vt:lpstr>Badge für die heutige Sitzung</vt:lpstr>
      <vt:lpstr>PowerPoint-Präsentation</vt:lpstr>
      <vt:lpstr>PowerPoint-Präsentation</vt:lpstr>
      <vt:lpstr>PowerPoint-Präsentation</vt:lpstr>
      <vt:lpstr>PowerPoint-Präsentation</vt:lpstr>
      <vt:lpstr>PowerPoint-Präsentation</vt:lpstr>
      <vt:lpstr>Frohe Weihnachten</vt:lpstr>
      <vt:lpstr>Vielen Dank und:  Badge nicht vergessen!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Kultur des Teilens von Anfang an</dc:title>
  <dc:creator>Christin Barbarino</dc:creator>
  <cp:lastModifiedBy>Gruner, Heike</cp:lastModifiedBy>
  <cp:revision>39</cp:revision>
  <dcterms:created xsi:type="dcterms:W3CDTF">2025-11-12T13:26:36Z</dcterms:created>
  <dcterms:modified xsi:type="dcterms:W3CDTF">2026-01-06T10:39:34Z</dcterms:modified>
</cp:coreProperties>
</file>