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8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58"/>
  </p:notesMasterIdLst>
  <p:sldIdLst>
    <p:sldId id="257" r:id="rId3"/>
    <p:sldId id="312" r:id="rId4"/>
    <p:sldId id="848" r:id="rId5"/>
    <p:sldId id="863" r:id="rId6"/>
    <p:sldId id="860" r:id="rId7"/>
    <p:sldId id="827" r:id="rId8"/>
    <p:sldId id="884" r:id="rId9"/>
    <p:sldId id="852" r:id="rId10"/>
    <p:sldId id="890" r:id="rId11"/>
    <p:sldId id="862" r:id="rId12"/>
    <p:sldId id="854" r:id="rId13"/>
    <p:sldId id="256" r:id="rId14"/>
    <p:sldId id="888" r:id="rId15"/>
    <p:sldId id="258" r:id="rId16"/>
    <p:sldId id="259" r:id="rId17"/>
    <p:sldId id="889" r:id="rId18"/>
    <p:sldId id="261" r:id="rId19"/>
    <p:sldId id="891" r:id="rId20"/>
    <p:sldId id="263" r:id="rId21"/>
    <p:sldId id="264" r:id="rId22"/>
    <p:sldId id="265" r:id="rId23"/>
    <p:sldId id="266" r:id="rId24"/>
    <p:sldId id="267" r:id="rId25"/>
    <p:sldId id="892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869" r:id="rId42"/>
    <p:sldId id="865" r:id="rId43"/>
    <p:sldId id="886" r:id="rId44"/>
    <p:sldId id="851" r:id="rId45"/>
    <p:sldId id="829" r:id="rId46"/>
    <p:sldId id="260" r:id="rId47"/>
    <p:sldId id="378" r:id="rId48"/>
    <p:sldId id="830" r:id="rId49"/>
    <p:sldId id="818" r:id="rId50"/>
    <p:sldId id="819" r:id="rId51"/>
    <p:sldId id="332" r:id="rId52"/>
    <p:sldId id="401" r:id="rId53"/>
    <p:sldId id="831" r:id="rId54"/>
    <p:sldId id="318" r:id="rId55"/>
    <p:sldId id="380" r:id="rId56"/>
    <p:sldId id="839" r:id="rId5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61" userDrawn="1">
          <p15:clr>
            <a:srgbClr val="A4A3A4"/>
          </p15:clr>
        </p15:guide>
        <p15:guide id="2" pos="7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6" autoAdjust="0"/>
    <p:restoredTop sz="88228" autoAdjust="0"/>
  </p:normalViewPr>
  <p:slideViewPr>
    <p:cSldViewPr snapToGrid="0">
      <p:cViewPr varScale="1">
        <p:scale>
          <a:sx n="97" d="100"/>
          <a:sy n="97" d="100"/>
        </p:scale>
        <p:origin x="744" y="96"/>
      </p:cViewPr>
      <p:guideLst>
        <p:guide orient="horz" pos="1661"/>
        <p:guide pos="7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06:40:31.7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06:41:28.0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06:40:31.7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06:41:28.0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BC356-C4B4-491A-BF71-6A48C3446826}" type="datetimeFigureOut">
              <a:rPr lang="de-DE" smtClean="0"/>
              <a:t>27.04.2026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BD65B-070D-4689-AD3E-D003257DCB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450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522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bac69bbca5_1_1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2bac69bbca5_1_1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072c30b79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072c30b79e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072c30b79e_0_9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3072c30b79e_0_9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/>
              <a:t>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0b74616416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30b74616416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47a291e8f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47a291e8f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d8d22730af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3d8d22730af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0b74616416_0_4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0b74616416_0_4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0b74616416_0_4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30b74616416_0_47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35983ceaf17_0_4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35983ceaf17_0_4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5983ceaf17_0_3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35983ceaf17_0_3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A8F62-AF42-4B4D-B041-AAAF560A726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3721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0b74616416_0_8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30b74616416_0_8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d360e1d47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3d360e1d47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3979d03d8e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3979d03d8e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979d03d8e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3979d03d8e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979d03d8eb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979d03d8eb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3d360e1d47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3d360e1d47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3d360e1d47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3d360e1d47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d360e1d47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3d360e1d47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3d360e1d47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3d360e1d47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d8d22730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3d8d22730a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A8F62-AF42-4B4D-B041-AAAF560A726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680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d8d22730a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3d8d22730a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d8d22730a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3d8d22730a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3d8d22730a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3d8d22730a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30b74616416_0_4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30b74616416_0_4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35983ceaf17_0_2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35983ceaf17_0_2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d8d22730a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3d8d22730a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0b74616416_0_4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30b74616416_0_4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35983ceaf17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35983ceaf17_0_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BD65B-070D-4689-AD3E-D003257DCBED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28649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BD65B-070D-4689-AD3E-D003257DCBED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7848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BD65B-070D-4689-AD3E-D003257DCBE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91052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BD65B-070D-4689-AD3E-D003257DCBED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52609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A8F62-AF42-4B4D-B041-AAAF560A726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6726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B2A4E-CD74-D8F4-951C-7A5EA5FCF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9B0ACA4-0D29-CAFB-68D1-5925703A7D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271F4AC-0958-4938-087A-792F70841D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https://etherpad.europa-uni.de/p/Urheberrecht%2C_KI_%26_Co._%E2%80%93_Sie_fragen%2C_wir_antworten</a:t>
            </a:r>
          </a:p>
          <a:p>
            <a:endParaRPr lang="de-DE" dirty="0"/>
          </a:p>
          <a:p>
            <a:r>
              <a:rPr lang="de-DE" dirty="0"/>
              <a:t>https://www.co-woerk.de/newsletter/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B23CD18-70D6-F1B9-2D8A-D98F9E3CD5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BD65B-070D-4689-AD3E-D003257DCBED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5027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Erklärvideo: </a:t>
            </a:r>
          </a:p>
          <a:p>
            <a:r>
              <a:rPr lang="de-DE" dirty="0"/>
              <a:t>https://oeb-cms.mycelia.education/wp-content/uploads/2025/07/Open-Educational-Badges-Badge-erhalten-und-Lernendenansicht.mp4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36CC5-7D15-BD48-BE46-2055A58A2D7F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2469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Link für den Chat: </a:t>
            </a:r>
          </a:p>
          <a:p>
            <a:r>
              <a:rPr lang="de-DE" dirty="0"/>
              <a:t>https://openbadges.education/public/issuer/issuers/H4Y-tqRsRBiYBqSAu-Zbdg/badges/lrLZTn23SLqiaz_qT1HrYg/request/82d2qtKsQu-FaMTvznElAA</a:t>
            </a:r>
          </a:p>
          <a:p>
            <a:endParaRPr lang="de-DE" dirty="0"/>
          </a:p>
          <a:p>
            <a:r>
              <a:rPr lang="de-DE" dirty="0"/>
              <a:t>Notwendig sind: Name, Vorname und eine E-Mail</a:t>
            </a:r>
          </a:p>
          <a:p>
            <a:r>
              <a:rPr lang="de-DE" dirty="0"/>
              <a:t>Badge kommt dann ins Postfach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36CC5-7D15-BD48-BE46-2055A58A2D7F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46625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37575-3EB7-6E2F-7BE7-54EEA199C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E4E28B1-7443-93AE-A12D-3B369E5FCA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7292A55-EDB0-EFCC-48E7-9BDC8BADE7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7DF5E2-89BA-F8B3-DF5E-64995F2FA8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36CC5-7D15-BD48-BE46-2055A58A2D7F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17122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A6600-3579-7617-8776-94CB3EA82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1DC2583-0116-C7D9-B69F-AD6BDF2F9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84E8330-7101-9A06-3E98-23B8AB1D1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https://mattermost.co-woerk.de/co-woerk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EDC048-E715-53F6-C75A-36FF88C5B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2968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E457C-E2BD-37F2-BDF0-AEED2B148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7C0DB06-267E-0C35-BF8B-B4BC4A1029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33B7841-D6B1-383F-F3A8-91F0F3405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9E1979-FB31-CBB8-AEC6-34D2E9FD1F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4277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EE7B0-C3E9-74A3-A3B2-FAACDEA68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052B0C1-9167-A45C-399D-46A10F50DB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22DA6A2-600E-028F-5AE1-B2D7F9918F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374B53-677E-7B7F-3945-2EBC918601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8406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CFC86-B163-4304-A0D8-6559E25BC79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770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BD65B-070D-4689-AD3E-D003257DCBE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4284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71438" y="909638"/>
            <a:ext cx="7974013" cy="4486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36CC5-7D15-BD48-BE46-2055A58A2D7F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5934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D98C2-6096-04E4-8724-E32485D2A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6921AB5-8398-89A9-BDB7-A76B426664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1F753F8-C343-1737-6004-1AA3FF4561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81F0E0-5773-3A64-9E71-697E5DC3D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6A736-2F4F-4470-995F-FE02F08232B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866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https://app.conceptboard.com/board/96u2-zb2m-cpmq-ad92-gmiz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BD65B-070D-4689-AD3E-D003257DCBE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433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BD65B-070D-4689-AD3E-D003257DCBE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9027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BD65B-070D-4689-AD3E-D003257DCBE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277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B99C8F9C-74F0-9481-263E-DD98AD8DCE9C}"/>
              </a:ext>
            </a:extLst>
          </p:cNvPr>
          <p:cNvSpPr/>
          <p:nvPr userDrawn="1"/>
        </p:nvSpPr>
        <p:spPr>
          <a:xfrm>
            <a:off x="1" y="0"/>
            <a:ext cx="12192000" cy="5545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1FC14F-6C91-77CC-A4B8-F086AF05D9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6432" y="589935"/>
            <a:ext cx="8275567" cy="38589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A6365EC-4DF6-2176-3FA8-6C74D67CD80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83094" y="322554"/>
            <a:ext cx="2063135" cy="61310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3B45EB4-B917-E546-72DC-AFC1D95F4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606" y="3178246"/>
            <a:ext cx="9144000" cy="1680777"/>
          </a:xfrm>
        </p:spPr>
        <p:txBody>
          <a:bodyPr wrap="square" lIns="0" tIns="0" rIns="0" bIns="0"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379496CD-1787-A411-F2BA-1263F40B1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606" y="2661722"/>
            <a:ext cx="5329084" cy="402102"/>
          </a:xfrm>
          <a:ln>
            <a:noFill/>
          </a:ln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767C65D-2DC3-6486-02C9-51CE34CA4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51" y="5725546"/>
            <a:ext cx="11107711" cy="878637"/>
          </a:xfrm>
          <a:prstGeom prst="rect">
            <a:avLst/>
          </a:prstGeom>
        </p:spPr>
      </p:pic>
      <p:sp>
        <p:nvSpPr>
          <p:cNvPr id="5" name="Textfeld 3">
            <a:extLst>
              <a:ext uri="{FF2B5EF4-FFF2-40B4-BE49-F238E27FC236}">
                <a16:creationId xmlns:a16="http://schemas.microsoft.com/office/drawing/2014/main" id="{C017C477-584E-6BFC-B9F5-644F9CEFEB36}"/>
              </a:ext>
            </a:extLst>
          </p:cNvPr>
          <p:cNvSpPr/>
          <p:nvPr userDrawn="1"/>
        </p:nvSpPr>
        <p:spPr>
          <a:xfrm>
            <a:off x="496799" y="4859023"/>
            <a:ext cx="10615518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de-DE" sz="1400" dirty="0">
                <a:solidFill>
                  <a:schemeClr val="bg1"/>
                </a:solidFill>
              </a:rPr>
              <a:t>Co-WOERK | Dieser Foliensatz ist, mit Ausnahme des Co-WOERK Logos und sofern nicht für einzelne Inhalte anders angegeben, lizensiert unter der Creative Commons Lizenz </a:t>
            </a:r>
            <a:r>
              <a:rPr lang="de-DE" sz="1400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CC-BY 4.0</a:t>
            </a:r>
            <a:endParaRPr lang="de-DE" sz="1400" dirty="0">
              <a:solidFill>
                <a:schemeClr val="bg1"/>
              </a:solidFill>
            </a:endParaRPr>
          </a:p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endParaRPr lang="de-DE" sz="1400" b="0" u="none" strike="noStrike" dirty="0">
              <a:solidFill>
                <a:schemeClr val="bg1"/>
              </a:solidFill>
              <a:effectLst/>
              <a:uFillTx/>
              <a:latin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1A8CC4A-2ED7-CF46-4BA7-574B88309C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281" y="4940284"/>
            <a:ext cx="1006877" cy="33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14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 - Farbleiste 1 1">
  <p:cSld name="leer - Farbleiste 1 1">
    <p:bg>
      <p:bgPr>
        <a:noFill/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8"/>
          <p:cNvSpPr/>
          <p:nvPr/>
        </p:nvSpPr>
        <p:spPr>
          <a:xfrm>
            <a:off x="-5333" y="6733100"/>
            <a:ext cx="2043200" cy="12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68"/>
          <p:cNvSpPr/>
          <p:nvPr/>
        </p:nvSpPr>
        <p:spPr>
          <a:xfrm>
            <a:off x="2038067" y="6733100"/>
            <a:ext cx="2043200" cy="1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68"/>
          <p:cNvSpPr/>
          <p:nvPr/>
        </p:nvSpPr>
        <p:spPr>
          <a:xfrm>
            <a:off x="4081465" y="6733100"/>
            <a:ext cx="2043200" cy="12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68"/>
          <p:cNvSpPr/>
          <p:nvPr/>
        </p:nvSpPr>
        <p:spPr>
          <a:xfrm>
            <a:off x="6116333" y="6733100"/>
            <a:ext cx="2043200" cy="1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68"/>
          <p:cNvSpPr/>
          <p:nvPr/>
        </p:nvSpPr>
        <p:spPr>
          <a:xfrm>
            <a:off x="8144096" y="6733100"/>
            <a:ext cx="2043200" cy="1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68"/>
          <p:cNvSpPr/>
          <p:nvPr/>
        </p:nvSpPr>
        <p:spPr>
          <a:xfrm>
            <a:off x="10170467" y="6733100"/>
            <a:ext cx="2043200" cy="12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34967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9"/>
          <p:cNvSpPr txBox="1">
            <a:spLocks noGrp="1"/>
          </p:cNvSpPr>
          <p:nvPr>
            <p:ph type="sldNum" idx="12"/>
          </p:nvPr>
        </p:nvSpPr>
        <p:spPr>
          <a:xfrm>
            <a:off x="11296611" y="-1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558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 - Farbleiste 1">
  <p:cSld name="leer - Farbleiste 1">
    <p:bg>
      <p:bgPr>
        <a:noFill/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72"/>
          <p:cNvPicPr preferRelativeResize="0"/>
          <p:nvPr/>
        </p:nvPicPr>
        <p:blipFill rotWithShape="1">
          <a:blip r:embed="rId2">
            <a:alphaModFix/>
          </a:blip>
          <a:srcRect t="23223" b="23218"/>
          <a:stretch/>
        </p:blipFill>
        <p:spPr>
          <a:xfrm>
            <a:off x="9584967" y="278700"/>
            <a:ext cx="2472816" cy="3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8582" y="5698096"/>
            <a:ext cx="1812365" cy="1122333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72"/>
          <p:cNvSpPr txBox="1"/>
          <p:nvPr/>
        </p:nvSpPr>
        <p:spPr>
          <a:xfrm>
            <a:off x="10102340" y="5483995"/>
            <a:ext cx="4000000" cy="5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333"/>
              </a:spcAft>
              <a:buNone/>
            </a:pPr>
            <a:r>
              <a:rPr lang="de" sz="800" b="1">
                <a:solidFill>
                  <a:srgbClr val="777777"/>
                </a:solidFill>
                <a:latin typeface="Abel"/>
                <a:ea typeface="Abel"/>
                <a:cs typeface="Abel"/>
                <a:sym typeface="Abel"/>
              </a:rPr>
              <a:t>GEFÖRDERT VOM</a:t>
            </a:r>
            <a:endParaRPr sz="267">
              <a:solidFill>
                <a:srgbClr val="777777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387" name="Google Shape;387;p72"/>
          <p:cNvSpPr/>
          <p:nvPr/>
        </p:nvSpPr>
        <p:spPr>
          <a:xfrm>
            <a:off x="-5333" y="6733100"/>
            <a:ext cx="2043200" cy="12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72"/>
          <p:cNvSpPr/>
          <p:nvPr/>
        </p:nvSpPr>
        <p:spPr>
          <a:xfrm>
            <a:off x="2038067" y="6733100"/>
            <a:ext cx="2043200" cy="1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72"/>
          <p:cNvSpPr/>
          <p:nvPr/>
        </p:nvSpPr>
        <p:spPr>
          <a:xfrm>
            <a:off x="4081465" y="6733100"/>
            <a:ext cx="2043200" cy="12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72"/>
          <p:cNvSpPr/>
          <p:nvPr/>
        </p:nvSpPr>
        <p:spPr>
          <a:xfrm>
            <a:off x="6116333" y="6733100"/>
            <a:ext cx="2043200" cy="1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72"/>
          <p:cNvSpPr/>
          <p:nvPr/>
        </p:nvSpPr>
        <p:spPr>
          <a:xfrm>
            <a:off x="8144096" y="6733100"/>
            <a:ext cx="2043200" cy="1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72"/>
          <p:cNvSpPr/>
          <p:nvPr/>
        </p:nvSpPr>
        <p:spPr>
          <a:xfrm>
            <a:off x="10170467" y="6733100"/>
            <a:ext cx="2043200" cy="12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2682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rbleiste mit Ministerium und EU">
  <p:cSld name="Farbleiste mit Ministerium und EU">
    <p:bg>
      <p:bgPr>
        <a:noFill/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22"/>
          <p:cNvPicPr preferRelativeResize="0"/>
          <p:nvPr/>
        </p:nvPicPr>
        <p:blipFill rotWithShape="1">
          <a:blip r:embed="rId2">
            <a:alphaModFix/>
          </a:blip>
          <a:srcRect t="16060" b="23219"/>
          <a:stretch/>
        </p:blipFill>
        <p:spPr>
          <a:xfrm>
            <a:off x="9584967" y="229034"/>
            <a:ext cx="2472831" cy="421167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2"/>
          <p:cNvSpPr/>
          <p:nvPr/>
        </p:nvSpPr>
        <p:spPr>
          <a:xfrm>
            <a:off x="-5333" y="6733100"/>
            <a:ext cx="2043200" cy="12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2"/>
          <p:cNvSpPr/>
          <p:nvPr/>
        </p:nvSpPr>
        <p:spPr>
          <a:xfrm>
            <a:off x="2038067" y="6733100"/>
            <a:ext cx="2043200" cy="1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2"/>
          <p:cNvSpPr/>
          <p:nvPr/>
        </p:nvSpPr>
        <p:spPr>
          <a:xfrm>
            <a:off x="4081465" y="6733100"/>
            <a:ext cx="2043200" cy="12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2"/>
          <p:cNvSpPr/>
          <p:nvPr/>
        </p:nvSpPr>
        <p:spPr>
          <a:xfrm>
            <a:off x="6116333" y="6733100"/>
            <a:ext cx="2043200" cy="1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2"/>
          <p:cNvSpPr/>
          <p:nvPr/>
        </p:nvSpPr>
        <p:spPr>
          <a:xfrm>
            <a:off x="8144096" y="6733100"/>
            <a:ext cx="2043200" cy="1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2"/>
          <p:cNvSpPr/>
          <p:nvPr/>
        </p:nvSpPr>
        <p:spPr>
          <a:xfrm>
            <a:off x="10170467" y="6733100"/>
            <a:ext cx="2043200" cy="12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7" name="Google Shape;8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1190" y="5724018"/>
            <a:ext cx="1812365" cy="112233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2"/>
          <p:cNvSpPr txBox="1"/>
          <p:nvPr/>
        </p:nvSpPr>
        <p:spPr>
          <a:xfrm>
            <a:off x="9434944" y="5509922"/>
            <a:ext cx="1288800" cy="5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333"/>
              </a:spcAft>
              <a:buNone/>
            </a:pPr>
            <a:r>
              <a:rPr lang="de" sz="800" b="1">
                <a:solidFill>
                  <a:srgbClr val="777777"/>
                </a:solidFill>
                <a:latin typeface="Abel"/>
                <a:ea typeface="Abel"/>
                <a:cs typeface="Abel"/>
                <a:sym typeface="Abel"/>
              </a:rPr>
              <a:t>GEFÖRDERT VOM</a:t>
            </a:r>
            <a:endParaRPr sz="267">
              <a:solidFill>
                <a:srgbClr val="777777"/>
              </a:solidFill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89" name="Google Shape;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49518" y="5551081"/>
            <a:ext cx="1029233" cy="109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9748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rbleiste mit Ministerium und EU">
  <p:cSld name="Farbleiste mit Ministerium und EU">
    <p:bg>
      <p:bgPr>
        <a:noFill/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22"/>
          <p:cNvPicPr preferRelativeResize="0"/>
          <p:nvPr/>
        </p:nvPicPr>
        <p:blipFill rotWithShape="1">
          <a:blip r:embed="rId2">
            <a:alphaModFix/>
          </a:blip>
          <a:srcRect t="16060" b="23219"/>
          <a:stretch/>
        </p:blipFill>
        <p:spPr>
          <a:xfrm>
            <a:off x="9584967" y="229034"/>
            <a:ext cx="2472831" cy="421167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2"/>
          <p:cNvSpPr/>
          <p:nvPr/>
        </p:nvSpPr>
        <p:spPr>
          <a:xfrm>
            <a:off x="-5333" y="6733100"/>
            <a:ext cx="2043200" cy="12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2"/>
          <p:cNvSpPr/>
          <p:nvPr/>
        </p:nvSpPr>
        <p:spPr>
          <a:xfrm>
            <a:off x="2038067" y="6733100"/>
            <a:ext cx="2043200" cy="1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2"/>
          <p:cNvSpPr/>
          <p:nvPr/>
        </p:nvSpPr>
        <p:spPr>
          <a:xfrm>
            <a:off x="4081465" y="6733100"/>
            <a:ext cx="2043200" cy="12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2"/>
          <p:cNvSpPr/>
          <p:nvPr/>
        </p:nvSpPr>
        <p:spPr>
          <a:xfrm>
            <a:off x="6116333" y="6733100"/>
            <a:ext cx="2043200" cy="1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2"/>
          <p:cNvSpPr/>
          <p:nvPr/>
        </p:nvSpPr>
        <p:spPr>
          <a:xfrm>
            <a:off x="8144096" y="6733100"/>
            <a:ext cx="2043200" cy="1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2"/>
          <p:cNvSpPr/>
          <p:nvPr/>
        </p:nvSpPr>
        <p:spPr>
          <a:xfrm>
            <a:off x="10170467" y="6733100"/>
            <a:ext cx="2043200" cy="12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7" name="Google Shape;8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1190" y="5724018"/>
            <a:ext cx="1812365" cy="112233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2"/>
          <p:cNvSpPr txBox="1"/>
          <p:nvPr/>
        </p:nvSpPr>
        <p:spPr>
          <a:xfrm>
            <a:off x="9434944" y="5509922"/>
            <a:ext cx="1288800" cy="5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333"/>
              </a:spcAft>
              <a:buNone/>
            </a:pPr>
            <a:r>
              <a:rPr lang="de" sz="800" b="1">
                <a:solidFill>
                  <a:srgbClr val="777777"/>
                </a:solidFill>
                <a:latin typeface="Abel"/>
                <a:ea typeface="Abel"/>
                <a:cs typeface="Abel"/>
                <a:sym typeface="Abel"/>
              </a:rPr>
              <a:t>GEFÖRDERT VOM</a:t>
            </a:r>
            <a:endParaRPr sz="267">
              <a:solidFill>
                <a:srgbClr val="777777"/>
              </a:solidFill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89" name="Google Shape;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49518" y="5551081"/>
            <a:ext cx="1029233" cy="109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6474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ckblatt IT's JOINTLY">
  <p:cSld name="Deckblatt IT's JOINT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/>
          <p:nvPr/>
        </p:nvSpPr>
        <p:spPr>
          <a:xfrm>
            <a:off x="0" y="5615181"/>
            <a:ext cx="12192000" cy="1242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92" name="Google Shape;92;p23"/>
          <p:cNvCxnSpPr/>
          <p:nvPr/>
        </p:nvCxnSpPr>
        <p:spPr>
          <a:xfrm>
            <a:off x="8605047" y="6017249"/>
            <a:ext cx="0" cy="74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3" name="Google Shape;93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911190" y="5850591"/>
            <a:ext cx="1812365" cy="112233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3"/>
          <p:cNvSpPr txBox="1"/>
          <p:nvPr/>
        </p:nvSpPr>
        <p:spPr>
          <a:xfrm>
            <a:off x="9434944" y="5636495"/>
            <a:ext cx="1288800" cy="5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333"/>
              </a:spcAft>
              <a:buNone/>
            </a:pPr>
            <a:r>
              <a:rPr lang="de" sz="800" b="1">
                <a:solidFill>
                  <a:srgbClr val="777777"/>
                </a:solidFill>
                <a:latin typeface="Abel"/>
                <a:ea typeface="Abel"/>
                <a:cs typeface="Abel"/>
                <a:sym typeface="Abel"/>
              </a:rPr>
              <a:t>GEFÖRDERT VOM</a:t>
            </a:r>
            <a:endParaRPr sz="267">
              <a:solidFill>
                <a:srgbClr val="777777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-5333" y="5490375"/>
            <a:ext cx="2043200" cy="12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3"/>
          <p:cNvSpPr/>
          <p:nvPr/>
        </p:nvSpPr>
        <p:spPr>
          <a:xfrm>
            <a:off x="2038067" y="5490375"/>
            <a:ext cx="2043200" cy="1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3"/>
          <p:cNvSpPr/>
          <p:nvPr/>
        </p:nvSpPr>
        <p:spPr>
          <a:xfrm>
            <a:off x="4081465" y="5490375"/>
            <a:ext cx="2043200" cy="12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3"/>
          <p:cNvSpPr/>
          <p:nvPr/>
        </p:nvSpPr>
        <p:spPr>
          <a:xfrm>
            <a:off x="6116333" y="5490375"/>
            <a:ext cx="2043200" cy="1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3"/>
          <p:cNvSpPr/>
          <p:nvPr/>
        </p:nvSpPr>
        <p:spPr>
          <a:xfrm>
            <a:off x="8144096" y="5490375"/>
            <a:ext cx="2043200" cy="1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3"/>
          <p:cNvSpPr/>
          <p:nvPr/>
        </p:nvSpPr>
        <p:spPr>
          <a:xfrm>
            <a:off x="10170467" y="5490375"/>
            <a:ext cx="2043200" cy="12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1" name="Google Shape;10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0089" y="6166707"/>
            <a:ext cx="1129033" cy="54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9096" y="6222893"/>
            <a:ext cx="1640968" cy="485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66064" y="250967"/>
            <a:ext cx="1693765" cy="8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993" y="6166709"/>
            <a:ext cx="1561073" cy="54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15516" y="6145666"/>
            <a:ext cx="1295067" cy="54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49518" y="5677654"/>
            <a:ext cx="1029233" cy="10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3"/>
          <p:cNvSpPr txBox="1"/>
          <p:nvPr/>
        </p:nvSpPr>
        <p:spPr>
          <a:xfrm>
            <a:off x="123767" y="5636495"/>
            <a:ext cx="1712400" cy="5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333"/>
              </a:spcAft>
              <a:buNone/>
            </a:pPr>
            <a:r>
              <a:rPr lang="de" sz="800" b="1">
                <a:solidFill>
                  <a:srgbClr val="777777"/>
                </a:solidFill>
                <a:latin typeface="Abel"/>
                <a:ea typeface="Abel"/>
                <a:cs typeface="Abel"/>
                <a:sym typeface="Abel"/>
              </a:rPr>
              <a:t>EIN VERBUNDPROJEKT VON</a:t>
            </a:r>
            <a:endParaRPr sz="267">
              <a:solidFill>
                <a:srgbClr val="777777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08" name="Google Shape;108;p23"/>
          <p:cNvSpPr txBox="1">
            <a:spLocks noGrp="1"/>
          </p:cNvSpPr>
          <p:nvPr>
            <p:ph type="ctrTitle"/>
          </p:nvPr>
        </p:nvSpPr>
        <p:spPr>
          <a:xfrm>
            <a:off x="1038600" y="1753767"/>
            <a:ext cx="10724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"/>
              <a:buNone/>
              <a:defRPr sz="5333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subTitle" idx="1"/>
          </p:nvPr>
        </p:nvSpPr>
        <p:spPr>
          <a:xfrm>
            <a:off x="1017167" y="3806460"/>
            <a:ext cx="9688800" cy="6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335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ckblatt WLO">
  <p:cSld name="Deckblatt WLO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4"/>
          <p:cNvSpPr/>
          <p:nvPr/>
        </p:nvSpPr>
        <p:spPr>
          <a:xfrm>
            <a:off x="0" y="5615181"/>
            <a:ext cx="12192000" cy="1242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12" name="Google Shape;11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28456" y="5825618"/>
            <a:ext cx="1812365" cy="112233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4"/>
          <p:cNvSpPr txBox="1"/>
          <p:nvPr/>
        </p:nvSpPr>
        <p:spPr>
          <a:xfrm>
            <a:off x="9167543" y="5660234"/>
            <a:ext cx="1288800" cy="5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333"/>
              </a:spcAft>
              <a:buNone/>
            </a:pPr>
            <a:r>
              <a:rPr lang="de" sz="800" b="1">
                <a:solidFill>
                  <a:srgbClr val="777777"/>
                </a:solidFill>
                <a:latin typeface="Abel"/>
                <a:ea typeface="Abel"/>
                <a:cs typeface="Abel"/>
                <a:sym typeface="Abel"/>
              </a:rPr>
              <a:t>GEFÖRDERT VOM</a:t>
            </a:r>
            <a:endParaRPr sz="267">
              <a:solidFill>
                <a:srgbClr val="777777"/>
              </a:solidFill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114" name="Google Shape;11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4333" y="5825634"/>
            <a:ext cx="867048" cy="92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1738" y="6168922"/>
            <a:ext cx="1129039" cy="54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0595" y="6376541"/>
            <a:ext cx="1129032" cy="333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4"/>
          <p:cNvPicPr preferRelativeResize="0"/>
          <p:nvPr/>
        </p:nvPicPr>
        <p:blipFill>
          <a:blip r:embed="rId6">
            <a:alphaModFix amt="38000"/>
          </a:blip>
          <a:stretch>
            <a:fillRect/>
          </a:stretch>
        </p:blipFill>
        <p:spPr>
          <a:xfrm>
            <a:off x="2552884" y="6318803"/>
            <a:ext cx="1129035" cy="39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79445" y="6238352"/>
            <a:ext cx="1129032" cy="47213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4"/>
          <p:cNvSpPr txBox="1"/>
          <p:nvPr/>
        </p:nvSpPr>
        <p:spPr>
          <a:xfrm>
            <a:off x="2346500" y="5660234"/>
            <a:ext cx="3247200" cy="5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333"/>
              </a:spcAft>
              <a:buNone/>
            </a:pPr>
            <a:r>
              <a:rPr lang="de" sz="800" b="1">
                <a:solidFill>
                  <a:srgbClr val="777777"/>
                </a:solidFill>
                <a:latin typeface="Abel"/>
                <a:ea typeface="Abel"/>
                <a:cs typeface="Abel"/>
                <a:sym typeface="Abel"/>
              </a:rPr>
              <a:t>IT’s JOINTLY:  VERBUNDPROJEKT VON</a:t>
            </a:r>
            <a:endParaRPr sz="267">
              <a:solidFill>
                <a:srgbClr val="777777"/>
              </a:solidFill>
              <a:latin typeface="Abel"/>
              <a:ea typeface="Abel"/>
              <a:cs typeface="Abel"/>
              <a:sym typeface="Abel"/>
            </a:endParaRPr>
          </a:p>
        </p:txBody>
      </p:sp>
      <p:cxnSp>
        <p:nvCxnSpPr>
          <p:cNvPr id="120" name="Google Shape;120;p24"/>
          <p:cNvCxnSpPr/>
          <p:nvPr/>
        </p:nvCxnSpPr>
        <p:spPr>
          <a:xfrm>
            <a:off x="9146705" y="6017249"/>
            <a:ext cx="0" cy="74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" name="Google Shape;121;p24"/>
          <p:cNvCxnSpPr/>
          <p:nvPr/>
        </p:nvCxnSpPr>
        <p:spPr>
          <a:xfrm>
            <a:off x="2226084" y="6017249"/>
            <a:ext cx="0" cy="74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2" name="Google Shape;122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66064" y="250967"/>
            <a:ext cx="1693765" cy="86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4"/>
          <p:cNvSpPr/>
          <p:nvPr/>
        </p:nvSpPr>
        <p:spPr>
          <a:xfrm>
            <a:off x="-5333" y="5490375"/>
            <a:ext cx="2043200" cy="12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4"/>
          <p:cNvSpPr/>
          <p:nvPr/>
        </p:nvSpPr>
        <p:spPr>
          <a:xfrm>
            <a:off x="2038067" y="5490375"/>
            <a:ext cx="2043200" cy="1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4"/>
          <p:cNvSpPr/>
          <p:nvPr/>
        </p:nvSpPr>
        <p:spPr>
          <a:xfrm>
            <a:off x="4081465" y="5490375"/>
            <a:ext cx="2043200" cy="12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4"/>
          <p:cNvSpPr/>
          <p:nvPr/>
        </p:nvSpPr>
        <p:spPr>
          <a:xfrm>
            <a:off x="6116333" y="5490375"/>
            <a:ext cx="2043200" cy="1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4"/>
          <p:cNvSpPr/>
          <p:nvPr/>
        </p:nvSpPr>
        <p:spPr>
          <a:xfrm>
            <a:off x="8144096" y="5490375"/>
            <a:ext cx="2043200" cy="1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4"/>
          <p:cNvSpPr/>
          <p:nvPr/>
        </p:nvSpPr>
        <p:spPr>
          <a:xfrm>
            <a:off x="10170467" y="5490375"/>
            <a:ext cx="2043200" cy="12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9" name="Google Shape;129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1001" y="5773801"/>
            <a:ext cx="1596151" cy="99143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4"/>
          <p:cNvSpPr txBox="1">
            <a:spLocks noGrp="1"/>
          </p:cNvSpPr>
          <p:nvPr>
            <p:ph type="ctrTitle"/>
          </p:nvPr>
        </p:nvSpPr>
        <p:spPr>
          <a:xfrm>
            <a:off x="835400" y="1550567"/>
            <a:ext cx="10724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"/>
              <a:buNone/>
              <a:defRPr sz="5333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subTitle" idx="1"/>
          </p:nvPr>
        </p:nvSpPr>
        <p:spPr>
          <a:xfrm>
            <a:off x="813967" y="3603260"/>
            <a:ext cx="9688800" cy="6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9751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ckblatt WLO 1">
  <p:cSld name="Deckblatt WLO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923656" y="5724018"/>
            <a:ext cx="1812365" cy="112233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5"/>
          <p:cNvSpPr txBox="1"/>
          <p:nvPr/>
        </p:nvSpPr>
        <p:spPr>
          <a:xfrm>
            <a:off x="9472343" y="5558634"/>
            <a:ext cx="1288800" cy="5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333"/>
              </a:spcAft>
              <a:buNone/>
            </a:pPr>
            <a:r>
              <a:rPr lang="de" sz="800" b="1">
                <a:solidFill>
                  <a:srgbClr val="777777"/>
                </a:solidFill>
                <a:latin typeface="Abel"/>
                <a:ea typeface="Abel"/>
                <a:cs typeface="Abel"/>
                <a:sym typeface="Abel"/>
              </a:rPr>
              <a:t>GEFÖRDERT VOM</a:t>
            </a:r>
            <a:endParaRPr sz="267">
              <a:solidFill>
                <a:srgbClr val="777777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35" name="Google Shape;135;p25"/>
          <p:cNvSpPr/>
          <p:nvPr/>
        </p:nvSpPr>
        <p:spPr>
          <a:xfrm>
            <a:off x="-5333" y="6744607"/>
            <a:ext cx="2043200" cy="12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5"/>
          <p:cNvSpPr/>
          <p:nvPr/>
        </p:nvSpPr>
        <p:spPr>
          <a:xfrm>
            <a:off x="2038067" y="6744607"/>
            <a:ext cx="2043200" cy="1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5"/>
          <p:cNvSpPr/>
          <p:nvPr/>
        </p:nvSpPr>
        <p:spPr>
          <a:xfrm>
            <a:off x="4081465" y="6744607"/>
            <a:ext cx="2043200" cy="12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5"/>
          <p:cNvSpPr/>
          <p:nvPr/>
        </p:nvSpPr>
        <p:spPr>
          <a:xfrm>
            <a:off x="6116333" y="6744607"/>
            <a:ext cx="2043200" cy="1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5"/>
          <p:cNvSpPr/>
          <p:nvPr/>
        </p:nvSpPr>
        <p:spPr>
          <a:xfrm>
            <a:off x="8144096" y="6744607"/>
            <a:ext cx="2043200" cy="1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5"/>
          <p:cNvSpPr/>
          <p:nvPr/>
        </p:nvSpPr>
        <p:spPr>
          <a:xfrm>
            <a:off x="10170467" y="6744607"/>
            <a:ext cx="2043200" cy="12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9518" y="5551081"/>
            <a:ext cx="1029233" cy="109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 rotWithShape="1">
          <a:blip r:embed="rId4">
            <a:alphaModFix/>
          </a:blip>
          <a:srcRect b="43710"/>
          <a:stretch/>
        </p:blipFill>
        <p:spPr>
          <a:xfrm>
            <a:off x="2819233" y="3256034"/>
            <a:ext cx="6358835" cy="101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7052" y="732902"/>
            <a:ext cx="2523171" cy="252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5"/>
          <p:cNvPicPr preferRelativeResize="0"/>
          <p:nvPr/>
        </p:nvPicPr>
        <p:blipFill rotWithShape="1">
          <a:blip r:embed="rId4">
            <a:alphaModFix/>
          </a:blip>
          <a:srcRect l="23325" t="56369" b="17268"/>
          <a:stretch/>
        </p:blipFill>
        <p:spPr>
          <a:xfrm>
            <a:off x="3805907" y="4437717"/>
            <a:ext cx="4875531" cy="474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56938" y="6067322"/>
            <a:ext cx="1129039" cy="54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65795" y="6274941"/>
            <a:ext cx="1129032" cy="333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48084" y="6217203"/>
            <a:ext cx="1129035" cy="39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74645" y="6136752"/>
            <a:ext cx="1129032" cy="472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4433" y="5904640"/>
            <a:ext cx="1363736" cy="69699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5"/>
          <p:cNvSpPr txBox="1"/>
          <p:nvPr/>
        </p:nvSpPr>
        <p:spPr>
          <a:xfrm>
            <a:off x="2143300" y="5558634"/>
            <a:ext cx="1712400" cy="5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333"/>
              </a:spcAft>
              <a:buNone/>
            </a:pPr>
            <a:r>
              <a:rPr lang="de" sz="800" b="1">
                <a:solidFill>
                  <a:srgbClr val="777777"/>
                </a:solidFill>
                <a:latin typeface="Abel"/>
                <a:ea typeface="Abel"/>
                <a:cs typeface="Abel"/>
                <a:sym typeface="Abel"/>
              </a:rPr>
              <a:t>EIN VERBUNDPROJEKT VON</a:t>
            </a:r>
            <a:endParaRPr sz="267">
              <a:solidFill>
                <a:srgbClr val="777777"/>
              </a:solidFill>
              <a:latin typeface="Abel"/>
              <a:ea typeface="Abel"/>
              <a:cs typeface="Abel"/>
              <a:sym typeface="Abel"/>
            </a:endParaRPr>
          </a:p>
        </p:txBody>
      </p:sp>
      <p:cxnSp>
        <p:nvCxnSpPr>
          <p:cNvPr id="151" name="Google Shape;151;p25"/>
          <p:cNvCxnSpPr/>
          <p:nvPr/>
        </p:nvCxnSpPr>
        <p:spPr>
          <a:xfrm>
            <a:off x="8841905" y="5915649"/>
            <a:ext cx="0" cy="74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" name="Google Shape;152;p25"/>
          <p:cNvCxnSpPr/>
          <p:nvPr/>
        </p:nvCxnSpPr>
        <p:spPr>
          <a:xfrm>
            <a:off x="2022884" y="5915649"/>
            <a:ext cx="0" cy="74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27000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rbleiste ohne Logos">
  <p:cSld name="Farbleiste ohne Logos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/>
          <p:nvPr/>
        </p:nvSpPr>
        <p:spPr>
          <a:xfrm>
            <a:off x="-5333" y="6733100"/>
            <a:ext cx="2043200" cy="12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6"/>
          <p:cNvSpPr/>
          <p:nvPr/>
        </p:nvSpPr>
        <p:spPr>
          <a:xfrm>
            <a:off x="2038067" y="6733100"/>
            <a:ext cx="2043200" cy="1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6"/>
          <p:cNvSpPr/>
          <p:nvPr/>
        </p:nvSpPr>
        <p:spPr>
          <a:xfrm>
            <a:off x="4081465" y="6733100"/>
            <a:ext cx="2043200" cy="12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6"/>
          <p:cNvSpPr/>
          <p:nvPr/>
        </p:nvSpPr>
        <p:spPr>
          <a:xfrm>
            <a:off x="6116333" y="6733100"/>
            <a:ext cx="2043200" cy="1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6"/>
          <p:cNvSpPr/>
          <p:nvPr/>
        </p:nvSpPr>
        <p:spPr>
          <a:xfrm>
            <a:off x="8144096" y="6733100"/>
            <a:ext cx="2043200" cy="1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6"/>
          <p:cNvSpPr/>
          <p:nvPr/>
        </p:nvSpPr>
        <p:spPr>
          <a:xfrm>
            <a:off x="10170467" y="6733100"/>
            <a:ext cx="2043200" cy="12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60" name="Google Shape;160;p26"/>
          <p:cNvPicPr preferRelativeResize="0"/>
          <p:nvPr/>
        </p:nvPicPr>
        <p:blipFill rotWithShape="1">
          <a:blip r:embed="rId2">
            <a:alphaModFix/>
          </a:blip>
          <a:srcRect t="16060" b="23219"/>
          <a:stretch/>
        </p:blipFill>
        <p:spPr>
          <a:xfrm>
            <a:off x="9584967" y="229034"/>
            <a:ext cx="2472831" cy="421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014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rbleiste ohne Logos 1">
  <p:cSld name="Farbleiste ohne Logos 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/>
          <p:nvPr/>
        </p:nvSpPr>
        <p:spPr>
          <a:xfrm>
            <a:off x="-5333" y="6733100"/>
            <a:ext cx="2043200" cy="12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7"/>
          <p:cNvSpPr/>
          <p:nvPr/>
        </p:nvSpPr>
        <p:spPr>
          <a:xfrm>
            <a:off x="2038067" y="6733100"/>
            <a:ext cx="2043200" cy="1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7"/>
          <p:cNvSpPr/>
          <p:nvPr/>
        </p:nvSpPr>
        <p:spPr>
          <a:xfrm>
            <a:off x="4081465" y="6733100"/>
            <a:ext cx="2043200" cy="12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7"/>
          <p:cNvSpPr/>
          <p:nvPr/>
        </p:nvSpPr>
        <p:spPr>
          <a:xfrm>
            <a:off x="6116333" y="6733100"/>
            <a:ext cx="2043200" cy="1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7"/>
          <p:cNvSpPr/>
          <p:nvPr/>
        </p:nvSpPr>
        <p:spPr>
          <a:xfrm>
            <a:off x="8144096" y="6733100"/>
            <a:ext cx="2043200" cy="1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7"/>
          <p:cNvSpPr/>
          <p:nvPr/>
        </p:nvSpPr>
        <p:spPr>
          <a:xfrm>
            <a:off x="10170467" y="6733100"/>
            <a:ext cx="2043200" cy="12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68" name="Google Shape;168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66064" y="250967"/>
            <a:ext cx="1693765" cy="86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231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B99C8F9C-74F0-9481-263E-DD98AD8DCE9C}"/>
              </a:ext>
            </a:extLst>
          </p:cNvPr>
          <p:cNvSpPr/>
          <p:nvPr userDrawn="1"/>
        </p:nvSpPr>
        <p:spPr>
          <a:xfrm>
            <a:off x="1" y="0"/>
            <a:ext cx="12192000" cy="5545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8EAB00-FFDF-2C5C-B53C-4EA92A2BE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606" y="3178246"/>
            <a:ext cx="9144000" cy="1793839"/>
          </a:xfrm>
        </p:spPr>
        <p:txBody>
          <a:bodyPr wrap="square" lIns="0" tIns="0" rIns="0" bIns="0"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CED37F-0168-8916-1BB2-84094744CB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6432" y="589935"/>
            <a:ext cx="8275567" cy="385895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78B0138-BB6C-B494-DACE-5848D4F3F29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83094" y="322554"/>
            <a:ext cx="2063135" cy="613101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B9B8D379-6202-EF26-9553-DA4C9D548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606" y="2661722"/>
            <a:ext cx="5329084" cy="402102"/>
          </a:xfrm>
          <a:ln>
            <a:noFill/>
          </a:ln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7BAE972-1475-619B-3A43-9827E8CBDD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51" y="5725546"/>
            <a:ext cx="11107711" cy="878637"/>
          </a:xfrm>
          <a:prstGeom prst="rect">
            <a:avLst/>
          </a:prstGeom>
        </p:spPr>
      </p:pic>
      <p:sp>
        <p:nvSpPr>
          <p:cNvPr id="6" name="Textfeld 3">
            <a:extLst>
              <a:ext uri="{FF2B5EF4-FFF2-40B4-BE49-F238E27FC236}">
                <a16:creationId xmlns:a16="http://schemas.microsoft.com/office/drawing/2014/main" id="{07DCB7C1-1D7A-EF60-F598-5C76DAF3ADEB}"/>
              </a:ext>
            </a:extLst>
          </p:cNvPr>
          <p:cNvSpPr/>
          <p:nvPr userDrawn="1"/>
        </p:nvSpPr>
        <p:spPr>
          <a:xfrm>
            <a:off x="496799" y="4859023"/>
            <a:ext cx="10615518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de-DE" sz="1400" dirty="0">
                <a:solidFill>
                  <a:schemeClr val="bg1"/>
                </a:solidFill>
              </a:rPr>
              <a:t>Co-WOERK | Dieser Foliensatz ist, mit Ausnahme des Co-WOERK Logos und sofern nicht für einzelne Inhalte anders angegeben, lizensiert unter der Creative Commons Lizenz </a:t>
            </a:r>
            <a:r>
              <a:rPr lang="de-DE" sz="1400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CC-BY 4.0</a:t>
            </a:r>
            <a:endParaRPr lang="de-DE" sz="1400" dirty="0">
              <a:solidFill>
                <a:schemeClr val="bg1"/>
              </a:solidFill>
            </a:endParaRPr>
          </a:p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endParaRPr lang="de-DE" sz="1400" b="0" u="none" strike="noStrike" dirty="0">
              <a:solidFill>
                <a:schemeClr val="bg1"/>
              </a:solidFill>
              <a:effectLst/>
              <a:uFillTx/>
              <a:latin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F0EDFCF-BECD-9156-316A-F2F5A3D258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281" y="4940284"/>
            <a:ext cx="1006877" cy="33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176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rbleiste ohne Logos 1 1">
  <p:cSld name="Farbleiste ohne Logos 1 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/>
          <p:nvPr/>
        </p:nvSpPr>
        <p:spPr>
          <a:xfrm>
            <a:off x="-5333" y="6733100"/>
            <a:ext cx="2043200" cy="12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28"/>
          <p:cNvSpPr/>
          <p:nvPr/>
        </p:nvSpPr>
        <p:spPr>
          <a:xfrm>
            <a:off x="2038067" y="6733100"/>
            <a:ext cx="2043200" cy="1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28"/>
          <p:cNvSpPr/>
          <p:nvPr/>
        </p:nvSpPr>
        <p:spPr>
          <a:xfrm>
            <a:off x="4081465" y="6733100"/>
            <a:ext cx="2043200" cy="12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28"/>
          <p:cNvSpPr/>
          <p:nvPr/>
        </p:nvSpPr>
        <p:spPr>
          <a:xfrm>
            <a:off x="6116333" y="6733100"/>
            <a:ext cx="2043200" cy="1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28"/>
          <p:cNvSpPr/>
          <p:nvPr/>
        </p:nvSpPr>
        <p:spPr>
          <a:xfrm>
            <a:off x="8144096" y="6733100"/>
            <a:ext cx="2043200" cy="1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28"/>
          <p:cNvSpPr/>
          <p:nvPr/>
        </p:nvSpPr>
        <p:spPr>
          <a:xfrm>
            <a:off x="10170467" y="6733100"/>
            <a:ext cx="2043200" cy="12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65955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rbleiste ohne Logos 1 1 1">
  <p:cSld name="Farbleiste ohne Logos 1 1 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>
            <a:spLocks noGrp="1"/>
          </p:cNvSpPr>
          <p:nvPr>
            <p:ph type="subTitle" idx="1"/>
          </p:nvPr>
        </p:nvSpPr>
        <p:spPr>
          <a:xfrm>
            <a:off x="1524000" y="3482536"/>
            <a:ext cx="9144000" cy="8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None/>
              <a:defRPr sz="240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000" i="0" u="none" strike="noStrike" cap="none">
                <a:solidFill>
                  <a:schemeClr val="dk2"/>
                </a:solidFill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 i="0" u="none" strike="noStrike" cap="none">
                <a:solidFill>
                  <a:schemeClr val="dk2"/>
                </a:solidFill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 i="0" u="none" strike="noStrike" cap="none">
                <a:solidFill>
                  <a:schemeClr val="dk2"/>
                </a:solidFill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 i="0" u="none" strike="noStrike" cap="none">
                <a:solidFill>
                  <a:schemeClr val="dk2"/>
                </a:solidFill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 i="0" u="none" strike="noStrike" cap="none">
                <a:solidFill>
                  <a:schemeClr val="dk2"/>
                </a:solidFill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 i="0" u="none" strike="noStrike" cap="none">
                <a:solidFill>
                  <a:schemeClr val="dk2"/>
                </a:solidFill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9"/>
          <p:cNvSpPr txBox="1"/>
          <p:nvPr/>
        </p:nvSpPr>
        <p:spPr>
          <a:xfrm>
            <a:off x="3368000" y="2639835"/>
            <a:ext cx="5456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</a:pPr>
            <a:r>
              <a:rPr lang="de"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Vielen Dank</a:t>
            </a:r>
            <a:endParaRPr sz="5333">
              <a:solidFill>
                <a:schemeClr val="accent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79" name="Google Shape;17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923656" y="5724018"/>
            <a:ext cx="1812365" cy="112233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9"/>
          <p:cNvSpPr txBox="1"/>
          <p:nvPr/>
        </p:nvSpPr>
        <p:spPr>
          <a:xfrm>
            <a:off x="9472343" y="5558634"/>
            <a:ext cx="1288800" cy="5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333"/>
              </a:spcAft>
              <a:buNone/>
            </a:pPr>
            <a:r>
              <a:rPr lang="de" sz="800" b="1">
                <a:solidFill>
                  <a:srgbClr val="777777"/>
                </a:solidFill>
                <a:latin typeface="Abel"/>
                <a:ea typeface="Abel"/>
                <a:cs typeface="Abel"/>
                <a:sym typeface="Abel"/>
              </a:rPr>
              <a:t>GEFÖRDERT VOM</a:t>
            </a:r>
            <a:endParaRPr sz="267">
              <a:solidFill>
                <a:srgbClr val="777777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81" name="Google Shape;181;p29"/>
          <p:cNvSpPr/>
          <p:nvPr/>
        </p:nvSpPr>
        <p:spPr>
          <a:xfrm>
            <a:off x="-5333" y="6744607"/>
            <a:ext cx="2043200" cy="12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9"/>
          <p:cNvSpPr/>
          <p:nvPr/>
        </p:nvSpPr>
        <p:spPr>
          <a:xfrm>
            <a:off x="2038067" y="6744607"/>
            <a:ext cx="2043200" cy="1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29"/>
          <p:cNvSpPr/>
          <p:nvPr/>
        </p:nvSpPr>
        <p:spPr>
          <a:xfrm>
            <a:off x="4081465" y="6744607"/>
            <a:ext cx="2043200" cy="12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29"/>
          <p:cNvSpPr/>
          <p:nvPr/>
        </p:nvSpPr>
        <p:spPr>
          <a:xfrm>
            <a:off x="6116333" y="6744607"/>
            <a:ext cx="2043200" cy="1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9"/>
          <p:cNvSpPr/>
          <p:nvPr/>
        </p:nvSpPr>
        <p:spPr>
          <a:xfrm>
            <a:off x="8144096" y="6744607"/>
            <a:ext cx="2043200" cy="1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9"/>
          <p:cNvSpPr/>
          <p:nvPr/>
        </p:nvSpPr>
        <p:spPr>
          <a:xfrm>
            <a:off x="10170467" y="6744607"/>
            <a:ext cx="2043200" cy="12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87" name="Google Shape;18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9518" y="5551081"/>
            <a:ext cx="1029233" cy="109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6938" y="6067322"/>
            <a:ext cx="1129039" cy="54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5795" y="6274941"/>
            <a:ext cx="1129032" cy="333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48084" y="6217203"/>
            <a:ext cx="1129035" cy="39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74645" y="6136752"/>
            <a:ext cx="1129032" cy="472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4433" y="5904640"/>
            <a:ext cx="1363736" cy="69699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 txBox="1"/>
          <p:nvPr/>
        </p:nvSpPr>
        <p:spPr>
          <a:xfrm>
            <a:off x="2143300" y="5558634"/>
            <a:ext cx="1712400" cy="5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333"/>
              </a:spcAft>
              <a:buNone/>
            </a:pPr>
            <a:r>
              <a:rPr lang="de" sz="800" b="1">
                <a:solidFill>
                  <a:srgbClr val="777777"/>
                </a:solidFill>
                <a:latin typeface="Abel"/>
                <a:ea typeface="Abel"/>
                <a:cs typeface="Abel"/>
                <a:sym typeface="Abel"/>
              </a:rPr>
              <a:t>EIN VERBUNDPROJEKT VON</a:t>
            </a:r>
            <a:endParaRPr sz="267">
              <a:solidFill>
                <a:srgbClr val="777777"/>
              </a:solidFill>
              <a:latin typeface="Abel"/>
              <a:ea typeface="Abel"/>
              <a:cs typeface="Abel"/>
              <a:sym typeface="Abel"/>
            </a:endParaRPr>
          </a:p>
        </p:txBody>
      </p:sp>
      <p:cxnSp>
        <p:nvCxnSpPr>
          <p:cNvPr id="194" name="Google Shape;194;p29"/>
          <p:cNvCxnSpPr/>
          <p:nvPr/>
        </p:nvCxnSpPr>
        <p:spPr>
          <a:xfrm>
            <a:off x="8841905" y="5915649"/>
            <a:ext cx="0" cy="74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29"/>
          <p:cNvCxnSpPr/>
          <p:nvPr/>
        </p:nvCxnSpPr>
        <p:spPr>
          <a:xfrm>
            <a:off x="2022884" y="5915649"/>
            <a:ext cx="0" cy="74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34756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rbleiste ohne Logos 1 1 1 1">
  <p:cSld name="Farbleiste ohne Logos 1 1 1 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>
            <a:spLocks noGrp="1"/>
          </p:cNvSpPr>
          <p:nvPr>
            <p:ph type="subTitle" idx="1"/>
          </p:nvPr>
        </p:nvSpPr>
        <p:spPr>
          <a:xfrm>
            <a:off x="1524000" y="3470069"/>
            <a:ext cx="9144000" cy="8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None/>
              <a:defRPr sz="240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000" i="0" u="none" strike="noStrike" cap="none">
                <a:solidFill>
                  <a:schemeClr val="dk2"/>
                </a:solidFill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 i="0" u="none" strike="noStrike" cap="none">
                <a:solidFill>
                  <a:schemeClr val="dk2"/>
                </a:solidFill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 i="0" u="none" strike="noStrike" cap="none">
                <a:solidFill>
                  <a:schemeClr val="dk2"/>
                </a:solidFill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 i="0" u="none" strike="noStrike" cap="none">
                <a:solidFill>
                  <a:schemeClr val="dk2"/>
                </a:solidFill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 i="0" u="none" strike="noStrike" cap="none">
                <a:solidFill>
                  <a:schemeClr val="dk2"/>
                </a:solidFill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 i="0" u="none" strike="noStrike" cap="none">
                <a:solidFill>
                  <a:schemeClr val="dk2"/>
                </a:solidFill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30"/>
          <p:cNvSpPr txBox="1"/>
          <p:nvPr/>
        </p:nvSpPr>
        <p:spPr>
          <a:xfrm>
            <a:off x="3368000" y="2627368"/>
            <a:ext cx="5456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</a:pPr>
            <a:r>
              <a:rPr lang="de"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Vielen Dank</a:t>
            </a:r>
            <a:endParaRPr sz="5333">
              <a:solidFill>
                <a:schemeClr val="accent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99" name="Google Shape;199;p30"/>
          <p:cNvPicPr preferRelativeResize="0"/>
          <p:nvPr/>
        </p:nvPicPr>
        <p:blipFill rotWithShape="1">
          <a:blip r:embed="rId2">
            <a:alphaModFix/>
          </a:blip>
          <a:srcRect t="16060" b="23219"/>
          <a:stretch/>
        </p:blipFill>
        <p:spPr>
          <a:xfrm>
            <a:off x="9584967" y="229034"/>
            <a:ext cx="2472831" cy="42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1190" y="5724018"/>
            <a:ext cx="1812365" cy="1122333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0"/>
          <p:cNvSpPr txBox="1"/>
          <p:nvPr/>
        </p:nvSpPr>
        <p:spPr>
          <a:xfrm>
            <a:off x="9434944" y="5509922"/>
            <a:ext cx="1288800" cy="5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333"/>
              </a:spcAft>
              <a:buNone/>
            </a:pPr>
            <a:r>
              <a:rPr lang="de" sz="800" b="1">
                <a:solidFill>
                  <a:srgbClr val="777777"/>
                </a:solidFill>
                <a:latin typeface="Abel"/>
                <a:ea typeface="Abel"/>
                <a:cs typeface="Abel"/>
                <a:sym typeface="Abel"/>
              </a:rPr>
              <a:t>GEFÖRDERT VOM</a:t>
            </a:r>
            <a:endParaRPr sz="267">
              <a:solidFill>
                <a:srgbClr val="777777"/>
              </a:solidFill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202" name="Google Shape;20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49518" y="5551081"/>
            <a:ext cx="1029233" cy="109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296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6.Team6_BG">
  <p:cSld name="2.6.Team6_BG">
    <p:bg>
      <p:bgPr>
        <a:solidFill>
          <a:schemeClr val="accent3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>
            <a:spLocks noGrp="1"/>
          </p:cNvSpPr>
          <p:nvPr>
            <p:ph type="ctrTitle"/>
          </p:nvPr>
        </p:nvSpPr>
        <p:spPr>
          <a:xfrm>
            <a:off x="733833" y="2044533"/>
            <a:ext cx="10724400" cy="2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5333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pic>
        <p:nvPicPr>
          <p:cNvPr id="205" name="Google Shape;205;p31"/>
          <p:cNvPicPr preferRelativeResize="0"/>
          <p:nvPr/>
        </p:nvPicPr>
        <p:blipFill rotWithShape="1">
          <a:blip r:embed="rId2">
            <a:alphaModFix/>
          </a:blip>
          <a:srcRect t="15618" b="23231"/>
          <a:stretch/>
        </p:blipFill>
        <p:spPr>
          <a:xfrm>
            <a:off x="9298833" y="323333"/>
            <a:ext cx="2641203" cy="4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1"/>
          <p:cNvSpPr txBox="1">
            <a:spLocks noGrp="1"/>
          </p:cNvSpPr>
          <p:nvPr>
            <p:ph type="ctrTitle" idx="2"/>
          </p:nvPr>
        </p:nvSpPr>
        <p:spPr>
          <a:xfrm>
            <a:off x="733800" y="2044533"/>
            <a:ext cx="10724400" cy="2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5333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2691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2.Team2_BG">
  <p:cSld name="2.2.Team2_BG">
    <p:bg>
      <p:bgPr>
        <a:solidFill>
          <a:schemeClr val="accent4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2"/>
          <p:cNvPicPr preferRelativeResize="0"/>
          <p:nvPr/>
        </p:nvPicPr>
        <p:blipFill rotWithShape="1">
          <a:blip r:embed="rId2">
            <a:alphaModFix/>
          </a:blip>
          <a:srcRect t="19530" b="23233"/>
          <a:stretch/>
        </p:blipFill>
        <p:spPr>
          <a:xfrm>
            <a:off x="9298833" y="352600"/>
            <a:ext cx="2641203" cy="42813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2"/>
          <p:cNvSpPr txBox="1">
            <a:spLocks noGrp="1"/>
          </p:cNvSpPr>
          <p:nvPr>
            <p:ph type="ctrTitle"/>
          </p:nvPr>
        </p:nvSpPr>
        <p:spPr>
          <a:xfrm>
            <a:off x="733800" y="2044533"/>
            <a:ext cx="10724400" cy="2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5333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738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3.Team3_BG">
  <p:cSld name="2.3.Team3_BG">
    <p:bg>
      <p:bgPr>
        <a:solidFill>
          <a:schemeClr val="accent2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3"/>
          <p:cNvPicPr preferRelativeResize="0"/>
          <p:nvPr/>
        </p:nvPicPr>
        <p:blipFill rotWithShape="1">
          <a:blip r:embed="rId2">
            <a:alphaModFix/>
          </a:blip>
          <a:srcRect t="16924" b="23232"/>
          <a:stretch/>
        </p:blipFill>
        <p:spPr>
          <a:xfrm>
            <a:off x="9298833" y="333100"/>
            <a:ext cx="2641203" cy="44763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3"/>
          <p:cNvSpPr txBox="1">
            <a:spLocks noGrp="1"/>
          </p:cNvSpPr>
          <p:nvPr>
            <p:ph type="ctrTitle"/>
          </p:nvPr>
        </p:nvSpPr>
        <p:spPr>
          <a:xfrm>
            <a:off x="733800" y="2044533"/>
            <a:ext cx="10724400" cy="2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5333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4861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5.Team5_BG">
  <p:cSld name="2.5.Team5_BG">
    <p:bg>
      <p:bgPr>
        <a:solidFill>
          <a:schemeClr val="accen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4"/>
          <p:cNvPicPr preferRelativeResize="0"/>
          <p:nvPr/>
        </p:nvPicPr>
        <p:blipFill rotWithShape="1">
          <a:blip r:embed="rId2">
            <a:alphaModFix/>
          </a:blip>
          <a:srcRect t="16924" b="23232"/>
          <a:stretch/>
        </p:blipFill>
        <p:spPr>
          <a:xfrm>
            <a:off x="9298833" y="333100"/>
            <a:ext cx="2641203" cy="44763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4"/>
          <p:cNvSpPr txBox="1">
            <a:spLocks noGrp="1"/>
          </p:cNvSpPr>
          <p:nvPr>
            <p:ph type="ctrTitle"/>
          </p:nvPr>
        </p:nvSpPr>
        <p:spPr>
          <a:xfrm>
            <a:off x="733800" y="2044533"/>
            <a:ext cx="10724400" cy="2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5333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9703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4.Team4_BG">
  <p:cSld name="2.4.Team4_BG">
    <p:bg>
      <p:bgPr>
        <a:solidFill>
          <a:schemeClr val="accent6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5"/>
          <p:cNvPicPr preferRelativeResize="0"/>
          <p:nvPr/>
        </p:nvPicPr>
        <p:blipFill rotWithShape="1">
          <a:blip r:embed="rId2">
            <a:alphaModFix/>
          </a:blip>
          <a:srcRect t="18224" b="23235"/>
          <a:stretch/>
        </p:blipFill>
        <p:spPr>
          <a:xfrm>
            <a:off x="9298833" y="342834"/>
            <a:ext cx="2641203" cy="43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5"/>
          <p:cNvSpPr txBox="1">
            <a:spLocks noGrp="1"/>
          </p:cNvSpPr>
          <p:nvPr>
            <p:ph type="ctrTitle"/>
          </p:nvPr>
        </p:nvSpPr>
        <p:spPr>
          <a:xfrm>
            <a:off x="733800" y="2044533"/>
            <a:ext cx="10724400" cy="2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5333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86531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1.Team1_BG">
  <p:cSld name="2.1.Team1_BG">
    <p:bg>
      <p:bgPr>
        <a:solidFill>
          <a:schemeClr val="accent5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6"/>
          <p:cNvPicPr preferRelativeResize="0"/>
          <p:nvPr/>
        </p:nvPicPr>
        <p:blipFill rotWithShape="1">
          <a:blip r:embed="rId2">
            <a:alphaModFix/>
          </a:blip>
          <a:srcRect t="18224" b="23235"/>
          <a:stretch/>
        </p:blipFill>
        <p:spPr>
          <a:xfrm>
            <a:off x="9298833" y="342834"/>
            <a:ext cx="2641203" cy="43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6"/>
          <p:cNvSpPr txBox="1">
            <a:spLocks noGrp="1"/>
          </p:cNvSpPr>
          <p:nvPr>
            <p:ph type="ctrTitle"/>
          </p:nvPr>
        </p:nvSpPr>
        <p:spPr>
          <a:xfrm>
            <a:off x="733800" y="2044533"/>
            <a:ext cx="10724400" cy="2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5333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6667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9832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6.Team6_FooterTitel">
  <p:cSld name="3.6.Team6_FooterTitel">
    <p:bg>
      <p:bgPr>
        <a:noFill/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/>
          <p:nvPr/>
        </p:nvSpPr>
        <p:spPr>
          <a:xfrm>
            <a:off x="0" y="5283633"/>
            <a:ext cx="12192000" cy="157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37"/>
          <p:cNvSpPr txBox="1">
            <a:spLocks noGrp="1"/>
          </p:cNvSpPr>
          <p:nvPr>
            <p:ph type="ctrTitle"/>
          </p:nvPr>
        </p:nvSpPr>
        <p:spPr>
          <a:xfrm>
            <a:off x="678133" y="5570667"/>
            <a:ext cx="10934800" cy="6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25" name="Google Shape;225;p37"/>
          <p:cNvSpPr txBox="1">
            <a:spLocks noGrp="1"/>
          </p:cNvSpPr>
          <p:nvPr>
            <p:ph type="subTitle" idx="1"/>
          </p:nvPr>
        </p:nvSpPr>
        <p:spPr>
          <a:xfrm>
            <a:off x="678133" y="6046200"/>
            <a:ext cx="10680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2133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263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7A4A415-FBB7-A33A-16DF-10734542CE23}"/>
              </a:ext>
            </a:extLst>
          </p:cNvPr>
          <p:cNvSpPr/>
          <p:nvPr userDrawn="1"/>
        </p:nvSpPr>
        <p:spPr>
          <a:xfrm>
            <a:off x="1" y="0"/>
            <a:ext cx="6019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B9AFD9-1FBB-9D29-E6E1-5891E4CEA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1" y="0"/>
            <a:ext cx="6172198" cy="6858000"/>
          </a:xfr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5DE7268-0001-37D4-FDE9-D21C0418F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60" y="876974"/>
            <a:ext cx="5319251" cy="2157476"/>
          </a:xfrm>
        </p:spPr>
        <p:txBody>
          <a:bodyPr lIns="0" tIns="0" rIns="0" bIns="0"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6C7BE12E-E6EE-76AA-FBDE-EF03CC2CB1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5664" y="433873"/>
            <a:ext cx="5329084" cy="402102"/>
          </a:xfrm>
          <a:ln>
            <a:noFill/>
          </a:ln>
        </p:spPr>
        <p:txBody>
          <a:bodyPr lIns="36000" tIns="0" rIns="0" bIns="0" anchor="b" anchorCtr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bearbeiten-</a:t>
            </a:r>
          </a:p>
        </p:txBody>
      </p:sp>
    </p:spTree>
    <p:extLst>
      <p:ext uri="{BB962C8B-B14F-4D97-AF65-F5344CB8AC3E}">
        <p14:creationId xmlns:p14="http://schemas.microsoft.com/office/powerpoint/2010/main" val="24299614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2.Team2_FooterTitel">
  <p:cSld name="3.2.Team2_FooterTitel">
    <p:bg>
      <p:bgPr>
        <a:noFill/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8"/>
          <p:cNvSpPr/>
          <p:nvPr/>
        </p:nvSpPr>
        <p:spPr>
          <a:xfrm>
            <a:off x="0" y="5283633"/>
            <a:ext cx="12192000" cy="157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28;p38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29" name="Google Shape;229;p38"/>
          <p:cNvSpPr txBox="1">
            <a:spLocks noGrp="1"/>
          </p:cNvSpPr>
          <p:nvPr>
            <p:ph type="ctrTitle"/>
          </p:nvPr>
        </p:nvSpPr>
        <p:spPr>
          <a:xfrm>
            <a:off x="678133" y="5570667"/>
            <a:ext cx="10934800" cy="6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30" name="Google Shape;230;p38"/>
          <p:cNvSpPr txBox="1">
            <a:spLocks noGrp="1"/>
          </p:cNvSpPr>
          <p:nvPr>
            <p:ph type="subTitle" idx="1"/>
          </p:nvPr>
        </p:nvSpPr>
        <p:spPr>
          <a:xfrm>
            <a:off x="678133" y="6046200"/>
            <a:ext cx="10680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2133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249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4.Team4_FooterTitel">
  <p:cSld name="3.4.Team4_FooterTitel">
    <p:bg>
      <p:bgPr>
        <a:noFill/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9"/>
          <p:cNvSpPr/>
          <p:nvPr/>
        </p:nvSpPr>
        <p:spPr>
          <a:xfrm>
            <a:off x="0" y="5283633"/>
            <a:ext cx="12192000" cy="157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33;p39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4" name="Google Shape;234;p39"/>
          <p:cNvSpPr txBox="1">
            <a:spLocks noGrp="1"/>
          </p:cNvSpPr>
          <p:nvPr>
            <p:ph type="ctrTitle"/>
          </p:nvPr>
        </p:nvSpPr>
        <p:spPr>
          <a:xfrm>
            <a:off x="678133" y="5570667"/>
            <a:ext cx="10934800" cy="6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35" name="Google Shape;235;p39"/>
          <p:cNvSpPr txBox="1">
            <a:spLocks noGrp="1"/>
          </p:cNvSpPr>
          <p:nvPr>
            <p:ph type="subTitle" idx="1"/>
          </p:nvPr>
        </p:nvSpPr>
        <p:spPr>
          <a:xfrm>
            <a:off x="678133" y="6046200"/>
            <a:ext cx="10680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2133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6339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1.Team1_FooterTitel">
  <p:cSld name="3.1.Team1_FooterTitel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0"/>
          <p:cNvSpPr/>
          <p:nvPr/>
        </p:nvSpPr>
        <p:spPr>
          <a:xfrm>
            <a:off x="0" y="5283633"/>
            <a:ext cx="12192000" cy="157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8" name="Google Shape;238;p40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9" name="Google Shape;239;p40"/>
          <p:cNvSpPr txBox="1">
            <a:spLocks noGrp="1"/>
          </p:cNvSpPr>
          <p:nvPr>
            <p:ph type="ctrTitle"/>
          </p:nvPr>
        </p:nvSpPr>
        <p:spPr>
          <a:xfrm>
            <a:off x="678133" y="5570667"/>
            <a:ext cx="10934800" cy="6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40" name="Google Shape;240;p40"/>
          <p:cNvSpPr txBox="1">
            <a:spLocks noGrp="1"/>
          </p:cNvSpPr>
          <p:nvPr>
            <p:ph type="subTitle" idx="1"/>
          </p:nvPr>
        </p:nvSpPr>
        <p:spPr>
          <a:xfrm>
            <a:off x="678133" y="6046200"/>
            <a:ext cx="10680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2133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9185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3.Team3_FooterTitel">
  <p:cSld name="3.3.Team3_FooterTitel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1"/>
          <p:cNvSpPr/>
          <p:nvPr/>
        </p:nvSpPr>
        <p:spPr>
          <a:xfrm>
            <a:off x="0" y="5283633"/>
            <a:ext cx="12192000" cy="157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p41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4" name="Google Shape;244;p41"/>
          <p:cNvSpPr txBox="1">
            <a:spLocks noGrp="1"/>
          </p:cNvSpPr>
          <p:nvPr>
            <p:ph type="ctrTitle"/>
          </p:nvPr>
        </p:nvSpPr>
        <p:spPr>
          <a:xfrm>
            <a:off x="678133" y="5570667"/>
            <a:ext cx="10934800" cy="6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subTitle" idx="1"/>
          </p:nvPr>
        </p:nvSpPr>
        <p:spPr>
          <a:xfrm>
            <a:off x="678133" y="6046200"/>
            <a:ext cx="10680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2133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5727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5.Team5_FooterTitel">
  <p:cSld name="3.5.Team5_FooterTitel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2"/>
          <p:cNvSpPr/>
          <p:nvPr/>
        </p:nvSpPr>
        <p:spPr>
          <a:xfrm>
            <a:off x="0" y="5283633"/>
            <a:ext cx="12192000" cy="157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8" name="Google Shape;248;p42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9" name="Google Shape;249;p42"/>
          <p:cNvSpPr txBox="1">
            <a:spLocks noGrp="1"/>
          </p:cNvSpPr>
          <p:nvPr>
            <p:ph type="ctrTitle"/>
          </p:nvPr>
        </p:nvSpPr>
        <p:spPr>
          <a:xfrm>
            <a:off x="678133" y="5570667"/>
            <a:ext cx="10934800" cy="6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subTitle" idx="1"/>
          </p:nvPr>
        </p:nvSpPr>
        <p:spPr>
          <a:xfrm>
            <a:off x="678133" y="6046200"/>
            <a:ext cx="10680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2133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895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.Team1_HeaderTitel">
  <p:cSld name="4.1.Team1_HeaderTitel">
    <p:bg>
      <p:bgPr>
        <a:noFill/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3"/>
          <p:cNvSpPr/>
          <p:nvPr/>
        </p:nvSpPr>
        <p:spPr>
          <a:xfrm>
            <a:off x="0" y="0"/>
            <a:ext cx="12192000" cy="157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3" name="Google Shape;253;p43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54" name="Google Shape;254;p43"/>
          <p:cNvSpPr txBox="1">
            <a:spLocks noGrp="1"/>
          </p:cNvSpPr>
          <p:nvPr>
            <p:ph type="ctrTitle"/>
          </p:nvPr>
        </p:nvSpPr>
        <p:spPr>
          <a:xfrm>
            <a:off x="678133" y="287033"/>
            <a:ext cx="10934800" cy="6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55" name="Google Shape;255;p43"/>
          <p:cNvSpPr txBox="1">
            <a:spLocks noGrp="1"/>
          </p:cNvSpPr>
          <p:nvPr>
            <p:ph type="subTitle" idx="1"/>
          </p:nvPr>
        </p:nvSpPr>
        <p:spPr>
          <a:xfrm>
            <a:off x="678133" y="762567"/>
            <a:ext cx="10680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2133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3256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2.Team2_HeaderTitel">
  <p:cSld name="4.2.Team2_HeaderTitel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4"/>
          <p:cNvSpPr/>
          <p:nvPr/>
        </p:nvSpPr>
        <p:spPr>
          <a:xfrm>
            <a:off x="0" y="0"/>
            <a:ext cx="12192000" cy="157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8" name="Google Shape;258;p44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59" name="Google Shape;259;p44"/>
          <p:cNvSpPr txBox="1">
            <a:spLocks noGrp="1"/>
          </p:cNvSpPr>
          <p:nvPr>
            <p:ph type="ctrTitle"/>
          </p:nvPr>
        </p:nvSpPr>
        <p:spPr>
          <a:xfrm>
            <a:off x="678133" y="287033"/>
            <a:ext cx="10934800" cy="6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60" name="Google Shape;260;p44"/>
          <p:cNvSpPr txBox="1">
            <a:spLocks noGrp="1"/>
          </p:cNvSpPr>
          <p:nvPr>
            <p:ph type="subTitle" idx="1"/>
          </p:nvPr>
        </p:nvSpPr>
        <p:spPr>
          <a:xfrm>
            <a:off x="678133" y="762567"/>
            <a:ext cx="10680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2133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1100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3.Team3_HeaderTitel">
  <p:cSld name="4.3.Team3_HeaderTitel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5"/>
          <p:cNvSpPr/>
          <p:nvPr/>
        </p:nvSpPr>
        <p:spPr>
          <a:xfrm>
            <a:off x="0" y="0"/>
            <a:ext cx="12192000" cy="157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3" name="Google Shape;263;p45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64" name="Google Shape;264;p45"/>
          <p:cNvSpPr txBox="1">
            <a:spLocks noGrp="1"/>
          </p:cNvSpPr>
          <p:nvPr>
            <p:ph type="ctrTitle"/>
          </p:nvPr>
        </p:nvSpPr>
        <p:spPr>
          <a:xfrm>
            <a:off x="678133" y="287033"/>
            <a:ext cx="10934800" cy="6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65" name="Google Shape;265;p45"/>
          <p:cNvSpPr txBox="1">
            <a:spLocks noGrp="1"/>
          </p:cNvSpPr>
          <p:nvPr>
            <p:ph type="subTitle" idx="1"/>
          </p:nvPr>
        </p:nvSpPr>
        <p:spPr>
          <a:xfrm>
            <a:off x="678133" y="762567"/>
            <a:ext cx="10680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2133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01884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.Team4_HeaderTitel">
  <p:cSld name="4.4.Team4_HeaderTitel">
    <p:bg>
      <p:bgPr>
        <a:noFill/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6"/>
          <p:cNvSpPr/>
          <p:nvPr/>
        </p:nvSpPr>
        <p:spPr>
          <a:xfrm>
            <a:off x="0" y="0"/>
            <a:ext cx="12192000" cy="157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8" name="Google Shape;268;p46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69" name="Google Shape;269;p46"/>
          <p:cNvSpPr txBox="1">
            <a:spLocks noGrp="1"/>
          </p:cNvSpPr>
          <p:nvPr>
            <p:ph type="ctrTitle"/>
          </p:nvPr>
        </p:nvSpPr>
        <p:spPr>
          <a:xfrm>
            <a:off x="678133" y="287033"/>
            <a:ext cx="10934800" cy="6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70" name="Google Shape;270;p46"/>
          <p:cNvSpPr txBox="1">
            <a:spLocks noGrp="1"/>
          </p:cNvSpPr>
          <p:nvPr>
            <p:ph type="subTitle" idx="1"/>
          </p:nvPr>
        </p:nvSpPr>
        <p:spPr>
          <a:xfrm>
            <a:off x="678133" y="762567"/>
            <a:ext cx="10680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2133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1936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6.Team6_HeaderTitel">
  <p:cSld name="4.6.Team6_HeaderTitel">
    <p:bg>
      <p:bgPr>
        <a:noFill/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7"/>
          <p:cNvSpPr/>
          <p:nvPr/>
        </p:nvSpPr>
        <p:spPr>
          <a:xfrm>
            <a:off x="0" y="0"/>
            <a:ext cx="12192000" cy="157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3" name="Google Shape;273;p47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74" name="Google Shape;274;p47"/>
          <p:cNvSpPr txBox="1">
            <a:spLocks noGrp="1"/>
          </p:cNvSpPr>
          <p:nvPr>
            <p:ph type="ctrTitle"/>
          </p:nvPr>
        </p:nvSpPr>
        <p:spPr>
          <a:xfrm>
            <a:off x="678133" y="287033"/>
            <a:ext cx="10934800" cy="6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75" name="Google Shape;275;p47"/>
          <p:cNvSpPr txBox="1">
            <a:spLocks noGrp="1"/>
          </p:cNvSpPr>
          <p:nvPr>
            <p:ph type="subTitle" idx="1"/>
          </p:nvPr>
        </p:nvSpPr>
        <p:spPr>
          <a:xfrm>
            <a:off x="678133" y="762567"/>
            <a:ext cx="10680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2133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5477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7A4A415-FBB7-A33A-16DF-10734542CE23}"/>
              </a:ext>
            </a:extLst>
          </p:cNvPr>
          <p:cNvSpPr/>
          <p:nvPr userDrawn="1"/>
        </p:nvSpPr>
        <p:spPr>
          <a:xfrm>
            <a:off x="1" y="0"/>
            <a:ext cx="60198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1E3358-509E-CFC2-11E7-EE88FA75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60" y="876974"/>
            <a:ext cx="5319251" cy="2157476"/>
          </a:xfrm>
        </p:spPr>
        <p:txBody>
          <a:bodyPr lIns="0" tIns="0" rIns="0" bIns="0"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B9AFD9-1FBB-9D29-E6E1-5891E4CEA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1" y="0"/>
            <a:ext cx="6172198" cy="6858000"/>
          </a:xfr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3F1BAD7F-1475-0CB6-1B7E-739CA52923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5664" y="433873"/>
            <a:ext cx="5329084" cy="402102"/>
          </a:xfrm>
          <a:ln>
            <a:noFill/>
          </a:ln>
        </p:spPr>
        <p:txBody>
          <a:bodyPr lIns="36000" tIns="0" rIns="0" bIns="0" anchor="b" anchorCtr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bearbeiten-</a:t>
            </a:r>
          </a:p>
        </p:txBody>
      </p:sp>
    </p:spTree>
    <p:extLst>
      <p:ext uri="{BB962C8B-B14F-4D97-AF65-F5344CB8AC3E}">
        <p14:creationId xmlns:p14="http://schemas.microsoft.com/office/powerpoint/2010/main" val="23415734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5.Team5_HeaderTitel">
  <p:cSld name="4.5.Team5_HeaderTitel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8"/>
          <p:cNvSpPr/>
          <p:nvPr/>
        </p:nvSpPr>
        <p:spPr>
          <a:xfrm>
            <a:off x="0" y="0"/>
            <a:ext cx="12192000" cy="157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8" name="Google Shape;278;p48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79" name="Google Shape;279;p48"/>
          <p:cNvSpPr txBox="1">
            <a:spLocks noGrp="1"/>
          </p:cNvSpPr>
          <p:nvPr>
            <p:ph type="ctrTitle"/>
          </p:nvPr>
        </p:nvSpPr>
        <p:spPr>
          <a:xfrm>
            <a:off x="678133" y="287033"/>
            <a:ext cx="10934800" cy="6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  <a:defRPr sz="3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80" name="Google Shape;280;p48"/>
          <p:cNvSpPr txBox="1">
            <a:spLocks noGrp="1"/>
          </p:cNvSpPr>
          <p:nvPr>
            <p:ph type="subTitle" idx="1"/>
          </p:nvPr>
        </p:nvSpPr>
        <p:spPr>
          <a:xfrm>
            <a:off x="678133" y="762567"/>
            <a:ext cx="10680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2133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i="0" u="none" strike="noStrike" cap="none">
                <a:solidFill>
                  <a:schemeClr val="lt1"/>
                </a:solidFill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93431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6.Team6_Liste">
  <p:cSld name="6.6.Team6_Liste">
    <p:bg>
      <p:bgPr>
        <a:noFill/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9"/>
          <p:cNvSpPr/>
          <p:nvPr/>
        </p:nvSpPr>
        <p:spPr>
          <a:xfrm rot="-5400000">
            <a:off x="-2122800" y="2122700"/>
            <a:ext cx="6885200" cy="263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83" name="Google Shape;283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54123" y="6196777"/>
            <a:ext cx="732821" cy="3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9"/>
          <p:cNvSpPr txBox="1">
            <a:spLocks noGrp="1"/>
          </p:cNvSpPr>
          <p:nvPr>
            <p:ph type="sldNum" idx="12"/>
          </p:nvPr>
        </p:nvSpPr>
        <p:spPr>
          <a:xfrm>
            <a:off x="11460412" y="-1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37484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2.Team2_Liste">
  <p:cSld name="6.2.Team2_Liste">
    <p:bg>
      <p:bgPr>
        <a:noFill/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0"/>
          <p:cNvSpPr/>
          <p:nvPr/>
        </p:nvSpPr>
        <p:spPr>
          <a:xfrm rot="-5400000">
            <a:off x="-2122800" y="2122700"/>
            <a:ext cx="6885200" cy="263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87" name="Google Shape;287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54123" y="6196777"/>
            <a:ext cx="732821" cy="3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50"/>
          <p:cNvSpPr txBox="1">
            <a:spLocks noGrp="1"/>
          </p:cNvSpPr>
          <p:nvPr>
            <p:ph type="sldNum" idx="12"/>
          </p:nvPr>
        </p:nvSpPr>
        <p:spPr>
          <a:xfrm>
            <a:off x="11460412" y="-1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9227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4.Team4_Liste">
  <p:cSld name="6.4.Team4_Liste">
    <p:bg>
      <p:bgPr>
        <a:noFill/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1"/>
          <p:cNvSpPr/>
          <p:nvPr/>
        </p:nvSpPr>
        <p:spPr>
          <a:xfrm rot="-5400000">
            <a:off x="-2115400" y="2115300"/>
            <a:ext cx="6885200" cy="265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1" name="Google Shape;291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54123" y="6196777"/>
            <a:ext cx="732821" cy="3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1"/>
          <p:cNvSpPr txBox="1">
            <a:spLocks noGrp="1"/>
          </p:cNvSpPr>
          <p:nvPr>
            <p:ph type="sldNum" idx="12"/>
          </p:nvPr>
        </p:nvSpPr>
        <p:spPr>
          <a:xfrm>
            <a:off x="11460412" y="-1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0588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3.Team3_Liste">
  <p:cSld name="6.3.Team3_Liste">
    <p:bg>
      <p:bgPr>
        <a:noFill/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2"/>
          <p:cNvSpPr/>
          <p:nvPr/>
        </p:nvSpPr>
        <p:spPr>
          <a:xfrm rot="-5400000">
            <a:off x="-2115400" y="2115300"/>
            <a:ext cx="6885200" cy="265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54123" y="6196777"/>
            <a:ext cx="732821" cy="3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52"/>
          <p:cNvSpPr txBox="1">
            <a:spLocks noGrp="1"/>
          </p:cNvSpPr>
          <p:nvPr>
            <p:ph type="sldNum" idx="12"/>
          </p:nvPr>
        </p:nvSpPr>
        <p:spPr>
          <a:xfrm>
            <a:off x="11460412" y="-1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002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1.Team1_Liste">
  <p:cSld name="6.1.Team1_List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3"/>
          <p:cNvSpPr/>
          <p:nvPr/>
        </p:nvSpPr>
        <p:spPr>
          <a:xfrm rot="-5400000">
            <a:off x="-2115400" y="2115300"/>
            <a:ext cx="6885200" cy="265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9" name="Google Shape;299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54123" y="6196777"/>
            <a:ext cx="732821" cy="3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53"/>
          <p:cNvSpPr txBox="1">
            <a:spLocks noGrp="1"/>
          </p:cNvSpPr>
          <p:nvPr>
            <p:ph type="sldNum" idx="12"/>
          </p:nvPr>
        </p:nvSpPr>
        <p:spPr>
          <a:xfrm>
            <a:off x="11460412" y="-1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205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5.Team5_Liste">
  <p:cSld name="6.5.Team5_Liste">
    <p:bg>
      <p:bgPr>
        <a:noFill/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4"/>
          <p:cNvSpPr/>
          <p:nvPr/>
        </p:nvSpPr>
        <p:spPr>
          <a:xfrm rot="-5400000">
            <a:off x="-2122800" y="2122700"/>
            <a:ext cx="6885200" cy="263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03" name="Google Shape;303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54123" y="6196777"/>
            <a:ext cx="732821" cy="3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54"/>
          <p:cNvSpPr txBox="1">
            <a:spLocks noGrp="1"/>
          </p:cNvSpPr>
          <p:nvPr>
            <p:ph type="sldNum" idx="12"/>
          </p:nvPr>
        </p:nvSpPr>
        <p:spPr>
          <a:xfrm>
            <a:off x="11460412" y="-1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8769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6.Team6_Banner-rechts">
  <p:cSld name="5.6.Team6_Banner-recht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5"/>
          <p:cNvSpPr txBox="1">
            <a:spLocks noGrp="1"/>
          </p:cNvSpPr>
          <p:nvPr>
            <p:ph type="ctrTitle"/>
          </p:nvPr>
        </p:nvSpPr>
        <p:spPr>
          <a:xfrm>
            <a:off x="7253300" y="5198633"/>
            <a:ext cx="5006000" cy="11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98000" tIns="91425" rIns="140400" bIns="91425" anchor="ctr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None/>
              <a:defRPr sz="24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55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55721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2.Team2_Banner-rechts">
  <p:cSld name="5.2.Team2_Banner-rechts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6"/>
          <p:cNvSpPr txBox="1">
            <a:spLocks noGrp="1"/>
          </p:cNvSpPr>
          <p:nvPr>
            <p:ph type="ctrTitle"/>
          </p:nvPr>
        </p:nvSpPr>
        <p:spPr>
          <a:xfrm>
            <a:off x="7253300" y="5198633"/>
            <a:ext cx="5006000" cy="110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98000" tIns="91425" rIns="140400" bIns="91425" anchor="ctr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None/>
              <a:defRPr sz="24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10" name="Google Shape;310;p56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94138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4.Team4_Banner-rechts">
  <p:cSld name="5.4.Team4_Banner-rechts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7"/>
          <p:cNvSpPr txBox="1">
            <a:spLocks noGrp="1"/>
          </p:cNvSpPr>
          <p:nvPr>
            <p:ph type="ctrTitle"/>
          </p:nvPr>
        </p:nvSpPr>
        <p:spPr>
          <a:xfrm>
            <a:off x="7253300" y="5198633"/>
            <a:ext cx="5006000" cy="11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98000" tIns="91425" rIns="140400" bIns="91425" anchor="ctr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None/>
              <a:defRPr sz="24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13" name="Google Shape;313;p57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4386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FC0024-7FF6-FC10-2B4B-0D1398E31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30" y="390884"/>
            <a:ext cx="9387625" cy="922762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89E4B0-24B0-5188-9A8D-43EC0EA583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463" y="1468438"/>
            <a:ext cx="9388475" cy="4610100"/>
          </a:xfrm>
        </p:spPr>
        <p:txBody>
          <a:bodyPr lIns="0" tIns="0" rIns="0" b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61359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3.Team3_Banner-rechts">
  <p:cSld name="5.3.Team3_Banner-rechts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8"/>
          <p:cNvSpPr txBox="1">
            <a:spLocks noGrp="1"/>
          </p:cNvSpPr>
          <p:nvPr>
            <p:ph type="ctrTitle"/>
          </p:nvPr>
        </p:nvSpPr>
        <p:spPr>
          <a:xfrm>
            <a:off x="7253300" y="5198633"/>
            <a:ext cx="5006000" cy="110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98000" tIns="91425" rIns="140400" bIns="91425" anchor="ctr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None/>
              <a:defRPr sz="24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16" name="Google Shape;316;p58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89559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4.Team5_Banner-rechts">
  <p:cSld name="5.4.Team5_Banner-rechts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9"/>
          <p:cNvSpPr txBox="1">
            <a:spLocks noGrp="1"/>
          </p:cNvSpPr>
          <p:nvPr>
            <p:ph type="ctrTitle"/>
          </p:nvPr>
        </p:nvSpPr>
        <p:spPr>
          <a:xfrm>
            <a:off x="7253300" y="5198633"/>
            <a:ext cx="5006000" cy="11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98000" tIns="91425" rIns="140400" bIns="91425" anchor="ctr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None/>
              <a:defRPr sz="24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Medium"/>
              <a:buNone/>
              <a:defRPr sz="29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19" name="Google Shape;319;p59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2342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1.Team1_Banner-rechts">
  <p:cSld name="5.1.Team1_Banner-rechts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0"/>
          <p:cNvSpPr txBox="1">
            <a:spLocks noGrp="1"/>
          </p:cNvSpPr>
          <p:nvPr>
            <p:ph type="ctrTitle"/>
          </p:nvPr>
        </p:nvSpPr>
        <p:spPr>
          <a:xfrm>
            <a:off x="7253300" y="5198633"/>
            <a:ext cx="5006000" cy="110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98000" tIns="91425" rIns="140400" bIns="91425" anchor="ctr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None/>
              <a:defRPr sz="24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60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08335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6.Team6_Zitat">
  <p:cSld name="7.6.Team6_Zita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61"/>
          <p:cNvSpPr txBox="1">
            <a:spLocks noGrp="1"/>
          </p:cNvSpPr>
          <p:nvPr>
            <p:ph type="title"/>
          </p:nvPr>
        </p:nvSpPr>
        <p:spPr>
          <a:xfrm>
            <a:off x="2155967" y="2455867"/>
            <a:ext cx="8002000" cy="2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25" name="Google Shape;325;p61"/>
          <p:cNvSpPr txBox="1"/>
          <p:nvPr/>
        </p:nvSpPr>
        <p:spPr>
          <a:xfrm>
            <a:off x="1421367" y="1579933"/>
            <a:ext cx="953600" cy="15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</a:pPr>
            <a:r>
              <a:rPr lang="de" sz="11733" i="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„</a:t>
            </a:r>
            <a:endParaRPr sz="11733" i="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6" name="Google Shape;326;p61"/>
          <p:cNvSpPr txBox="1">
            <a:spLocks noGrp="1"/>
          </p:cNvSpPr>
          <p:nvPr>
            <p:ph type="subTitle" idx="1"/>
          </p:nvPr>
        </p:nvSpPr>
        <p:spPr>
          <a:xfrm>
            <a:off x="2119133" y="1579933"/>
            <a:ext cx="9055600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30000"/>
              </a:lnSpc>
              <a:spcBef>
                <a:spcPts val="933"/>
              </a:spcBef>
              <a:spcAft>
                <a:spcPts val="0"/>
              </a:spcAft>
              <a:buSzPts val="2000"/>
              <a:buFont typeface="Montserrat"/>
              <a:buNone/>
              <a:defRPr sz="2667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1pPr>
            <a:lvl2pPr marL="609585" marR="0" lvl="1" indent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  <a:defRPr sz="2400" i="0" u="none" strike="noStrike" cap="none"/>
            </a:lvl2pPr>
            <a:lvl3pPr marL="1219170" marR="0" lvl="2" indent="0" algn="ctr" rtl="0">
              <a:lnSpc>
                <a:spcPct val="130000"/>
              </a:lnSpc>
              <a:spcBef>
                <a:spcPts val="427"/>
              </a:spcBef>
              <a:spcAft>
                <a:spcPts val="0"/>
              </a:spcAft>
              <a:buSzPts val="1400"/>
              <a:buNone/>
              <a:defRPr i="0" u="none" strike="noStrike" cap="none"/>
            </a:lvl3pPr>
            <a:lvl4pPr marL="1828754" marR="0" lvl="3" indent="0" algn="ctr" rtl="0">
              <a:lnSpc>
                <a:spcPct val="130000"/>
              </a:lnSpc>
              <a:spcBef>
                <a:spcPts val="427"/>
              </a:spcBef>
              <a:spcAft>
                <a:spcPts val="0"/>
              </a:spcAft>
              <a:buSzPts val="1800"/>
              <a:buNone/>
              <a:defRPr sz="2400" i="0" u="none" strike="noStrike" cap="none"/>
            </a:lvl4pPr>
            <a:lvl5pPr marL="2438339" marR="0" lvl="4" indent="0" algn="ctr" rtl="0">
              <a:lnSpc>
                <a:spcPct val="130000"/>
              </a:lnSpc>
              <a:spcBef>
                <a:spcPts val="427"/>
              </a:spcBef>
              <a:spcAft>
                <a:spcPts val="0"/>
              </a:spcAft>
              <a:buSzPts val="1800"/>
              <a:buNone/>
              <a:defRPr sz="2400" i="0" u="none" strike="noStrike" cap="none"/>
            </a:lvl5pPr>
            <a:lvl6pPr marL="3047924" marR="0" lvl="5" indent="0" algn="ctr" rtl="0">
              <a:spcBef>
                <a:spcPts val="533"/>
              </a:spcBef>
              <a:spcAft>
                <a:spcPts val="0"/>
              </a:spcAft>
              <a:buSzPts val="1800"/>
              <a:buNone/>
              <a:defRPr sz="2400" i="0" u="none" strike="noStrike" cap="none"/>
            </a:lvl6pPr>
            <a:lvl7pPr marL="3657509" marR="0" lvl="6" indent="0" algn="ctr" rtl="0">
              <a:spcBef>
                <a:spcPts val="533"/>
              </a:spcBef>
              <a:spcAft>
                <a:spcPts val="0"/>
              </a:spcAft>
              <a:buSzPts val="1800"/>
              <a:buNone/>
              <a:defRPr sz="2400" i="0" u="none" strike="noStrike" cap="none"/>
            </a:lvl7pPr>
            <a:lvl8pPr marL="4267093" marR="0" lvl="7" indent="0" algn="ctr" rtl="0">
              <a:spcBef>
                <a:spcPts val="533"/>
              </a:spcBef>
              <a:spcAft>
                <a:spcPts val="0"/>
              </a:spcAft>
              <a:buSzPts val="1800"/>
              <a:buNone/>
              <a:defRPr sz="2400" i="0" u="none" strike="noStrike" cap="none"/>
            </a:lvl8pPr>
            <a:lvl9pPr marL="4876678" marR="0" lvl="8" indent="0" algn="ctr" rtl="0">
              <a:spcBef>
                <a:spcPts val="533"/>
              </a:spcBef>
              <a:spcAft>
                <a:spcPts val="0"/>
              </a:spcAft>
              <a:buSzPts val="1800"/>
              <a:buNone/>
              <a:defRPr sz="2400" i="0" u="none" strike="noStrike" cap="none"/>
            </a:lvl9pPr>
          </a:lstStyle>
          <a:p>
            <a:endParaRPr/>
          </a:p>
        </p:txBody>
      </p:sp>
      <p:sp>
        <p:nvSpPr>
          <p:cNvPr id="327" name="Google Shape;327;p61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28" name="Google Shape;328;p61"/>
          <p:cNvSpPr txBox="1"/>
          <p:nvPr/>
        </p:nvSpPr>
        <p:spPr>
          <a:xfrm>
            <a:off x="10221133" y="3656667"/>
            <a:ext cx="953600" cy="15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</a:pPr>
            <a:r>
              <a:rPr lang="de" sz="11733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endParaRPr sz="11733" i="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457619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2.Team2_Zitat">
  <p:cSld name="7.2.Team2_Zitat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2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31" name="Google Shape;331;p62"/>
          <p:cNvSpPr txBox="1">
            <a:spLocks noGrp="1"/>
          </p:cNvSpPr>
          <p:nvPr>
            <p:ph type="title"/>
          </p:nvPr>
        </p:nvSpPr>
        <p:spPr>
          <a:xfrm>
            <a:off x="2155967" y="2455867"/>
            <a:ext cx="8002000" cy="2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32" name="Google Shape;332;p62"/>
          <p:cNvSpPr txBox="1"/>
          <p:nvPr/>
        </p:nvSpPr>
        <p:spPr>
          <a:xfrm>
            <a:off x="1421367" y="1579933"/>
            <a:ext cx="953600" cy="15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</a:pPr>
            <a:r>
              <a:rPr lang="de" sz="11733" i="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„</a:t>
            </a:r>
            <a:endParaRPr sz="11733" i="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3" name="Google Shape;333;p62"/>
          <p:cNvSpPr txBox="1">
            <a:spLocks noGrp="1"/>
          </p:cNvSpPr>
          <p:nvPr>
            <p:ph type="subTitle" idx="1"/>
          </p:nvPr>
        </p:nvSpPr>
        <p:spPr>
          <a:xfrm>
            <a:off x="2119133" y="1579933"/>
            <a:ext cx="9055600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30000"/>
              </a:lnSpc>
              <a:spcBef>
                <a:spcPts val="933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Montserrat"/>
              <a:buNone/>
              <a:defRPr sz="2667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609585" marR="0" lvl="1" indent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2400" i="0" u="none" strike="noStrike" cap="none">
                <a:solidFill>
                  <a:schemeClr val="accent4"/>
                </a:solidFill>
              </a:defRPr>
            </a:lvl2pPr>
            <a:lvl3pPr marL="1219170" marR="0" lvl="2" indent="0" algn="ctr" rtl="0">
              <a:lnSpc>
                <a:spcPct val="130000"/>
              </a:lnSpc>
              <a:spcBef>
                <a:spcPts val="427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i="0" u="none" strike="noStrike" cap="none">
                <a:solidFill>
                  <a:schemeClr val="accent4"/>
                </a:solidFill>
              </a:defRPr>
            </a:lvl3pPr>
            <a:lvl4pPr marL="1828754" marR="0" lvl="3" indent="0" algn="ctr" rtl="0">
              <a:lnSpc>
                <a:spcPct val="130000"/>
              </a:lnSpc>
              <a:spcBef>
                <a:spcPts val="427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2400" i="0" u="none" strike="noStrike" cap="none">
                <a:solidFill>
                  <a:schemeClr val="accent4"/>
                </a:solidFill>
              </a:defRPr>
            </a:lvl4pPr>
            <a:lvl5pPr marL="2438339" marR="0" lvl="4" indent="0" algn="ctr" rtl="0">
              <a:lnSpc>
                <a:spcPct val="130000"/>
              </a:lnSpc>
              <a:spcBef>
                <a:spcPts val="427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2400" i="0" u="none" strike="noStrike" cap="none">
                <a:solidFill>
                  <a:schemeClr val="accent4"/>
                </a:solidFill>
              </a:defRPr>
            </a:lvl5pPr>
            <a:lvl6pPr marL="3047924" marR="0" lvl="5" indent="0" algn="ctr" rtl="0">
              <a:spcBef>
                <a:spcPts val="533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2400" i="0" u="none" strike="noStrike" cap="none">
                <a:solidFill>
                  <a:schemeClr val="accent4"/>
                </a:solidFill>
              </a:defRPr>
            </a:lvl6pPr>
            <a:lvl7pPr marL="3657509" marR="0" lvl="6" indent="0" algn="ctr" rtl="0">
              <a:spcBef>
                <a:spcPts val="533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2400" i="0" u="none" strike="noStrike" cap="none">
                <a:solidFill>
                  <a:schemeClr val="accent4"/>
                </a:solidFill>
              </a:defRPr>
            </a:lvl7pPr>
            <a:lvl8pPr marL="4267093" marR="0" lvl="7" indent="0" algn="ctr" rtl="0">
              <a:spcBef>
                <a:spcPts val="533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2400" i="0" u="none" strike="noStrike" cap="none">
                <a:solidFill>
                  <a:schemeClr val="accent4"/>
                </a:solidFill>
              </a:defRPr>
            </a:lvl8pPr>
            <a:lvl9pPr marL="4876678" marR="0" lvl="8" indent="0" algn="ctr" rtl="0">
              <a:spcBef>
                <a:spcPts val="533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2400" i="0" u="none" strike="noStrike" cap="none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62"/>
          <p:cNvSpPr txBox="1"/>
          <p:nvPr/>
        </p:nvSpPr>
        <p:spPr>
          <a:xfrm>
            <a:off x="10221133" y="3656667"/>
            <a:ext cx="953600" cy="15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</a:pPr>
            <a:r>
              <a:rPr lang="de" sz="11733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endParaRPr sz="11733" i="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252076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1.Team1_Zitat">
  <p:cSld name="7.1.Team1_Zita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3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37" name="Google Shape;337;p63"/>
          <p:cNvSpPr txBox="1">
            <a:spLocks noGrp="1"/>
          </p:cNvSpPr>
          <p:nvPr>
            <p:ph type="title"/>
          </p:nvPr>
        </p:nvSpPr>
        <p:spPr>
          <a:xfrm>
            <a:off x="2155967" y="2455867"/>
            <a:ext cx="8002000" cy="2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38" name="Google Shape;338;p63"/>
          <p:cNvSpPr txBox="1"/>
          <p:nvPr/>
        </p:nvSpPr>
        <p:spPr>
          <a:xfrm>
            <a:off x="1421367" y="1579933"/>
            <a:ext cx="953600" cy="15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</a:pPr>
            <a:r>
              <a:rPr lang="de" sz="11733" i="0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„</a:t>
            </a:r>
            <a:endParaRPr sz="11733" i="0">
              <a:solidFill>
                <a:schemeClr val="accent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9" name="Google Shape;339;p63"/>
          <p:cNvSpPr txBox="1">
            <a:spLocks noGrp="1"/>
          </p:cNvSpPr>
          <p:nvPr>
            <p:ph type="subTitle" idx="1"/>
          </p:nvPr>
        </p:nvSpPr>
        <p:spPr>
          <a:xfrm>
            <a:off x="2119133" y="1579933"/>
            <a:ext cx="9055600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30000"/>
              </a:lnSpc>
              <a:spcBef>
                <a:spcPts val="933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ontserrat"/>
              <a:buNone/>
              <a:defRPr sz="2667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609585" marR="0" lvl="1" indent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 i="0" u="none" strike="noStrike" cap="none">
                <a:solidFill>
                  <a:schemeClr val="accent5"/>
                </a:solidFill>
              </a:defRPr>
            </a:lvl2pPr>
            <a:lvl3pPr marL="1219170" marR="0" lvl="2" indent="0" algn="ctr" rtl="0">
              <a:lnSpc>
                <a:spcPct val="130000"/>
              </a:lnSpc>
              <a:spcBef>
                <a:spcPts val="427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i="0" u="none" strike="noStrike" cap="none">
                <a:solidFill>
                  <a:schemeClr val="accent5"/>
                </a:solidFill>
              </a:defRPr>
            </a:lvl3pPr>
            <a:lvl4pPr marL="1828754" marR="0" lvl="3" indent="0" algn="ctr" rtl="0">
              <a:lnSpc>
                <a:spcPct val="130000"/>
              </a:lnSpc>
              <a:spcBef>
                <a:spcPts val="427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 i="0" u="none" strike="noStrike" cap="none">
                <a:solidFill>
                  <a:schemeClr val="accent5"/>
                </a:solidFill>
              </a:defRPr>
            </a:lvl4pPr>
            <a:lvl5pPr marL="2438339" marR="0" lvl="4" indent="0" algn="ctr" rtl="0">
              <a:lnSpc>
                <a:spcPct val="130000"/>
              </a:lnSpc>
              <a:spcBef>
                <a:spcPts val="427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 i="0" u="none" strike="noStrike" cap="none">
                <a:solidFill>
                  <a:schemeClr val="accent5"/>
                </a:solidFill>
              </a:defRPr>
            </a:lvl5pPr>
            <a:lvl6pPr marL="3047924" marR="0" lvl="5" indent="0" algn="ctr" rtl="0">
              <a:spcBef>
                <a:spcPts val="533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 i="0" u="none" strike="noStrike" cap="none">
                <a:solidFill>
                  <a:schemeClr val="accent5"/>
                </a:solidFill>
              </a:defRPr>
            </a:lvl6pPr>
            <a:lvl7pPr marL="3657509" marR="0" lvl="6" indent="0" algn="ctr" rtl="0">
              <a:spcBef>
                <a:spcPts val="533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 i="0" u="none" strike="noStrike" cap="none">
                <a:solidFill>
                  <a:schemeClr val="accent5"/>
                </a:solidFill>
              </a:defRPr>
            </a:lvl7pPr>
            <a:lvl8pPr marL="4267093" marR="0" lvl="7" indent="0" algn="ctr" rtl="0">
              <a:spcBef>
                <a:spcPts val="533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 i="0" u="none" strike="noStrike" cap="none">
                <a:solidFill>
                  <a:schemeClr val="accent5"/>
                </a:solidFill>
              </a:defRPr>
            </a:lvl8pPr>
            <a:lvl9pPr marL="4876678" marR="0" lvl="8" indent="0" algn="ctr" rtl="0">
              <a:spcBef>
                <a:spcPts val="533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 i="0" u="none" strike="noStrike" cap="none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40" name="Google Shape;340;p63"/>
          <p:cNvSpPr txBox="1"/>
          <p:nvPr/>
        </p:nvSpPr>
        <p:spPr>
          <a:xfrm>
            <a:off x="10221133" y="3656667"/>
            <a:ext cx="953600" cy="15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</a:pPr>
            <a:r>
              <a:rPr lang="de" sz="11733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endParaRPr sz="11733" i="0">
              <a:solidFill>
                <a:schemeClr val="accent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328751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3.Team3_Zitat">
  <p:cSld name="7.3.Team3_Zitat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64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43" name="Google Shape;343;p64"/>
          <p:cNvSpPr txBox="1">
            <a:spLocks noGrp="1"/>
          </p:cNvSpPr>
          <p:nvPr>
            <p:ph type="title"/>
          </p:nvPr>
        </p:nvSpPr>
        <p:spPr>
          <a:xfrm>
            <a:off x="2155967" y="2455867"/>
            <a:ext cx="8002000" cy="2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44" name="Google Shape;344;p64"/>
          <p:cNvSpPr txBox="1"/>
          <p:nvPr/>
        </p:nvSpPr>
        <p:spPr>
          <a:xfrm>
            <a:off x="1421367" y="1579933"/>
            <a:ext cx="953600" cy="15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</a:pPr>
            <a:r>
              <a:rPr lang="de" sz="11733" i="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„</a:t>
            </a:r>
            <a:endParaRPr sz="11733" i="0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5" name="Google Shape;345;p64"/>
          <p:cNvSpPr txBox="1">
            <a:spLocks noGrp="1"/>
          </p:cNvSpPr>
          <p:nvPr>
            <p:ph type="subTitle" idx="1"/>
          </p:nvPr>
        </p:nvSpPr>
        <p:spPr>
          <a:xfrm>
            <a:off x="2119133" y="1579933"/>
            <a:ext cx="9055600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3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Montserrat"/>
              <a:buNone/>
              <a:defRPr sz="2667" i="0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609585" marR="0" lvl="1" indent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 i="0" strike="noStrike" cap="none">
                <a:solidFill>
                  <a:schemeClr val="accent2"/>
                </a:solidFill>
              </a:defRPr>
            </a:lvl2pPr>
            <a:lvl3pPr marL="1219170" marR="0" lvl="2" indent="0" algn="ctr" rtl="0">
              <a:lnSpc>
                <a:spcPct val="130000"/>
              </a:lnSpc>
              <a:spcBef>
                <a:spcPts val="427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i="0" strike="noStrike" cap="none">
                <a:solidFill>
                  <a:schemeClr val="accent2"/>
                </a:solidFill>
              </a:defRPr>
            </a:lvl3pPr>
            <a:lvl4pPr marL="1828754" marR="0" lvl="3" indent="0" algn="ctr" rtl="0">
              <a:lnSpc>
                <a:spcPct val="130000"/>
              </a:lnSpc>
              <a:spcBef>
                <a:spcPts val="427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 i="0" strike="noStrike" cap="none">
                <a:solidFill>
                  <a:schemeClr val="accent2"/>
                </a:solidFill>
              </a:defRPr>
            </a:lvl4pPr>
            <a:lvl5pPr marL="2438339" marR="0" lvl="4" indent="0" algn="ctr" rtl="0">
              <a:lnSpc>
                <a:spcPct val="130000"/>
              </a:lnSpc>
              <a:spcBef>
                <a:spcPts val="427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 i="0" strike="noStrike" cap="none">
                <a:solidFill>
                  <a:schemeClr val="accent2"/>
                </a:solidFill>
              </a:defRPr>
            </a:lvl5pPr>
            <a:lvl6pPr marL="3047924" marR="0" lvl="5" indent="0" algn="ctr" rtl="0"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 i="0" strike="noStrike" cap="none">
                <a:solidFill>
                  <a:schemeClr val="accent2"/>
                </a:solidFill>
              </a:defRPr>
            </a:lvl6pPr>
            <a:lvl7pPr marL="3657509" marR="0" lvl="6" indent="0" algn="ctr" rtl="0"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 i="0" strike="noStrike" cap="none">
                <a:solidFill>
                  <a:schemeClr val="accent2"/>
                </a:solidFill>
              </a:defRPr>
            </a:lvl7pPr>
            <a:lvl8pPr marL="4267093" marR="0" lvl="7" indent="0" algn="ctr" rtl="0"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 i="0" strike="noStrike" cap="none">
                <a:solidFill>
                  <a:schemeClr val="accent2"/>
                </a:solidFill>
              </a:defRPr>
            </a:lvl8pPr>
            <a:lvl9pPr marL="4876678" marR="0" lvl="8" indent="0" algn="ctr" rtl="0"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 i="0" strike="noStrike" cap="none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64"/>
          <p:cNvSpPr txBox="1"/>
          <p:nvPr/>
        </p:nvSpPr>
        <p:spPr>
          <a:xfrm>
            <a:off x="10221133" y="3656667"/>
            <a:ext cx="953600" cy="15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</a:pPr>
            <a:r>
              <a:rPr lang="de" sz="11733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endParaRPr sz="11733" i="0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138411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4.Team4_Zitat">
  <p:cSld name="7.4.Team4_Zitat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5"/>
          <p:cNvSpPr txBox="1">
            <a:spLocks noGrp="1"/>
          </p:cNvSpPr>
          <p:nvPr>
            <p:ph type="title"/>
          </p:nvPr>
        </p:nvSpPr>
        <p:spPr>
          <a:xfrm>
            <a:off x="2155967" y="2455867"/>
            <a:ext cx="8002000" cy="2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49" name="Google Shape;349;p65"/>
          <p:cNvSpPr txBox="1"/>
          <p:nvPr/>
        </p:nvSpPr>
        <p:spPr>
          <a:xfrm>
            <a:off x="1421367" y="1579933"/>
            <a:ext cx="953600" cy="15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</a:pPr>
            <a:r>
              <a:rPr lang="de" sz="11733" i="0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„</a:t>
            </a:r>
            <a:endParaRPr sz="11733" i="0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0" name="Google Shape;350;p65"/>
          <p:cNvSpPr txBox="1">
            <a:spLocks noGrp="1"/>
          </p:cNvSpPr>
          <p:nvPr>
            <p:ph type="subTitle" idx="1"/>
          </p:nvPr>
        </p:nvSpPr>
        <p:spPr>
          <a:xfrm>
            <a:off x="2119133" y="1579933"/>
            <a:ext cx="9055600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30000"/>
              </a:lnSpc>
              <a:spcBef>
                <a:spcPts val="933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"/>
              <a:buNone/>
              <a:defRPr sz="2667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609585" marR="0" lvl="1" indent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i="0" u="none" strike="noStrike" cap="none">
                <a:solidFill>
                  <a:schemeClr val="accent6"/>
                </a:solidFill>
              </a:defRPr>
            </a:lvl2pPr>
            <a:lvl3pPr marL="1219170" marR="0" lvl="2" indent="0" algn="ctr" rtl="0">
              <a:lnSpc>
                <a:spcPct val="130000"/>
              </a:lnSpc>
              <a:spcBef>
                <a:spcPts val="427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i="0" u="none" strike="noStrike" cap="none">
                <a:solidFill>
                  <a:schemeClr val="accent6"/>
                </a:solidFill>
              </a:defRPr>
            </a:lvl3pPr>
            <a:lvl4pPr marL="1828754" marR="0" lvl="3" indent="0" algn="ctr" rtl="0">
              <a:lnSpc>
                <a:spcPct val="130000"/>
              </a:lnSpc>
              <a:spcBef>
                <a:spcPts val="427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i="0" u="none" strike="noStrike" cap="none">
                <a:solidFill>
                  <a:schemeClr val="accent6"/>
                </a:solidFill>
              </a:defRPr>
            </a:lvl4pPr>
            <a:lvl5pPr marL="2438339" marR="0" lvl="4" indent="0" algn="ctr" rtl="0">
              <a:lnSpc>
                <a:spcPct val="130000"/>
              </a:lnSpc>
              <a:spcBef>
                <a:spcPts val="427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i="0" u="none" strike="noStrike" cap="none">
                <a:solidFill>
                  <a:schemeClr val="accent6"/>
                </a:solidFill>
              </a:defRPr>
            </a:lvl5pPr>
            <a:lvl6pPr marL="3047924" marR="0" lvl="5" indent="0" algn="ctr" rtl="0">
              <a:spcBef>
                <a:spcPts val="533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i="0" u="none" strike="noStrike" cap="none">
                <a:solidFill>
                  <a:schemeClr val="accent6"/>
                </a:solidFill>
              </a:defRPr>
            </a:lvl6pPr>
            <a:lvl7pPr marL="3657509" marR="0" lvl="6" indent="0" algn="ctr" rtl="0">
              <a:spcBef>
                <a:spcPts val="533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i="0" u="none" strike="noStrike" cap="none">
                <a:solidFill>
                  <a:schemeClr val="accent6"/>
                </a:solidFill>
              </a:defRPr>
            </a:lvl7pPr>
            <a:lvl8pPr marL="4267093" marR="0" lvl="7" indent="0" algn="ctr" rtl="0">
              <a:spcBef>
                <a:spcPts val="533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i="0" u="none" strike="noStrike" cap="none">
                <a:solidFill>
                  <a:schemeClr val="accent6"/>
                </a:solidFill>
              </a:defRPr>
            </a:lvl8pPr>
            <a:lvl9pPr marL="4876678" marR="0" lvl="8" indent="0" algn="ctr" rtl="0">
              <a:spcBef>
                <a:spcPts val="533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i="0" u="none" strike="noStrike" cap="none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65"/>
          <p:cNvSpPr txBox="1"/>
          <p:nvPr/>
        </p:nvSpPr>
        <p:spPr>
          <a:xfrm>
            <a:off x="10221133" y="3656667"/>
            <a:ext cx="953600" cy="15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</a:pPr>
            <a:r>
              <a:rPr lang="de" sz="11733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endParaRPr sz="11733" i="0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2" name="Google Shape;352;p65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46843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5.Team5_Zitat">
  <p:cSld name="7.5.Team5_Zitat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6"/>
          <p:cNvSpPr txBox="1">
            <a:spLocks noGrp="1"/>
          </p:cNvSpPr>
          <p:nvPr>
            <p:ph type="sldNum" idx="12"/>
          </p:nvPr>
        </p:nvSpPr>
        <p:spPr>
          <a:xfrm>
            <a:off x="11442012" y="-3431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55" name="Google Shape;355;p66"/>
          <p:cNvSpPr txBox="1">
            <a:spLocks noGrp="1"/>
          </p:cNvSpPr>
          <p:nvPr>
            <p:ph type="title"/>
          </p:nvPr>
        </p:nvSpPr>
        <p:spPr>
          <a:xfrm>
            <a:off x="2155967" y="2455867"/>
            <a:ext cx="8002000" cy="2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56" name="Google Shape;356;p66"/>
          <p:cNvSpPr txBox="1"/>
          <p:nvPr/>
        </p:nvSpPr>
        <p:spPr>
          <a:xfrm>
            <a:off x="1421367" y="1579933"/>
            <a:ext cx="953600" cy="15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</a:pPr>
            <a:r>
              <a:rPr lang="de" sz="11733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„</a:t>
            </a:r>
            <a:endParaRPr sz="11733" i="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7" name="Google Shape;357;p66"/>
          <p:cNvSpPr txBox="1">
            <a:spLocks noGrp="1"/>
          </p:cNvSpPr>
          <p:nvPr>
            <p:ph type="subTitle" idx="1"/>
          </p:nvPr>
        </p:nvSpPr>
        <p:spPr>
          <a:xfrm>
            <a:off x="2119133" y="1579933"/>
            <a:ext cx="9055600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3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None/>
              <a:defRPr sz="2667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609585" marR="0" lvl="1" indent="0" algn="ctr" rtl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i="0" u="none" strike="noStrike" cap="none">
                <a:solidFill>
                  <a:schemeClr val="accent1"/>
                </a:solidFill>
              </a:defRPr>
            </a:lvl2pPr>
            <a:lvl3pPr marL="1219170" marR="0" lvl="2" indent="0" algn="ctr" rtl="0">
              <a:lnSpc>
                <a:spcPct val="130000"/>
              </a:lnSpc>
              <a:spcBef>
                <a:spcPts val="427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0" u="none" strike="noStrike" cap="none">
                <a:solidFill>
                  <a:schemeClr val="accent1"/>
                </a:solidFill>
              </a:defRPr>
            </a:lvl3pPr>
            <a:lvl4pPr marL="1828754" marR="0" lvl="3" indent="0" algn="ctr" rtl="0">
              <a:lnSpc>
                <a:spcPct val="130000"/>
              </a:lnSpc>
              <a:spcBef>
                <a:spcPts val="427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i="0" u="none" strike="noStrike" cap="none">
                <a:solidFill>
                  <a:schemeClr val="accent1"/>
                </a:solidFill>
              </a:defRPr>
            </a:lvl4pPr>
            <a:lvl5pPr marL="2438339" marR="0" lvl="4" indent="0" algn="ctr" rtl="0">
              <a:lnSpc>
                <a:spcPct val="130000"/>
              </a:lnSpc>
              <a:spcBef>
                <a:spcPts val="427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i="0" u="none" strike="noStrike" cap="none">
                <a:solidFill>
                  <a:schemeClr val="accent1"/>
                </a:solidFill>
              </a:defRPr>
            </a:lvl5pPr>
            <a:lvl6pPr marL="3047924" marR="0" lvl="5" indent="0" algn="ctr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i="0" u="none" strike="noStrike" cap="none">
                <a:solidFill>
                  <a:schemeClr val="accent1"/>
                </a:solidFill>
              </a:defRPr>
            </a:lvl6pPr>
            <a:lvl7pPr marL="3657509" marR="0" lvl="6" indent="0" algn="ctr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i="0" u="none" strike="noStrike" cap="none">
                <a:solidFill>
                  <a:schemeClr val="accent1"/>
                </a:solidFill>
              </a:defRPr>
            </a:lvl7pPr>
            <a:lvl8pPr marL="4267093" marR="0" lvl="7" indent="0" algn="ctr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i="0" u="none" strike="noStrike" cap="none">
                <a:solidFill>
                  <a:schemeClr val="accent1"/>
                </a:solidFill>
              </a:defRPr>
            </a:lvl8pPr>
            <a:lvl9pPr marL="4876678" marR="0" lvl="8" indent="0" algn="ctr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i="0" u="none" strike="noStrike" cap="none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8" name="Google Shape;358;p66"/>
          <p:cNvSpPr txBox="1"/>
          <p:nvPr/>
        </p:nvSpPr>
        <p:spPr>
          <a:xfrm>
            <a:off x="10221133" y="3656667"/>
            <a:ext cx="953600" cy="15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Open Sans"/>
              <a:buNone/>
            </a:pPr>
            <a:r>
              <a:rPr lang="de" sz="11733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endParaRPr sz="11733" i="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949359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Ende">
  <p:cSld name="8.Ende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7"/>
          <p:cNvSpPr txBox="1">
            <a:spLocks noGrp="1"/>
          </p:cNvSpPr>
          <p:nvPr>
            <p:ph type="subTitle" idx="1"/>
          </p:nvPr>
        </p:nvSpPr>
        <p:spPr>
          <a:xfrm>
            <a:off x="1422400" y="5024436"/>
            <a:ext cx="9144000" cy="8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None/>
              <a:defRPr sz="240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000" i="0" u="none" strike="noStrike" cap="none">
                <a:solidFill>
                  <a:schemeClr val="dk2"/>
                </a:solidFill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i="0" u="none" strike="noStrike" cap="none">
                <a:solidFill>
                  <a:schemeClr val="dk2"/>
                </a:solidFill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 i="0" u="none" strike="noStrike" cap="none">
                <a:solidFill>
                  <a:schemeClr val="dk2"/>
                </a:solidFill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 i="0" u="none" strike="noStrike" cap="none">
                <a:solidFill>
                  <a:schemeClr val="dk2"/>
                </a:solidFill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 i="0" u="none" strike="noStrike" cap="none">
                <a:solidFill>
                  <a:schemeClr val="dk2"/>
                </a:solidFill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 i="0" u="none" strike="noStrike" cap="none">
                <a:solidFill>
                  <a:schemeClr val="dk2"/>
                </a:solidFill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 i="0" u="none" strike="noStrike" cap="none">
                <a:solidFill>
                  <a:schemeClr val="dk2"/>
                </a:solidFill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61" name="Google Shape;361;p67"/>
          <p:cNvSpPr txBox="1"/>
          <p:nvPr/>
        </p:nvSpPr>
        <p:spPr>
          <a:xfrm>
            <a:off x="3154200" y="4181733"/>
            <a:ext cx="5456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</a:pPr>
            <a:r>
              <a:rPr lang="de"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Vielen Dank.</a:t>
            </a:r>
            <a:endParaRPr sz="5333">
              <a:solidFill>
                <a:schemeClr val="accent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6439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FC0024-7FF6-FC10-2B4B-0D1398E31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30" y="390884"/>
            <a:ext cx="9387625" cy="922762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89E4B0-24B0-5188-9A8D-43EC0EA583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463" y="1468438"/>
            <a:ext cx="9388475" cy="4610100"/>
          </a:xfrm>
        </p:spPr>
        <p:txBody>
          <a:bodyPr lIns="0" tIns="0" rIns="0" b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699318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 - Farbleiste 1 1">
  <p:cSld name="leer - Farbleiste 1 1">
    <p:bg>
      <p:bgPr>
        <a:noFill/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8"/>
          <p:cNvSpPr/>
          <p:nvPr/>
        </p:nvSpPr>
        <p:spPr>
          <a:xfrm>
            <a:off x="-5333" y="6733100"/>
            <a:ext cx="2043200" cy="12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68"/>
          <p:cNvSpPr/>
          <p:nvPr/>
        </p:nvSpPr>
        <p:spPr>
          <a:xfrm>
            <a:off x="2038067" y="6733100"/>
            <a:ext cx="2043200" cy="1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68"/>
          <p:cNvSpPr/>
          <p:nvPr/>
        </p:nvSpPr>
        <p:spPr>
          <a:xfrm>
            <a:off x="4081465" y="6733100"/>
            <a:ext cx="2043200" cy="12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68"/>
          <p:cNvSpPr/>
          <p:nvPr/>
        </p:nvSpPr>
        <p:spPr>
          <a:xfrm>
            <a:off x="6116333" y="6733100"/>
            <a:ext cx="2043200" cy="1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68"/>
          <p:cNvSpPr/>
          <p:nvPr/>
        </p:nvSpPr>
        <p:spPr>
          <a:xfrm>
            <a:off x="8144096" y="6733100"/>
            <a:ext cx="2043200" cy="1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68"/>
          <p:cNvSpPr/>
          <p:nvPr/>
        </p:nvSpPr>
        <p:spPr>
          <a:xfrm>
            <a:off x="10170467" y="6733100"/>
            <a:ext cx="2043200" cy="12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43526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9"/>
          <p:cNvSpPr txBox="1">
            <a:spLocks noGrp="1"/>
          </p:cNvSpPr>
          <p:nvPr>
            <p:ph type="sldNum" idx="12"/>
          </p:nvPr>
        </p:nvSpPr>
        <p:spPr>
          <a:xfrm>
            <a:off x="11296611" y="-1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72239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70"/>
          <p:cNvSpPr txBox="1">
            <a:spLocks noGrp="1"/>
          </p:cNvSpPr>
          <p:nvPr>
            <p:ph type="sldNum" idx="12"/>
          </p:nvPr>
        </p:nvSpPr>
        <p:spPr>
          <a:xfrm>
            <a:off x="11296611" y="-1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23516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 - Farbleiste 1 2">
  <p:cSld name="leer - Farbleiste 1 2">
    <p:bg>
      <p:bgPr>
        <a:noFill/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71"/>
          <p:cNvPicPr preferRelativeResize="0"/>
          <p:nvPr/>
        </p:nvPicPr>
        <p:blipFill rotWithShape="1">
          <a:blip r:embed="rId2">
            <a:alphaModFix/>
          </a:blip>
          <a:srcRect t="23223" b="23218"/>
          <a:stretch/>
        </p:blipFill>
        <p:spPr>
          <a:xfrm>
            <a:off x="9584967" y="278700"/>
            <a:ext cx="2472816" cy="3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8582" y="5698096"/>
            <a:ext cx="1812365" cy="112233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71"/>
          <p:cNvSpPr txBox="1"/>
          <p:nvPr/>
        </p:nvSpPr>
        <p:spPr>
          <a:xfrm>
            <a:off x="10102340" y="5483995"/>
            <a:ext cx="4000000" cy="5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333"/>
              </a:spcAft>
              <a:buNone/>
            </a:pPr>
            <a:r>
              <a:rPr lang="de" sz="800" b="1">
                <a:solidFill>
                  <a:srgbClr val="777777"/>
                </a:solidFill>
                <a:latin typeface="Abel"/>
                <a:ea typeface="Abel"/>
                <a:cs typeface="Abel"/>
                <a:sym typeface="Abel"/>
              </a:rPr>
              <a:t>GEFÖRDERT VOM</a:t>
            </a:r>
            <a:endParaRPr sz="267">
              <a:solidFill>
                <a:srgbClr val="777777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377" name="Google Shape;377;p71"/>
          <p:cNvSpPr/>
          <p:nvPr/>
        </p:nvSpPr>
        <p:spPr>
          <a:xfrm>
            <a:off x="-5333" y="6733100"/>
            <a:ext cx="2043200" cy="12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71"/>
          <p:cNvSpPr/>
          <p:nvPr/>
        </p:nvSpPr>
        <p:spPr>
          <a:xfrm>
            <a:off x="2038067" y="6733100"/>
            <a:ext cx="2043200" cy="1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71"/>
          <p:cNvSpPr/>
          <p:nvPr/>
        </p:nvSpPr>
        <p:spPr>
          <a:xfrm>
            <a:off x="4081465" y="6733100"/>
            <a:ext cx="2043200" cy="12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71"/>
          <p:cNvSpPr/>
          <p:nvPr/>
        </p:nvSpPr>
        <p:spPr>
          <a:xfrm>
            <a:off x="6116333" y="6733100"/>
            <a:ext cx="2043200" cy="1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71"/>
          <p:cNvSpPr/>
          <p:nvPr/>
        </p:nvSpPr>
        <p:spPr>
          <a:xfrm>
            <a:off x="8144096" y="6733100"/>
            <a:ext cx="2043200" cy="1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71"/>
          <p:cNvSpPr/>
          <p:nvPr/>
        </p:nvSpPr>
        <p:spPr>
          <a:xfrm>
            <a:off x="10170467" y="6733100"/>
            <a:ext cx="2043200" cy="12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20240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 - Farbleiste 1">
  <p:cSld name="leer - Farbleiste 1">
    <p:bg>
      <p:bgPr>
        <a:noFill/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72"/>
          <p:cNvPicPr preferRelativeResize="0"/>
          <p:nvPr/>
        </p:nvPicPr>
        <p:blipFill rotWithShape="1">
          <a:blip r:embed="rId2">
            <a:alphaModFix/>
          </a:blip>
          <a:srcRect t="23223" b="23218"/>
          <a:stretch/>
        </p:blipFill>
        <p:spPr>
          <a:xfrm>
            <a:off x="9584967" y="278700"/>
            <a:ext cx="2472816" cy="3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8582" y="5698096"/>
            <a:ext cx="1812365" cy="1122333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72"/>
          <p:cNvSpPr txBox="1"/>
          <p:nvPr/>
        </p:nvSpPr>
        <p:spPr>
          <a:xfrm>
            <a:off x="10102340" y="5483995"/>
            <a:ext cx="4000000" cy="5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333"/>
              </a:spcAft>
              <a:buNone/>
            </a:pPr>
            <a:r>
              <a:rPr lang="de" sz="800" b="1">
                <a:solidFill>
                  <a:srgbClr val="777777"/>
                </a:solidFill>
                <a:latin typeface="Abel"/>
                <a:ea typeface="Abel"/>
                <a:cs typeface="Abel"/>
                <a:sym typeface="Abel"/>
              </a:rPr>
              <a:t>GEFÖRDERT VOM</a:t>
            </a:r>
            <a:endParaRPr sz="267">
              <a:solidFill>
                <a:srgbClr val="777777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387" name="Google Shape;387;p72"/>
          <p:cNvSpPr/>
          <p:nvPr/>
        </p:nvSpPr>
        <p:spPr>
          <a:xfrm>
            <a:off x="-5333" y="6733100"/>
            <a:ext cx="2043200" cy="12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72"/>
          <p:cNvSpPr/>
          <p:nvPr/>
        </p:nvSpPr>
        <p:spPr>
          <a:xfrm>
            <a:off x="2038067" y="6733100"/>
            <a:ext cx="2043200" cy="1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72"/>
          <p:cNvSpPr/>
          <p:nvPr/>
        </p:nvSpPr>
        <p:spPr>
          <a:xfrm>
            <a:off x="4081465" y="6733100"/>
            <a:ext cx="2043200" cy="12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72"/>
          <p:cNvSpPr/>
          <p:nvPr/>
        </p:nvSpPr>
        <p:spPr>
          <a:xfrm>
            <a:off x="6116333" y="6733100"/>
            <a:ext cx="2043200" cy="1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72"/>
          <p:cNvSpPr/>
          <p:nvPr/>
        </p:nvSpPr>
        <p:spPr>
          <a:xfrm>
            <a:off x="8144096" y="6733100"/>
            <a:ext cx="2043200" cy="1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72"/>
          <p:cNvSpPr/>
          <p:nvPr/>
        </p:nvSpPr>
        <p:spPr>
          <a:xfrm>
            <a:off x="10170467" y="6733100"/>
            <a:ext cx="2043200" cy="12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43687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 - Farbleiste 1 3">
  <p:cSld name="leer - Farbleiste 1 3">
    <p:bg>
      <p:bgPr>
        <a:noFill/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73"/>
          <p:cNvPicPr preferRelativeResize="0"/>
          <p:nvPr/>
        </p:nvPicPr>
        <p:blipFill rotWithShape="1">
          <a:blip r:embed="rId2">
            <a:alphaModFix/>
          </a:blip>
          <a:srcRect t="23223" b="23218"/>
          <a:stretch/>
        </p:blipFill>
        <p:spPr>
          <a:xfrm>
            <a:off x="9584967" y="278700"/>
            <a:ext cx="2472816" cy="3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8582" y="5698096"/>
            <a:ext cx="1812365" cy="1122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73"/>
          <p:cNvSpPr txBox="1"/>
          <p:nvPr/>
        </p:nvSpPr>
        <p:spPr>
          <a:xfrm>
            <a:off x="10102340" y="5483995"/>
            <a:ext cx="4000000" cy="5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333"/>
              </a:spcAft>
              <a:buNone/>
            </a:pPr>
            <a:r>
              <a:rPr lang="de" sz="800" b="1">
                <a:solidFill>
                  <a:srgbClr val="777777"/>
                </a:solidFill>
                <a:latin typeface="Abel"/>
                <a:ea typeface="Abel"/>
                <a:cs typeface="Abel"/>
                <a:sym typeface="Abel"/>
              </a:rPr>
              <a:t>GEFÖRDERT VOM</a:t>
            </a:r>
            <a:endParaRPr sz="267">
              <a:solidFill>
                <a:srgbClr val="777777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397" name="Google Shape;397;p73"/>
          <p:cNvSpPr/>
          <p:nvPr/>
        </p:nvSpPr>
        <p:spPr>
          <a:xfrm>
            <a:off x="-5333" y="6733100"/>
            <a:ext cx="2043200" cy="12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73"/>
          <p:cNvSpPr/>
          <p:nvPr/>
        </p:nvSpPr>
        <p:spPr>
          <a:xfrm>
            <a:off x="2038067" y="6733100"/>
            <a:ext cx="2043200" cy="1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73"/>
          <p:cNvSpPr/>
          <p:nvPr/>
        </p:nvSpPr>
        <p:spPr>
          <a:xfrm>
            <a:off x="4081465" y="6733100"/>
            <a:ext cx="2043200" cy="12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73"/>
          <p:cNvSpPr/>
          <p:nvPr/>
        </p:nvSpPr>
        <p:spPr>
          <a:xfrm>
            <a:off x="6116333" y="6733100"/>
            <a:ext cx="2043200" cy="1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73"/>
          <p:cNvSpPr/>
          <p:nvPr/>
        </p:nvSpPr>
        <p:spPr>
          <a:xfrm>
            <a:off x="8144096" y="6733100"/>
            <a:ext cx="2043200" cy="1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73"/>
          <p:cNvSpPr/>
          <p:nvPr/>
        </p:nvSpPr>
        <p:spPr>
          <a:xfrm>
            <a:off x="10170467" y="6733100"/>
            <a:ext cx="2043200" cy="12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25291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7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7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06" name="Google Shape;406;p7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56391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Nur Titel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75"/>
          <p:cNvSpPr txBox="1">
            <a:spLocks noGrp="1"/>
          </p:cNvSpPr>
          <p:nvPr>
            <p:ph type="title"/>
          </p:nvPr>
        </p:nvSpPr>
        <p:spPr>
          <a:xfrm>
            <a:off x="609600" y="486313"/>
            <a:ext cx="94940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7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9pPr>
          </a:lstStyle>
          <a:p>
            <a:endParaRPr/>
          </a:p>
        </p:txBody>
      </p:sp>
      <p:sp>
        <p:nvSpPr>
          <p:cNvPr id="409" name="Google Shape;409;p75"/>
          <p:cNvSpPr txBox="1">
            <a:spLocks noGrp="1"/>
          </p:cNvSpPr>
          <p:nvPr>
            <p:ph type="sldNum" idx="12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0"/>
              </a:spcBef>
              <a:buNone/>
              <a:defRPr sz="13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0"/>
              </a:spcBef>
              <a:buNone/>
              <a:defRPr sz="13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l" rtl="0">
              <a:spcBef>
                <a:spcPts val="0"/>
              </a:spcBef>
              <a:buNone/>
              <a:defRPr sz="13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l" rtl="0">
              <a:spcBef>
                <a:spcPts val="0"/>
              </a:spcBef>
              <a:buNone/>
              <a:defRPr sz="13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l" rtl="0">
              <a:spcBef>
                <a:spcPts val="0"/>
              </a:spcBef>
              <a:buNone/>
              <a:defRPr sz="13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l" rtl="0">
              <a:spcBef>
                <a:spcPts val="0"/>
              </a:spcBef>
              <a:buNone/>
              <a:defRPr sz="13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l" rtl="0">
              <a:spcBef>
                <a:spcPts val="0"/>
              </a:spcBef>
              <a:buNone/>
              <a:defRPr sz="13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l" rtl="0">
              <a:spcBef>
                <a:spcPts val="0"/>
              </a:spcBef>
              <a:buNone/>
              <a:defRPr sz="13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10" name="Google Shape;410;p75"/>
          <p:cNvSpPr txBox="1"/>
          <p:nvPr/>
        </p:nvSpPr>
        <p:spPr>
          <a:xfrm>
            <a:off x="8161868" y="6400412"/>
            <a:ext cx="3432000" cy="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3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www.edu-sharing.com</a:t>
            </a:r>
            <a:endParaRPr sz="1333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020615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>
  <p:cSld name="Empty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0574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 2">
  <p:cSld name="Leer 2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7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2158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B30DC01-2036-D2C0-A694-A56479847230}"/>
              </a:ext>
            </a:extLst>
          </p:cNvPr>
          <p:cNvSpPr/>
          <p:nvPr userDrawn="1"/>
        </p:nvSpPr>
        <p:spPr>
          <a:xfrm>
            <a:off x="1" y="0"/>
            <a:ext cx="12192000" cy="5545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9D81CA6-D48C-09D5-D75C-3F428B7364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97564" y="1574204"/>
            <a:ext cx="2045637" cy="61310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2EC824B-7EE4-0DD8-3BAB-1FBCAC235F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606" y="3178246"/>
            <a:ext cx="9144000" cy="1793839"/>
          </a:xfrm>
        </p:spPr>
        <p:txBody>
          <a:bodyPr wrap="square" lIns="0" tIns="0" rIns="0" bIns="0"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Vielen Dank!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B8EF76D-F63C-0822-F31D-D839FC6B4B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51" y="5725546"/>
            <a:ext cx="11107711" cy="87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326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tegory + Title + Picture 1">
  <p:cSld name="Category + Title + Picture 1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78"/>
          <p:cNvSpPr txBox="1">
            <a:spLocks noGrp="1"/>
          </p:cNvSpPr>
          <p:nvPr>
            <p:ph type="ctrTitle"/>
          </p:nvPr>
        </p:nvSpPr>
        <p:spPr>
          <a:xfrm>
            <a:off x="7228400" y="4869167"/>
            <a:ext cx="8899200" cy="110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98000" tIns="91425" rIns="140400" bIns="91425" anchor="ctr" anchorCtr="0">
            <a:noAutofit/>
          </a:bodyPr>
          <a:lstStyle>
            <a:lvl1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  <a:defRPr sz="24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  <a:defRPr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  <a:defRPr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  <a:defRPr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  <a:defRPr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  <a:defRPr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  <a:defRPr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  <a:defRPr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  <a:defRPr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6" name="Google Shape;416;p78"/>
          <p:cNvSpPr/>
          <p:nvPr/>
        </p:nvSpPr>
        <p:spPr>
          <a:xfrm>
            <a:off x="132635" y="6303437"/>
            <a:ext cx="442800" cy="442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78"/>
          <p:cNvSpPr txBox="1">
            <a:spLocks noGrp="1"/>
          </p:cNvSpPr>
          <p:nvPr>
            <p:ph type="sldNum" idx="12"/>
          </p:nvPr>
        </p:nvSpPr>
        <p:spPr>
          <a:xfrm>
            <a:off x="124339" y="6339360"/>
            <a:ext cx="442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666666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666666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666666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666666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666666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666666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666666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666666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666666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18" name="Google Shape;418;p78"/>
          <p:cNvSpPr txBox="1"/>
          <p:nvPr/>
        </p:nvSpPr>
        <p:spPr>
          <a:xfrm>
            <a:off x="7973468" y="6234616"/>
            <a:ext cx="3432000" cy="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333">
                <a:solidFill>
                  <a:srgbClr val="306584"/>
                </a:solidFill>
                <a:latin typeface="Open Sans"/>
                <a:ea typeface="Open Sans"/>
                <a:cs typeface="Open Sans"/>
                <a:sym typeface="Open Sans"/>
              </a:rPr>
              <a:t>www.edu-sharing.com</a:t>
            </a:r>
            <a:endParaRPr sz="1333">
              <a:solidFill>
                <a:srgbClr val="30658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43088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 - Farbleiste 1 4">
  <p:cSld name="leer - Farbleiste 1 4">
    <p:bg>
      <p:bgPr>
        <a:noFill/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79"/>
          <p:cNvPicPr preferRelativeResize="0"/>
          <p:nvPr/>
        </p:nvPicPr>
        <p:blipFill rotWithShape="1">
          <a:blip r:embed="rId2">
            <a:alphaModFix/>
          </a:blip>
          <a:srcRect t="23223" b="23218"/>
          <a:stretch/>
        </p:blipFill>
        <p:spPr>
          <a:xfrm>
            <a:off x="9584967" y="278700"/>
            <a:ext cx="2472816" cy="3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8582" y="5698096"/>
            <a:ext cx="1812365" cy="1122333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79"/>
          <p:cNvSpPr txBox="1"/>
          <p:nvPr/>
        </p:nvSpPr>
        <p:spPr>
          <a:xfrm>
            <a:off x="10102340" y="5483995"/>
            <a:ext cx="4000000" cy="5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333"/>
              </a:spcAft>
              <a:buNone/>
            </a:pPr>
            <a:r>
              <a:rPr lang="de" sz="800" b="1">
                <a:solidFill>
                  <a:srgbClr val="777777"/>
                </a:solidFill>
                <a:latin typeface="Abel"/>
                <a:ea typeface="Abel"/>
                <a:cs typeface="Abel"/>
                <a:sym typeface="Abel"/>
              </a:rPr>
              <a:t>GEFÖRDERT VOM</a:t>
            </a:r>
            <a:endParaRPr sz="267">
              <a:solidFill>
                <a:srgbClr val="777777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423" name="Google Shape;423;p79"/>
          <p:cNvSpPr/>
          <p:nvPr/>
        </p:nvSpPr>
        <p:spPr>
          <a:xfrm>
            <a:off x="-5333" y="6733100"/>
            <a:ext cx="2043200" cy="12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79"/>
          <p:cNvSpPr/>
          <p:nvPr/>
        </p:nvSpPr>
        <p:spPr>
          <a:xfrm>
            <a:off x="2038067" y="6733100"/>
            <a:ext cx="2043200" cy="1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79"/>
          <p:cNvSpPr/>
          <p:nvPr/>
        </p:nvSpPr>
        <p:spPr>
          <a:xfrm>
            <a:off x="4081465" y="6733100"/>
            <a:ext cx="2043200" cy="12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79"/>
          <p:cNvSpPr/>
          <p:nvPr/>
        </p:nvSpPr>
        <p:spPr>
          <a:xfrm>
            <a:off x="6116333" y="6733100"/>
            <a:ext cx="2043200" cy="1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79"/>
          <p:cNvSpPr/>
          <p:nvPr/>
        </p:nvSpPr>
        <p:spPr>
          <a:xfrm>
            <a:off x="8144096" y="6733100"/>
            <a:ext cx="2043200" cy="1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79"/>
          <p:cNvSpPr/>
          <p:nvPr/>
        </p:nvSpPr>
        <p:spPr>
          <a:xfrm>
            <a:off x="10170467" y="6733100"/>
            <a:ext cx="2043200" cy="12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75576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 - Farbleiste 1 5">
  <p:cSld name="leer - Farbleiste 1 5">
    <p:bg>
      <p:bgPr>
        <a:noFill/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80"/>
          <p:cNvPicPr preferRelativeResize="0"/>
          <p:nvPr/>
        </p:nvPicPr>
        <p:blipFill rotWithShape="1">
          <a:blip r:embed="rId2">
            <a:alphaModFix/>
          </a:blip>
          <a:srcRect t="23223" b="23218"/>
          <a:stretch/>
        </p:blipFill>
        <p:spPr>
          <a:xfrm>
            <a:off x="9584967" y="278700"/>
            <a:ext cx="2472816" cy="3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8582" y="5698096"/>
            <a:ext cx="1812365" cy="1122333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80"/>
          <p:cNvSpPr txBox="1"/>
          <p:nvPr/>
        </p:nvSpPr>
        <p:spPr>
          <a:xfrm>
            <a:off x="10102340" y="5483995"/>
            <a:ext cx="4000000" cy="5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333"/>
              </a:spcAft>
              <a:buNone/>
            </a:pPr>
            <a:r>
              <a:rPr lang="de" sz="800" b="1">
                <a:solidFill>
                  <a:srgbClr val="777777"/>
                </a:solidFill>
                <a:latin typeface="Abel"/>
                <a:ea typeface="Abel"/>
                <a:cs typeface="Abel"/>
                <a:sym typeface="Abel"/>
              </a:rPr>
              <a:t>GEFÖRDERT VOM</a:t>
            </a:r>
            <a:endParaRPr sz="267">
              <a:solidFill>
                <a:srgbClr val="777777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433" name="Google Shape;433;p80"/>
          <p:cNvSpPr/>
          <p:nvPr/>
        </p:nvSpPr>
        <p:spPr>
          <a:xfrm>
            <a:off x="-5333" y="6733100"/>
            <a:ext cx="2043200" cy="12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80"/>
          <p:cNvSpPr/>
          <p:nvPr/>
        </p:nvSpPr>
        <p:spPr>
          <a:xfrm>
            <a:off x="2038067" y="6733100"/>
            <a:ext cx="2043200" cy="1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80"/>
          <p:cNvSpPr/>
          <p:nvPr/>
        </p:nvSpPr>
        <p:spPr>
          <a:xfrm>
            <a:off x="4081465" y="6733100"/>
            <a:ext cx="2043200" cy="12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80"/>
          <p:cNvSpPr/>
          <p:nvPr/>
        </p:nvSpPr>
        <p:spPr>
          <a:xfrm>
            <a:off x="6116333" y="6733100"/>
            <a:ext cx="2043200" cy="1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80"/>
          <p:cNvSpPr/>
          <p:nvPr/>
        </p:nvSpPr>
        <p:spPr>
          <a:xfrm>
            <a:off x="8144096" y="6733100"/>
            <a:ext cx="2043200" cy="1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80"/>
          <p:cNvSpPr/>
          <p:nvPr/>
        </p:nvSpPr>
        <p:spPr>
          <a:xfrm>
            <a:off x="10170467" y="6733100"/>
            <a:ext cx="2043200" cy="12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122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Picture 3 2">
  <p:cSld name="Title + Picture 3 2">
    <p:bg>
      <p:bgPr>
        <a:noFill/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81"/>
          <p:cNvSpPr/>
          <p:nvPr/>
        </p:nvSpPr>
        <p:spPr>
          <a:xfrm rot="-5400000">
            <a:off x="-73233" y="69500"/>
            <a:ext cx="6885200" cy="674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41" name="Google Shape;441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54123" y="6196777"/>
            <a:ext cx="732821" cy="3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81"/>
          <p:cNvPicPr preferRelativeResize="0"/>
          <p:nvPr/>
        </p:nvPicPr>
        <p:blipFill rotWithShape="1">
          <a:blip r:embed="rId3">
            <a:alphaModFix amt="52000"/>
          </a:blip>
          <a:srcRect/>
          <a:stretch/>
        </p:blipFill>
        <p:spPr>
          <a:xfrm>
            <a:off x="243100" y="6211200"/>
            <a:ext cx="1255200" cy="46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81"/>
          <p:cNvSpPr txBox="1">
            <a:spLocks noGrp="1"/>
          </p:cNvSpPr>
          <p:nvPr>
            <p:ph type="body" idx="1"/>
          </p:nvPr>
        </p:nvSpPr>
        <p:spPr>
          <a:xfrm>
            <a:off x="7322067" y="1210000"/>
            <a:ext cx="4870000" cy="54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lnSpc>
                <a:spcPct val="130000"/>
              </a:lnSpc>
              <a:spcBef>
                <a:spcPts val="2667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 Rounded"/>
              <a:buAutoNum type="arabicPeriod"/>
              <a:defRPr sz="3200">
                <a:solidFill>
                  <a:schemeClr val="accent2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1219170" lvl="1" indent="-423323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lphaLcPeriod"/>
              <a:defRPr sz="1867">
                <a:solidFill>
                  <a:schemeClr val="accent2"/>
                </a:solidFill>
              </a:defRPr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AutoNum type="romanLcPeriod"/>
              <a:defRPr sz="1467">
                <a:solidFill>
                  <a:schemeClr val="accent2"/>
                </a:solidFill>
              </a:defRPr>
            </a:lvl3pPr>
            <a:lvl4pPr marL="2438339" lvl="3" indent="-38945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arabicPeriod"/>
              <a:defRPr sz="1333">
                <a:solidFill>
                  <a:schemeClr val="accent2"/>
                </a:solidFill>
              </a:defRPr>
            </a:lvl4pPr>
            <a:lvl5pPr marL="3047924" lvl="4" indent="-38945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alphaLcPeriod"/>
              <a:defRPr sz="1333">
                <a:solidFill>
                  <a:schemeClr val="accent2"/>
                </a:solidFill>
              </a:defRPr>
            </a:lvl5pPr>
            <a:lvl6pPr marL="3657509" lvl="5" indent="-38945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LcPeriod"/>
              <a:defRPr sz="1333">
                <a:solidFill>
                  <a:schemeClr val="accent2"/>
                </a:solidFill>
              </a:defRPr>
            </a:lvl6pPr>
            <a:lvl7pPr marL="4267093" lvl="6" indent="-38945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arabicPeriod"/>
              <a:defRPr sz="1333">
                <a:solidFill>
                  <a:schemeClr val="accent2"/>
                </a:solidFill>
              </a:defRPr>
            </a:lvl7pPr>
            <a:lvl8pPr marL="4876678" lvl="7" indent="-38945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alphaLcPeriod"/>
              <a:defRPr sz="1333">
                <a:solidFill>
                  <a:schemeClr val="accent2"/>
                </a:solidFill>
              </a:defRPr>
            </a:lvl8pPr>
            <a:lvl9pPr marL="5486263" lvl="8" indent="-38945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LcPeriod"/>
              <a:defRPr sz="1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34690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Picture 3 2 1">
  <p:cSld name="Title + Picture 3 2 1">
    <p:bg>
      <p:bgPr>
        <a:noFill/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82"/>
          <p:cNvSpPr/>
          <p:nvPr/>
        </p:nvSpPr>
        <p:spPr>
          <a:xfrm rot="-5400000">
            <a:off x="-73233" y="69500"/>
            <a:ext cx="6885200" cy="674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46" name="Google Shape;446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54123" y="6196777"/>
            <a:ext cx="732821" cy="3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82"/>
          <p:cNvPicPr preferRelativeResize="0"/>
          <p:nvPr/>
        </p:nvPicPr>
        <p:blipFill rotWithShape="1">
          <a:blip r:embed="rId3">
            <a:alphaModFix amt="52000"/>
          </a:blip>
          <a:srcRect/>
          <a:stretch/>
        </p:blipFill>
        <p:spPr>
          <a:xfrm>
            <a:off x="243100" y="6211200"/>
            <a:ext cx="1255200" cy="46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82"/>
          <p:cNvSpPr txBox="1">
            <a:spLocks noGrp="1"/>
          </p:cNvSpPr>
          <p:nvPr>
            <p:ph type="body" idx="1"/>
          </p:nvPr>
        </p:nvSpPr>
        <p:spPr>
          <a:xfrm>
            <a:off x="7322067" y="1210000"/>
            <a:ext cx="4870000" cy="54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lnSpc>
                <a:spcPct val="130000"/>
              </a:lnSpc>
              <a:spcBef>
                <a:spcPts val="2667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 Rounded"/>
              <a:buAutoNum type="arabicPeriod"/>
              <a:defRPr sz="3200">
                <a:solidFill>
                  <a:schemeClr val="accent2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1219170" lvl="1" indent="-423323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lphaLcPeriod"/>
              <a:defRPr sz="1867">
                <a:solidFill>
                  <a:schemeClr val="accent2"/>
                </a:solidFill>
              </a:defRPr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AutoNum type="romanLcPeriod"/>
              <a:defRPr sz="1467">
                <a:solidFill>
                  <a:schemeClr val="accent2"/>
                </a:solidFill>
              </a:defRPr>
            </a:lvl3pPr>
            <a:lvl4pPr marL="2438339" lvl="3" indent="-38945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arabicPeriod"/>
              <a:defRPr sz="1333">
                <a:solidFill>
                  <a:schemeClr val="accent2"/>
                </a:solidFill>
              </a:defRPr>
            </a:lvl4pPr>
            <a:lvl5pPr marL="3047924" lvl="4" indent="-38945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alphaLcPeriod"/>
              <a:defRPr sz="1333">
                <a:solidFill>
                  <a:schemeClr val="accent2"/>
                </a:solidFill>
              </a:defRPr>
            </a:lvl5pPr>
            <a:lvl6pPr marL="3657509" lvl="5" indent="-38945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LcPeriod"/>
              <a:defRPr sz="1333">
                <a:solidFill>
                  <a:schemeClr val="accent2"/>
                </a:solidFill>
              </a:defRPr>
            </a:lvl6pPr>
            <a:lvl7pPr marL="4267093" lvl="6" indent="-38945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arabicPeriod"/>
              <a:defRPr sz="1333">
                <a:solidFill>
                  <a:schemeClr val="accent2"/>
                </a:solidFill>
              </a:defRPr>
            </a:lvl7pPr>
            <a:lvl8pPr marL="4876678" lvl="7" indent="-38945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alphaLcPeriod"/>
              <a:defRPr sz="1333">
                <a:solidFill>
                  <a:schemeClr val="accent2"/>
                </a:solidFill>
              </a:defRPr>
            </a:lvl8pPr>
            <a:lvl9pPr marL="5486263" lvl="8" indent="-38945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LcPeriod"/>
              <a:defRPr sz="1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2647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 - Farbleiste 1 6">
  <p:cSld name="leer - Farbleiste 1 6">
    <p:bg>
      <p:bgPr>
        <a:noFill/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83"/>
          <p:cNvPicPr preferRelativeResize="0"/>
          <p:nvPr/>
        </p:nvPicPr>
        <p:blipFill rotWithShape="1">
          <a:blip r:embed="rId2">
            <a:alphaModFix/>
          </a:blip>
          <a:srcRect t="23223" b="23218"/>
          <a:stretch/>
        </p:blipFill>
        <p:spPr>
          <a:xfrm>
            <a:off x="9584967" y="278700"/>
            <a:ext cx="2472816" cy="3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8582" y="5698096"/>
            <a:ext cx="1812365" cy="1122333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83"/>
          <p:cNvSpPr txBox="1"/>
          <p:nvPr/>
        </p:nvSpPr>
        <p:spPr>
          <a:xfrm>
            <a:off x="10102340" y="5483995"/>
            <a:ext cx="4000000" cy="5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333"/>
              </a:spcAft>
              <a:buNone/>
            </a:pPr>
            <a:r>
              <a:rPr lang="de" sz="800" b="1">
                <a:solidFill>
                  <a:srgbClr val="777777"/>
                </a:solidFill>
                <a:latin typeface="Abel"/>
                <a:ea typeface="Abel"/>
                <a:cs typeface="Abel"/>
                <a:sym typeface="Abel"/>
              </a:rPr>
              <a:t>GEFÖRDERT VOM</a:t>
            </a:r>
            <a:endParaRPr sz="267">
              <a:solidFill>
                <a:srgbClr val="777777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453" name="Google Shape;453;p83"/>
          <p:cNvSpPr/>
          <p:nvPr/>
        </p:nvSpPr>
        <p:spPr>
          <a:xfrm>
            <a:off x="-5333" y="6733100"/>
            <a:ext cx="2043200" cy="12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83"/>
          <p:cNvSpPr/>
          <p:nvPr/>
        </p:nvSpPr>
        <p:spPr>
          <a:xfrm>
            <a:off x="2038067" y="6733100"/>
            <a:ext cx="2043200" cy="1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83"/>
          <p:cNvSpPr/>
          <p:nvPr/>
        </p:nvSpPr>
        <p:spPr>
          <a:xfrm>
            <a:off x="4081465" y="6733100"/>
            <a:ext cx="2043200" cy="12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83"/>
          <p:cNvSpPr/>
          <p:nvPr/>
        </p:nvSpPr>
        <p:spPr>
          <a:xfrm>
            <a:off x="6116333" y="6733100"/>
            <a:ext cx="2043200" cy="1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83"/>
          <p:cNvSpPr/>
          <p:nvPr/>
        </p:nvSpPr>
        <p:spPr>
          <a:xfrm>
            <a:off x="8144096" y="6733100"/>
            <a:ext cx="2043200" cy="1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83"/>
          <p:cNvSpPr/>
          <p:nvPr/>
        </p:nvSpPr>
        <p:spPr>
          <a:xfrm>
            <a:off x="10170467" y="6733100"/>
            <a:ext cx="2043200" cy="12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67117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3.Inhaltsverzeichnis/Leer 2">
  <p:cSld name="1.3.Inhaltsverzeichnis/Leer 2">
    <p:bg>
      <p:bgPr>
        <a:noFill/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84"/>
          <p:cNvPicPr preferRelativeResize="0"/>
          <p:nvPr/>
        </p:nvPicPr>
        <p:blipFill rotWithShape="1">
          <a:blip r:embed="rId2">
            <a:alphaModFix/>
          </a:blip>
          <a:srcRect t="16584" b="23218"/>
          <a:stretch/>
        </p:blipFill>
        <p:spPr>
          <a:xfrm>
            <a:off x="8578101" y="1289467"/>
            <a:ext cx="3491799" cy="595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12192004" cy="1000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16912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3.Inhaltsverzeichnis/Leer 3">
  <p:cSld name="1.3.Inhaltsverzeichnis/Leer 3">
    <p:bg>
      <p:bgPr>
        <a:noFill/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85"/>
          <p:cNvPicPr preferRelativeResize="0"/>
          <p:nvPr/>
        </p:nvPicPr>
        <p:blipFill rotWithShape="1">
          <a:blip r:embed="rId2">
            <a:alphaModFix/>
          </a:blip>
          <a:srcRect t="16584" b="23218"/>
          <a:stretch/>
        </p:blipFill>
        <p:spPr>
          <a:xfrm>
            <a:off x="8578101" y="1289467"/>
            <a:ext cx="3491799" cy="595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12192004" cy="1000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55215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3.Inhaltsverzeichnis/Leer 4">
  <p:cSld name="1.3.Inhaltsverzeichnis/Leer 4">
    <p:bg>
      <p:bgPr>
        <a:noFill/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86"/>
          <p:cNvPicPr preferRelativeResize="0"/>
          <p:nvPr/>
        </p:nvPicPr>
        <p:blipFill rotWithShape="1">
          <a:blip r:embed="rId2">
            <a:alphaModFix/>
          </a:blip>
          <a:srcRect t="16584" b="23218"/>
          <a:stretch/>
        </p:blipFill>
        <p:spPr>
          <a:xfrm>
            <a:off x="8578101" y="1289467"/>
            <a:ext cx="3491799" cy="595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12192004" cy="1000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769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B30DC01-2036-D2C0-A694-A56479847230}"/>
              </a:ext>
            </a:extLst>
          </p:cNvPr>
          <p:cNvSpPr/>
          <p:nvPr userDrawn="1"/>
        </p:nvSpPr>
        <p:spPr>
          <a:xfrm>
            <a:off x="1" y="0"/>
            <a:ext cx="12192000" cy="5545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2EC824B-7EE4-0DD8-3BAB-1FBCAC235F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606" y="3178246"/>
            <a:ext cx="9144000" cy="1793839"/>
          </a:xfrm>
        </p:spPr>
        <p:txBody>
          <a:bodyPr wrap="square" lIns="0" tIns="0" rIns="0" bIns="0"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Vielen Dank!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AF77854-B35C-649D-F8C2-94C0F89146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97564" y="1574204"/>
            <a:ext cx="2045637" cy="61310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96192A3-95CF-D9F1-CFA9-3060741073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51" y="5725546"/>
            <a:ext cx="11107711" cy="87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61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ckblatt WLO">
  <p:cSld name="Deckblatt WLO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4"/>
          <p:cNvSpPr/>
          <p:nvPr/>
        </p:nvSpPr>
        <p:spPr>
          <a:xfrm>
            <a:off x="0" y="5615181"/>
            <a:ext cx="12192000" cy="1242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12" name="Google Shape;11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28456" y="5825618"/>
            <a:ext cx="1812365" cy="112233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4"/>
          <p:cNvSpPr txBox="1"/>
          <p:nvPr/>
        </p:nvSpPr>
        <p:spPr>
          <a:xfrm>
            <a:off x="9167543" y="5660234"/>
            <a:ext cx="1288800" cy="5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333"/>
              </a:spcAft>
              <a:buNone/>
            </a:pPr>
            <a:r>
              <a:rPr lang="de" sz="800" b="1">
                <a:solidFill>
                  <a:srgbClr val="777777"/>
                </a:solidFill>
                <a:latin typeface="Abel"/>
                <a:ea typeface="Abel"/>
                <a:cs typeface="Abel"/>
                <a:sym typeface="Abel"/>
              </a:rPr>
              <a:t>GEFÖRDERT VOM</a:t>
            </a:r>
            <a:endParaRPr sz="267">
              <a:solidFill>
                <a:srgbClr val="777777"/>
              </a:solidFill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114" name="Google Shape;11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4333" y="5825634"/>
            <a:ext cx="867048" cy="92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1738" y="6168922"/>
            <a:ext cx="1129039" cy="54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0595" y="6376541"/>
            <a:ext cx="1129032" cy="333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4"/>
          <p:cNvPicPr preferRelativeResize="0"/>
          <p:nvPr/>
        </p:nvPicPr>
        <p:blipFill>
          <a:blip r:embed="rId6">
            <a:alphaModFix amt="38000"/>
          </a:blip>
          <a:stretch>
            <a:fillRect/>
          </a:stretch>
        </p:blipFill>
        <p:spPr>
          <a:xfrm>
            <a:off x="2552884" y="6318803"/>
            <a:ext cx="1129035" cy="39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79445" y="6238352"/>
            <a:ext cx="1129032" cy="47213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4"/>
          <p:cNvSpPr txBox="1"/>
          <p:nvPr/>
        </p:nvSpPr>
        <p:spPr>
          <a:xfrm>
            <a:off x="2346500" y="5660234"/>
            <a:ext cx="3247200" cy="52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333"/>
              </a:spcAft>
              <a:buNone/>
            </a:pPr>
            <a:r>
              <a:rPr lang="de" sz="800" b="1">
                <a:solidFill>
                  <a:srgbClr val="777777"/>
                </a:solidFill>
                <a:latin typeface="Abel"/>
                <a:ea typeface="Abel"/>
                <a:cs typeface="Abel"/>
                <a:sym typeface="Abel"/>
              </a:rPr>
              <a:t>IT’s JOINTLY:  VERBUNDPROJEKT VON</a:t>
            </a:r>
            <a:endParaRPr sz="267">
              <a:solidFill>
                <a:srgbClr val="777777"/>
              </a:solidFill>
              <a:latin typeface="Abel"/>
              <a:ea typeface="Abel"/>
              <a:cs typeface="Abel"/>
              <a:sym typeface="Abel"/>
            </a:endParaRPr>
          </a:p>
        </p:txBody>
      </p:sp>
      <p:cxnSp>
        <p:nvCxnSpPr>
          <p:cNvPr id="120" name="Google Shape;120;p24"/>
          <p:cNvCxnSpPr/>
          <p:nvPr/>
        </p:nvCxnSpPr>
        <p:spPr>
          <a:xfrm>
            <a:off x="9146705" y="6017249"/>
            <a:ext cx="0" cy="74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" name="Google Shape;121;p24"/>
          <p:cNvCxnSpPr/>
          <p:nvPr/>
        </p:nvCxnSpPr>
        <p:spPr>
          <a:xfrm>
            <a:off x="2226084" y="6017249"/>
            <a:ext cx="0" cy="74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2" name="Google Shape;122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66064" y="250967"/>
            <a:ext cx="1693765" cy="86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4"/>
          <p:cNvSpPr/>
          <p:nvPr/>
        </p:nvSpPr>
        <p:spPr>
          <a:xfrm>
            <a:off x="-5333" y="5490375"/>
            <a:ext cx="2043200" cy="12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4"/>
          <p:cNvSpPr/>
          <p:nvPr/>
        </p:nvSpPr>
        <p:spPr>
          <a:xfrm>
            <a:off x="2038067" y="5490375"/>
            <a:ext cx="2043200" cy="1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4"/>
          <p:cNvSpPr/>
          <p:nvPr/>
        </p:nvSpPr>
        <p:spPr>
          <a:xfrm>
            <a:off x="4081465" y="5490375"/>
            <a:ext cx="2043200" cy="12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4"/>
          <p:cNvSpPr/>
          <p:nvPr/>
        </p:nvSpPr>
        <p:spPr>
          <a:xfrm>
            <a:off x="6116333" y="5490375"/>
            <a:ext cx="2043200" cy="1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4"/>
          <p:cNvSpPr/>
          <p:nvPr/>
        </p:nvSpPr>
        <p:spPr>
          <a:xfrm>
            <a:off x="8144096" y="5490375"/>
            <a:ext cx="2043200" cy="1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4"/>
          <p:cNvSpPr/>
          <p:nvPr/>
        </p:nvSpPr>
        <p:spPr>
          <a:xfrm>
            <a:off x="10170467" y="5490375"/>
            <a:ext cx="2043200" cy="12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9" name="Google Shape;129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1001" y="5773801"/>
            <a:ext cx="1596151" cy="99143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4"/>
          <p:cNvSpPr txBox="1">
            <a:spLocks noGrp="1"/>
          </p:cNvSpPr>
          <p:nvPr>
            <p:ph type="ctrTitle"/>
          </p:nvPr>
        </p:nvSpPr>
        <p:spPr>
          <a:xfrm>
            <a:off x="835400" y="1550567"/>
            <a:ext cx="10724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"/>
              <a:buNone/>
              <a:defRPr sz="5333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Montserrat Medium"/>
              <a:buNone/>
              <a:defRPr sz="5333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subTitle" idx="1"/>
          </p:nvPr>
        </p:nvSpPr>
        <p:spPr>
          <a:xfrm>
            <a:off x="813967" y="3603260"/>
            <a:ext cx="9688800" cy="6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221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6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6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61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64" Type="http://schemas.openxmlformats.org/officeDocument/2006/relationships/slideLayout" Target="../slideLayouts/slideLayout77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6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60" Type="http://schemas.openxmlformats.org/officeDocument/2006/relationships/slideLayout" Target="../slideLayouts/slideLayout73.xml"/><Relationship Id="rId6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5E60A78-2B68-2770-40DB-B56AC4BF9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12F4E1-B431-F2E9-5395-F61BE4ECF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2652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 txBox="1">
            <a:spLocks noGrp="1"/>
          </p:cNvSpPr>
          <p:nvPr>
            <p:ph type="title"/>
          </p:nvPr>
        </p:nvSpPr>
        <p:spPr>
          <a:xfrm>
            <a:off x="434000" y="470800"/>
            <a:ext cx="11324000" cy="8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body" idx="1"/>
          </p:nvPr>
        </p:nvSpPr>
        <p:spPr>
          <a:xfrm>
            <a:off x="433967" y="2340933"/>
            <a:ext cx="11080800" cy="36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●"/>
              <a:defRPr sz="2000">
                <a:solidFill>
                  <a:schemeClr val="accent3"/>
                </a:solidFill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>
                <a:solidFill>
                  <a:schemeClr val="accent3"/>
                </a:solidFill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■"/>
              <a:defRPr sz="1600">
                <a:solidFill>
                  <a:schemeClr val="accent3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○"/>
              <a:defRPr sz="1200">
                <a:solidFill>
                  <a:schemeClr val="accent3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■"/>
              <a:defRPr sz="1200">
                <a:solidFill>
                  <a:schemeClr val="accent3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●"/>
              <a:defRPr sz="1200">
                <a:solidFill>
                  <a:schemeClr val="accent3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○"/>
              <a:defRPr sz="1200">
                <a:solidFill>
                  <a:schemeClr val="accent3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01343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  <p:sldLayoutId id="2147483708" r:id="rId34"/>
    <p:sldLayoutId id="2147483709" r:id="rId35"/>
    <p:sldLayoutId id="2147483710" r:id="rId36"/>
    <p:sldLayoutId id="2147483711" r:id="rId37"/>
    <p:sldLayoutId id="2147483712" r:id="rId38"/>
    <p:sldLayoutId id="2147483713" r:id="rId39"/>
    <p:sldLayoutId id="2147483714" r:id="rId40"/>
    <p:sldLayoutId id="2147483715" r:id="rId41"/>
    <p:sldLayoutId id="2147483716" r:id="rId42"/>
    <p:sldLayoutId id="2147483717" r:id="rId43"/>
    <p:sldLayoutId id="2147483718" r:id="rId44"/>
    <p:sldLayoutId id="2147483719" r:id="rId45"/>
    <p:sldLayoutId id="2147483720" r:id="rId46"/>
    <p:sldLayoutId id="2147483721" r:id="rId47"/>
    <p:sldLayoutId id="2147483722" r:id="rId48"/>
    <p:sldLayoutId id="2147483723" r:id="rId49"/>
    <p:sldLayoutId id="2147483724" r:id="rId50"/>
    <p:sldLayoutId id="2147483725" r:id="rId51"/>
    <p:sldLayoutId id="2147483726" r:id="rId52"/>
    <p:sldLayoutId id="2147483727" r:id="rId53"/>
    <p:sldLayoutId id="2147483728" r:id="rId54"/>
    <p:sldLayoutId id="2147483729" r:id="rId55"/>
    <p:sldLayoutId id="2147483730" r:id="rId56"/>
    <p:sldLayoutId id="2147483731" r:id="rId57"/>
    <p:sldLayoutId id="2147483732" r:id="rId58"/>
    <p:sldLayoutId id="2147483733" r:id="rId59"/>
    <p:sldLayoutId id="2147483734" r:id="rId60"/>
    <p:sldLayoutId id="2147483735" r:id="rId61"/>
    <p:sldLayoutId id="2147483736" r:id="rId62"/>
    <p:sldLayoutId id="2147483737" r:id="rId63"/>
    <p:sldLayoutId id="2147483738" r:id="rId64"/>
    <p:sldLayoutId id="2147483739" r:id="rId6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1.xml"/><Relationship Id="rId4" Type="http://schemas.openxmlformats.org/officeDocument/2006/relationships/hyperlink" Target="https://www.zum.de/portal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2.png"/><Relationship Id="rId4" Type="http://schemas.openxmlformats.org/officeDocument/2006/relationships/hyperlink" Target="https://apps.zum.de/apps/21716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kte.zum.de/wiki/Quest_im_Deutschunterricht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hyperlink" Target="https://www.wirlernenonline.de/mitmachen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kurzlinks.de/wlokontakt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hyperlink" Target="https://aaer.digillab.uni-augsburg.de/" TargetMode="Externa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static.uni-graz.at/fileadmin/_files/_project_sites/_oer-info-portal/Dateien/OER-Kriterien_Checkliste.pdf" TargetMode="External"/><Relationship Id="rId11" Type="http://schemas.openxmlformats.org/officeDocument/2006/relationships/image" Target="../media/image24.jpg"/><Relationship Id="rId5" Type="http://schemas.openxmlformats.org/officeDocument/2006/relationships/hyperlink" Target="https://git.rpi-virtuell.de/Comenius-Institut/FOERBICO_und_rpi-virtuell/src/branch/main/qualitaetskriterien/handreichung-qualitaetskriterien.md" TargetMode="External"/><Relationship Id="rId10" Type="http://schemas.openxmlformats.org/officeDocument/2006/relationships/image" Target="../media/image85.png"/><Relationship Id="rId4" Type="http://schemas.openxmlformats.org/officeDocument/2006/relationships/hyperlink" Target="https://www.twillo.de/qualitaets-schnellcheck/" TargetMode="External"/><Relationship Id="rId9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hyperlink" Target="https://emojikopieren.de/" TargetMode="External"/><Relationship Id="rId4" Type="http://schemas.openxmlformats.org/officeDocument/2006/relationships/image" Target="../media/image25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9.jp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0.png"/><Relationship Id="rId4" Type="http://schemas.openxmlformats.org/officeDocument/2006/relationships/customXml" Target="../ink/ink1.xml"/><Relationship Id="rId9" Type="http://schemas.openxmlformats.org/officeDocument/2006/relationships/image" Target="../media/image24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9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4.xml"/><Relationship Id="rId5" Type="http://schemas.openxmlformats.org/officeDocument/2006/relationships/image" Target="../media/image290.png"/><Relationship Id="rId4" Type="http://schemas.openxmlformats.org/officeDocument/2006/relationships/customXml" Target="../ink/ink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uhh.de/jkvs6" TargetMode="External"/><Relationship Id="rId2" Type="http://schemas.openxmlformats.org/officeDocument/2006/relationships/hyperlink" Target="https://www.synergie.uni-hamburg.de/media/sonderbaende/qualitaet-von-oer-2017.pdf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thenounproject.com/browse/icons/term/quality/" TargetMode="External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thenounproject.com/browse/icons/term/whiteboard/" TargetMode="External"/><Relationship Id="rId5" Type="http://schemas.openxmlformats.org/officeDocument/2006/relationships/image" Target="../media/image28.svg"/><Relationship Id="rId4" Type="http://schemas.openxmlformats.org/officeDocument/2006/relationships/hyperlink" Target="https://app.conceptboard.com/board/96u2-zb2m-cpmq-ad92-gmiz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7F4319-1FFD-F4AF-9068-76A5D41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89" y="3541505"/>
            <a:ext cx="9045086" cy="1006728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OER-Materialien einschätzen und bewerten: Qualitätskriterien für die Praxis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D1C91FB-2914-0AA5-2C19-8070B789A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1935" y="2880910"/>
            <a:ext cx="5329084" cy="748945"/>
          </a:xfrm>
        </p:spPr>
        <p:txBody>
          <a:bodyPr/>
          <a:lstStyle/>
          <a:p>
            <a:r>
              <a:rPr lang="de-DE" dirty="0">
                <a:solidFill>
                  <a:schemeClr val="l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14. Treffen Community of Practice</a:t>
            </a:r>
            <a:endParaRPr lang="de-DE" dirty="0">
              <a:solidFill>
                <a:srgbClr val="000000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2213823-9098-9B4A-47B9-4D92B83CA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631" y="5961149"/>
            <a:ext cx="1487578" cy="64926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70AB73C-CDFE-F71D-1BA6-3F922AF5410B}"/>
              </a:ext>
            </a:extLst>
          </p:cNvPr>
          <p:cNvSpPr txBox="1"/>
          <p:nvPr/>
        </p:nvSpPr>
        <p:spPr>
          <a:xfrm>
            <a:off x="10500851" y="1140543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23.04.2026</a:t>
            </a:r>
          </a:p>
        </p:txBody>
      </p:sp>
    </p:spTree>
    <p:extLst>
      <p:ext uri="{BB962C8B-B14F-4D97-AF65-F5344CB8AC3E}">
        <p14:creationId xmlns:p14="http://schemas.microsoft.com/office/powerpoint/2010/main" val="708837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D2A422D-3369-4393-AFB6-9AD74AB898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24"/>
          <a:stretch/>
        </p:blipFill>
        <p:spPr>
          <a:xfrm>
            <a:off x="495453" y="1788038"/>
            <a:ext cx="8971986" cy="4781774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38B326-56CB-BE4C-038B-7C90FA106A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2658" y="1225940"/>
            <a:ext cx="11251499" cy="4085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400" b="1" dirty="0">
                <a:solidFill>
                  <a:srgbClr val="FF0000"/>
                </a:solidFill>
              </a:rPr>
              <a:t>Adaption eines Qualitätsmodells für die </a:t>
            </a:r>
            <a:r>
              <a:rPr lang="de-DE" sz="2400" b="1" i="1" dirty="0">
                <a:solidFill>
                  <a:srgbClr val="FF0000"/>
                </a:solidFill>
              </a:rPr>
              <a:t>H</a:t>
            </a:r>
            <a:r>
              <a:rPr lang="de-DE" sz="2400" i="1" dirty="0">
                <a:solidFill>
                  <a:srgbClr val="FF0000"/>
                </a:solidFill>
              </a:rPr>
              <a:t>amburg</a:t>
            </a:r>
            <a:r>
              <a:rPr lang="de-DE" sz="2400" b="1" i="1" dirty="0">
                <a:solidFill>
                  <a:srgbClr val="FF0000"/>
                </a:solidFill>
              </a:rPr>
              <a:t> O</a:t>
            </a:r>
            <a:r>
              <a:rPr lang="de-DE" sz="2400" i="1" dirty="0">
                <a:solidFill>
                  <a:srgbClr val="FF0000"/>
                </a:solidFill>
              </a:rPr>
              <a:t>pen</a:t>
            </a:r>
            <a:r>
              <a:rPr lang="de-DE" sz="2400" b="1" i="1" dirty="0">
                <a:solidFill>
                  <a:srgbClr val="FF0000"/>
                </a:solidFill>
              </a:rPr>
              <a:t> O</a:t>
            </a:r>
            <a:r>
              <a:rPr lang="de-DE" sz="2400" i="1" dirty="0">
                <a:solidFill>
                  <a:srgbClr val="FF0000"/>
                </a:solidFill>
              </a:rPr>
              <a:t>nline</a:t>
            </a:r>
            <a:r>
              <a:rPr lang="de-DE" sz="2400" b="1" i="1" dirty="0">
                <a:solidFill>
                  <a:srgbClr val="FF0000"/>
                </a:solidFill>
              </a:rPr>
              <a:t> U</a:t>
            </a:r>
            <a:r>
              <a:rPr lang="de-DE" sz="2400" i="1" dirty="0">
                <a:solidFill>
                  <a:srgbClr val="FF0000"/>
                </a:solidFill>
              </a:rPr>
              <a:t>niversity (HOOU)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055B259-C2C9-48CC-AD31-952452BB81ED}"/>
              </a:ext>
            </a:extLst>
          </p:cNvPr>
          <p:cNvSpPr/>
          <p:nvPr/>
        </p:nvSpPr>
        <p:spPr>
          <a:xfrm>
            <a:off x="9610450" y="3057417"/>
            <a:ext cx="2243676" cy="2243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/>
              <a:t>Insgesamt = 15 Skalen</a:t>
            </a:r>
          </a:p>
          <a:p>
            <a:pPr algn="ctr"/>
            <a:endParaRPr lang="de-DE" sz="1100" dirty="0"/>
          </a:p>
          <a:p>
            <a:pPr algn="ctr"/>
            <a:r>
              <a:rPr lang="de-DE" sz="1100" dirty="0"/>
              <a:t>Wovon 8 die pädagogisch-didaktische und 7 die technische Dimension betreffen</a:t>
            </a:r>
          </a:p>
          <a:p>
            <a:pPr algn="ctr"/>
            <a:endParaRPr lang="de-DE" sz="1100" dirty="0"/>
          </a:p>
          <a:p>
            <a:pPr algn="ctr"/>
            <a:r>
              <a:rPr lang="de-DE" sz="1100" dirty="0">
                <a:sym typeface="Wingdings" panose="05000000000000000000" pitchFamily="2" charset="2"/>
              </a:rPr>
              <a:t> Somit ist ein etwas größeres Gewicht auf die pädagogisch-didaktische Dimension des Modells gelegt</a:t>
            </a:r>
            <a:endParaRPr lang="de-DE" sz="11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937F693-0406-4E24-A87A-993376C92311}"/>
              </a:ext>
            </a:extLst>
          </p:cNvPr>
          <p:cNvSpPr txBox="1"/>
          <p:nvPr/>
        </p:nvSpPr>
        <p:spPr>
          <a:xfrm>
            <a:off x="7282833" y="6581001"/>
            <a:ext cx="51922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(Vgl. </a:t>
            </a:r>
            <a:r>
              <a:rPr lang="de-DE" sz="1100" dirty="0" err="1"/>
              <a:t>Mayrberger</a:t>
            </a:r>
            <a:r>
              <a:rPr lang="de-DE" sz="1100" dirty="0"/>
              <a:t>, K., </a:t>
            </a:r>
            <a:r>
              <a:rPr lang="de-DE" sz="1100" dirty="0" err="1"/>
              <a:t>Zawacki</a:t>
            </a:r>
            <a:r>
              <a:rPr lang="de-DE" sz="1100" dirty="0"/>
              <a:t>-Richter, O., </a:t>
            </a:r>
            <a:r>
              <a:rPr lang="de-DE" sz="1100" dirty="0" err="1"/>
              <a:t>Müsken</a:t>
            </a:r>
            <a:r>
              <a:rPr lang="de-DE" sz="1100" dirty="0"/>
              <a:t>, W. 2018 , S. 29)</a:t>
            </a:r>
          </a:p>
        </p:txBody>
      </p:sp>
      <p:pic>
        <p:nvPicPr>
          <p:cNvPr id="7" name="Grafik 6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3BFD887B-559F-17DA-1C46-19D52EB89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15" y="336678"/>
            <a:ext cx="1561811" cy="46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81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675268B-DB5A-FB9B-8C46-E8FE0D5F9B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893" y="1418964"/>
            <a:ext cx="7272270" cy="922763"/>
          </a:xfrm>
        </p:spPr>
        <p:txBody>
          <a:bodyPr>
            <a:normAutofit/>
          </a:bodyPr>
          <a:lstStyle/>
          <a:p>
            <a:pPr marL="88900" lvl="1" indent="0">
              <a:buNone/>
            </a:pPr>
            <a:r>
              <a:rPr lang="de-DE" b="1" dirty="0">
                <a:solidFill>
                  <a:srgbClr val="FF0000"/>
                </a:solidFill>
              </a:rPr>
              <a:t>Qualitätsdimensionen</a:t>
            </a:r>
            <a:r>
              <a:rPr lang="de-DE" dirty="0"/>
              <a:t> </a:t>
            </a:r>
            <a:r>
              <a:rPr lang="de-DE" b="1" dirty="0">
                <a:solidFill>
                  <a:srgbClr val="FF0000"/>
                </a:solidFill>
              </a:rPr>
              <a:t>auf einem OER-Portal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EFB66C-0E55-4D3C-8BC2-1E2BE7968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87" y="1725534"/>
            <a:ext cx="6799234" cy="427980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78AE230-5523-4029-8DA4-5BA52185FC6D}"/>
              </a:ext>
            </a:extLst>
          </p:cNvPr>
          <p:cNvSpPr txBox="1"/>
          <p:nvPr/>
        </p:nvSpPr>
        <p:spPr>
          <a:xfrm>
            <a:off x="6213386" y="6135738"/>
            <a:ext cx="56407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/>
              <a:t>Abb. 2: Qualitätsdimensionen in einem OER-Portal. Generiert mit </a:t>
            </a:r>
            <a:r>
              <a:rPr lang="de-DE" sz="1100" dirty="0" err="1"/>
              <a:t>Napkin</a:t>
            </a:r>
            <a:r>
              <a:rPr lang="de-DE" sz="1100" dirty="0"/>
              <a:t> AI (2026)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C1D367A-2890-4101-BBC8-16E55C4DD5BC}"/>
              </a:ext>
            </a:extLst>
          </p:cNvPr>
          <p:cNvSpPr txBox="1">
            <a:spLocks/>
          </p:cNvSpPr>
          <p:nvPr/>
        </p:nvSpPr>
        <p:spPr>
          <a:xfrm>
            <a:off x="898770" y="3865436"/>
            <a:ext cx="3330296" cy="16520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800" dirty="0"/>
              <a:t>Qualitätssicherung von Materialien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800" dirty="0"/>
              <a:t>vs.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800" dirty="0"/>
              <a:t>technische Überprüfung von Materialien</a:t>
            </a:r>
          </a:p>
        </p:txBody>
      </p:sp>
      <p:pic>
        <p:nvPicPr>
          <p:cNvPr id="2" name="Grafik 1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76C4C680-5573-2AE5-A0E6-371CE7872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15" y="336678"/>
            <a:ext cx="1561811" cy="46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08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87"/>
          <p:cNvSpPr txBox="1">
            <a:spLocks noGrp="1"/>
          </p:cNvSpPr>
          <p:nvPr>
            <p:ph type="ctrTitle"/>
          </p:nvPr>
        </p:nvSpPr>
        <p:spPr>
          <a:xfrm>
            <a:off x="676400" y="2174800"/>
            <a:ext cx="11175200" cy="250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de" sz="3200" b="1">
                <a:solidFill>
                  <a:schemeClr val="accent4"/>
                </a:solidFill>
              </a:rPr>
              <a:t>Qualitätssicherung bei WirLernenOnline </a:t>
            </a:r>
            <a:endParaRPr sz="3200" b="1">
              <a:solidFill>
                <a:schemeClr val="accent4"/>
              </a:solidFill>
            </a:endParaRPr>
          </a:p>
          <a:p>
            <a:r>
              <a:rPr lang="de" sz="3200" b="1"/>
              <a:t>Freie Bildung zum Mitmachen</a:t>
            </a:r>
            <a:endParaRPr sz="3200" b="1"/>
          </a:p>
          <a:p>
            <a:endParaRPr sz="3200" b="1"/>
          </a:p>
        </p:txBody>
      </p:sp>
      <p:sp>
        <p:nvSpPr>
          <p:cNvPr id="2" name="Google Shape;743;p114">
            <a:extLst>
              <a:ext uri="{FF2B5EF4-FFF2-40B4-BE49-F238E27FC236}">
                <a16:creationId xmlns:a16="http://schemas.microsoft.com/office/drawing/2014/main" id="{5308BDFA-A91E-2F79-BC6A-7984799E0F09}"/>
              </a:ext>
            </a:extLst>
          </p:cNvPr>
          <p:cNvSpPr txBox="1"/>
          <p:nvPr/>
        </p:nvSpPr>
        <p:spPr>
          <a:xfrm>
            <a:off x="10726846" y="4894541"/>
            <a:ext cx="72884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de" sz="2000" dirty="0">
                <a:solidFill>
                  <a:schemeClr val="accent3"/>
                </a:solidFill>
              </a:rPr>
              <a:t>Tina Neff</a:t>
            </a:r>
            <a:endParaRPr sz="2000" dirty="0">
              <a:solidFill>
                <a:schemeClr val="accent3"/>
              </a:solidFill>
            </a:endParaRPr>
          </a:p>
        </p:txBody>
      </p:sp>
      <p:pic>
        <p:nvPicPr>
          <p:cNvPr id="3" name="Google Shape;742;p114" title="by.png">
            <a:extLst>
              <a:ext uri="{FF2B5EF4-FFF2-40B4-BE49-F238E27FC236}">
                <a16:creationId xmlns:a16="http://schemas.microsoft.com/office/drawing/2014/main" id="{29C8416F-31ED-6E2C-5385-4FABA7E9833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5579" y="4963119"/>
            <a:ext cx="1191267" cy="41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88"/>
          <p:cNvSpPr/>
          <p:nvPr/>
        </p:nvSpPr>
        <p:spPr>
          <a:xfrm>
            <a:off x="2724200" y="1897767"/>
            <a:ext cx="6743600" cy="524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78" name="Google Shape;478;p88"/>
          <p:cNvSpPr txBox="1"/>
          <p:nvPr/>
        </p:nvSpPr>
        <p:spPr>
          <a:xfrm>
            <a:off x="2776633" y="1907200"/>
            <a:ext cx="5867200" cy="4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de" sz="24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finde Bildungsinhalte</a:t>
            </a:r>
            <a:r>
              <a:rPr lang="de" sz="2400">
                <a:solidFill>
                  <a:srgbClr val="EFEFE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Softwaretools, Anleitungen </a:t>
            </a:r>
            <a:endParaRPr sz="2400">
              <a:solidFill>
                <a:srgbClr val="EFEFE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9" name="Google Shape;479;p88"/>
          <p:cNvSpPr txBox="1"/>
          <p:nvPr/>
        </p:nvSpPr>
        <p:spPr>
          <a:xfrm>
            <a:off x="3870400" y="236167"/>
            <a:ext cx="4451200" cy="13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de" sz="7466" b="1">
                <a:solidFill>
                  <a:srgbClr val="1BABE3"/>
                </a:solidFill>
                <a:latin typeface="Montserrat"/>
                <a:ea typeface="Montserrat"/>
                <a:cs typeface="Montserrat"/>
                <a:sym typeface="Montserrat"/>
              </a:rPr>
              <a:t>B</a:t>
            </a:r>
            <a:r>
              <a:rPr lang="de" sz="7466" b="1">
                <a:solidFill>
                  <a:srgbClr val="E72287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de" sz="7466" b="1">
                <a:solidFill>
                  <a:srgbClr val="FCEA2B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lang="de" sz="7466" b="1">
                <a:solidFill>
                  <a:srgbClr val="1BABE3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lang="de" sz="7466" b="1">
                <a:solidFill>
                  <a:srgbClr val="438E77"/>
                </a:solidFill>
                <a:latin typeface="Montserrat"/>
                <a:ea typeface="Montserrat"/>
                <a:cs typeface="Montserrat"/>
                <a:sym typeface="Montserrat"/>
              </a:rPr>
              <a:t>u</a:t>
            </a:r>
            <a:r>
              <a:rPr lang="de" sz="7466" b="1">
                <a:solidFill>
                  <a:srgbClr val="E72287"/>
                </a:solidFill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de" sz="7466" b="1">
                <a:solidFill>
                  <a:srgbClr val="FCEA2B"/>
                </a:solidFill>
                <a:latin typeface="Montserrat"/>
                <a:ea typeface="Montserrat"/>
                <a:cs typeface="Montserrat"/>
                <a:sym typeface="Montserrat"/>
              </a:rPr>
              <a:t>g</a:t>
            </a:r>
            <a:endParaRPr sz="7466" b="1">
              <a:solidFill>
                <a:srgbClr val="FCEA2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0" name="Google Shape;480;p88" descr="Icon, Mic, Mikrofon, Mikrofon, Mikrofon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 flipH="1">
            <a:off x="9178251" y="1961267"/>
            <a:ext cx="196567" cy="393133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88"/>
          <p:cNvSpPr txBox="1"/>
          <p:nvPr/>
        </p:nvSpPr>
        <p:spPr>
          <a:xfrm>
            <a:off x="773467" y="2890567"/>
            <a:ext cx="11186800" cy="1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de" sz="2133">
                <a:solidFill>
                  <a:srgbClr val="013F8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kostenfrei bis OER		inspirierend	digital			Community-basiert</a:t>
            </a:r>
            <a:br>
              <a:rPr lang="de" sz="2133">
                <a:solidFill>
                  <a:srgbClr val="013F8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de" sz="2133">
                <a:solidFill>
                  <a:srgbClr val="013F8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	</a:t>
            </a:r>
            <a:br>
              <a:rPr lang="de" sz="2133">
                <a:solidFill>
                  <a:srgbClr val="013F8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de" sz="2133">
                <a:solidFill>
                  <a:srgbClr val="013F8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			   offene Lizenzen			    qualitätsgesichert</a:t>
            </a:r>
            <a:endParaRPr sz="2133">
              <a:solidFill>
                <a:srgbClr val="013F8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82" name="Google Shape;482;p88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200754" y="4376450"/>
            <a:ext cx="1175900" cy="11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88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-2">
            <a:off x="2291120" y="5187454"/>
            <a:ext cx="1545875" cy="69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88"/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3126787" y="4616700"/>
            <a:ext cx="2218931" cy="69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88"/>
          <p:cNvPicPr preferRelativeResize="0"/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 rot="-2">
            <a:off x="4465222" y="5187471"/>
            <a:ext cx="2732125" cy="695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88"/>
          <p:cNvPicPr preferRelativeResize="0"/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9285911" y="4616703"/>
            <a:ext cx="1705339" cy="69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88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8118763" y="5213997"/>
            <a:ext cx="1483053" cy="642267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88"/>
          <p:cNvSpPr/>
          <p:nvPr/>
        </p:nvSpPr>
        <p:spPr>
          <a:xfrm>
            <a:off x="0" y="6249100"/>
            <a:ext cx="12192000" cy="480000"/>
          </a:xfrm>
          <a:prstGeom prst="rect">
            <a:avLst/>
          </a:prstGeom>
          <a:solidFill>
            <a:srgbClr val="E94A7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89" name="Google Shape;489;p88"/>
          <p:cNvSpPr txBox="1">
            <a:spLocks noGrp="1"/>
          </p:cNvSpPr>
          <p:nvPr>
            <p:ph type="subTitle" idx="4294967295"/>
          </p:nvPr>
        </p:nvSpPr>
        <p:spPr>
          <a:xfrm>
            <a:off x="2291133" y="6165500"/>
            <a:ext cx="9784400" cy="98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" sz="2133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Unsere Mission</a:t>
            </a:r>
            <a:endParaRPr sz="2133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0" name="Google Shape;490;p88"/>
          <p:cNvSpPr txBox="1">
            <a:spLocks noGrp="1"/>
          </p:cNvSpPr>
          <p:nvPr>
            <p:ph type="ctrTitle" idx="4294967295"/>
          </p:nvPr>
        </p:nvSpPr>
        <p:spPr>
          <a:xfrm>
            <a:off x="4848533" y="6165500"/>
            <a:ext cx="10018000" cy="64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de" sz="2133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Vorhandenes auffindbar machen.</a:t>
            </a:r>
            <a:endParaRPr sz="2133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1" name="Google Shape;491;p8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091631" y="906399"/>
            <a:ext cx="1868632" cy="151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88" title="Bildschirmfoto 2026-04-23 um 11.53.10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13467" y="4481801"/>
            <a:ext cx="1705333" cy="705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89"/>
          <p:cNvSpPr/>
          <p:nvPr/>
        </p:nvSpPr>
        <p:spPr>
          <a:xfrm>
            <a:off x="-5333" y="6733100"/>
            <a:ext cx="2043200" cy="12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98" name="Google Shape;498;p89"/>
          <p:cNvSpPr/>
          <p:nvPr/>
        </p:nvSpPr>
        <p:spPr>
          <a:xfrm>
            <a:off x="2038067" y="6733100"/>
            <a:ext cx="2043200" cy="12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99" name="Google Shape;499;p89"/>
          <p:cNvSpPr/>
          <p:nvPr/>
        </p:nvSpPr>
        <p:spPr>
          <a:xfrm>
            <a:off x="4081465" y="6733100"/>
            <a:ext cx="2043200" cy="12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" name="Google Shape;500;p89"/>
          <p:cNvSpPr/>
          <p:nvPr/>
        </p:nvSpPr>
        <p:spPr>
          <a:xfrm>
            <a:off x="6116333" y="6733100"/>
            <a:ext cx="2043200" cy="1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1" name="Google Shape;501;p89"/>
          <p:cNvSpPr/>
          <p:nvPr/>
        </p:nvSpPr>
        <p:spPr>
          <a:xfrm>
            <a:off x="8144096" y="6733100"/>
            <a:ext cx="2043200" cy="1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2" name="Google Shape;502;p89"/>
          <p:cNvSpPr/>
          <p:nvPr/>
        </p:nvSpPr>
        <p:spPr>
          <a:xfrm>
            <a:off x="10170467" y="6733100"/>
            <a:ext cx="2043200" cy="12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503" name="Google Shape;50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33" y="2326934"/>
            <a:ext cx="3220200" cy="3138033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89"/>
          <p:cNvSpPr txBox="1"/>
          <p:nvPr/>
        </p:nvSpPr>
        <p:spPr>
          <a:xfrm>
            <a:off x="-498609" y="4849381"/>
            <a:ext cx="4497200" cy="1017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>
              <a:lnSpc>
                <a:spcPct val="115000"/>
              </a:lnSpc>
              <a:spcAft>
                <a:spcPts val="2667"/>
              </a:spcAft>
            </a:pPr>
            <a:r>
              <a:rPr lang="de" sz="2400">
                <a:solidFill>
                  <a:srgbClr val="4F4F5B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Suchmaschine</a:t>
            </a:r>
            <a:endParaRPr sz="2400">
              <a:solidFill>
                <a:srgbClr val="4F4F5B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505" name="Google Shape;50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005" y="3041327"/>
            <a:ext cx="1054904" cy="102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7118" y="1058800"/>
            <a:ext cx="5317236" cy="29935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7" name="Google Shape;507;p89"/>
          <p:cNvCxnSpPr/>
          <p:nvPr/>
        </p:nvCxnSpPr>
        <p:spPr>
          <a:xfrm flipH="1">
            <a:off x="2426667" y="3559867"/>
            <a:ext cx="993600" cy="41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08" name="Google Shape;508;p89"/>
          <p:cNvSpPr txBox="1"/>
          <p:nvPr/>
        </p:nvSpPr>
        <p:spPr>
          <a:xfrm>
            <a:off x="304800" y="203201"/>
            <a:ext cx="8523600" cy="102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  <a:spcAft>
                <a:spcPts val="1333"/>
              </a:spcAft>
            </a:pPr>
            <a:r>
              <a:rPr lang="de" sz="4400">
                <a:solidFill>
                  <a:schemeClr val="accent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Was ist</a:t>
            </a:r>
            <a:r>
              <a:rPr lang="de" sz="44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de" sz="44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WirLernen</a:t>
            </a:r>
            <a:r>
              <a:rPr lang="de" sz="4400">
                <a:solidFill>
                  <a:schemeClr val="accent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Online</a:t>
            </a:r>
            <a:r>
              <a:rPr lang="de" sz="4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44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9" name="Google Shape;509;p89"/>
          <p:cNvSpPr txBox="1"/>
          <p:nvPr/>
        </p:nvSpPr>
        <p:spPr>
          <a:xfrm>
            <a:off x="9478133" y="617400"/>
            <a:ext cx="351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de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endParaRPr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10" name="Google Shape;510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90951" y="2179999"/>
            <a:ext cx="2919300" cy="2367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89"/>
          <p:cNvSpPr txBox="1"/>
          <p:nvPr/>
        </p:nvSpPr>
        <p:spPr>
          <a:xfrm>
            <a:off x="8144115" y="4514967"/>
            <a:ext cx="3288800" cy="1017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>
              <a:lnSpc>
                <a:spcPct val="115000"/>
              </a:lnSpc>
              <a:spcAft>
                <a:spcPts val="2667"/>
              </a:spcAft>
            </a:pPr>
            <a:r>
              <a:rPr lang="de" sz="2400">
                <a:solidFill>
                  <a:srgbClr val="4F4F5B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Fachportale</a:t>
            </a:r>
            <a:endParaRPr sz="2400">
              <a:solidFill>
                <a:srgbClr val="4F4F5B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cxnSp>
        <p:nvCxnSpPr>
          <p:cNvPr id="512" name="Google Shape;512;p89"/>
          <p:cNvCxnSpPr>
            <a:endCxn id="510" idx="1"/>
          </p:cNvCxnSpPr>
          <p:nvPr/>
        </p:nvCxnSpPr>
        <p:spPr>
          <a:xfrm>
            <a:off x="8216551" y="3077149"/>
            <a:ext cx="574400" cy="28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13" name="Google Shape;513;p89"/>
          <p:cNvSpPr txBox="1"/>
          <p:nvPr/>
        </p:nvSpPr>
        <p:spPr>
          <a:xfrm>
            <a:off x="171000" y="5341933"/>
            <a:ext cx="31580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de" sz="1333">
                <a:latin typeface="Montserrat"/>
                <a:ea typeface="Montserrat"/>
                <a:cs typeface="Montserrat"/>
                <a:sym typeface="Montserrat"/>
              </a:rPr>
              <a:t>&gt; 280.000 Inhalte </a:t>
            </a:r>
            <a:endParaRPr sz="1333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4" name="Google Shape;514;p89"/>
          <p:cNvSpPr txBox="1"/>
          <p:nvPr/>
        </p:nvSpPr>
        <p:spPr>
          <a:xfrm>
            <a:off x="8803100" y="5020367"/>
            <a:ext cx="3576000" cy="1271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de" sz="1333">
                <a:latin typeface="Montserrat"/>
                <a:ea typeface="Montserrat"/>
                <a:cs typeface="Montserrat"/>
                <a:sym typeface="Montserrat"/>
              </a:rPr>
              <a:t>~ 30 Fachredaktionen</a:t>
            </a:r>
            <a:endParaRPr sz="1333"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de" sz="1333">
                <a:latin typeface="Montserrat"/>
                <a:ea typeface="Montserrat"/>
                <a:cs typeface="Montserrat"/>
                <a:sym typeface="Montserrat"/>
              </a:rPr>
              <a:t>&gt; 25.000 qualitätsgesicherte Inhalte</a:t>
            </a:r>
            <a:endParaRPr sz="1333"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de" sz="1333">
                <a:latin typeface="Montserrat"/>
                <a:ea typeface="Montserrat"/>
                <a:cs typeface="Montserrat"/>
                <a:sym typeface="Montserrat"/>
              </a:rPr>
              <a:t>&gt; 3.500 Themensammlungen</a:t>
            </a:r>
            <a:endParaRPr sz="1333">
              <a:latin typeface="Montserrat"/>
              <a:ea typeface="Montserrat"/>
              <a:cs typeface="Montserrat"/>
              <a:sym typeface="Montserrat"/>
            </a:endParaRPr>
          </a:p>
          <a:p>
            <a:endParaRPr sz="1333"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de" sz="1333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333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90"/>
          <p:cNvSpPr/>
          <p:nvPr/>
        </p:nvSpPr>
        <p:spPr>
          <a:xfrm>
            <a:off x="9685800" y="0"/>
            <a:ext cx="2326400" cy="132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20" name="Google Shape;520;p90"/>
          <p:cNvSpPr txBox="1"/>
          <p:nvPr/>
        </p:nvSpPr>
        <p:spPr>
          <a:xfrm>
            <a:off x="8583184" y="150617"/>
            <a:ext cx="35244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de" sz="1333">
                <a:latin typeface="Montserrat"/>
                <a:ea typeface="Montserrat"/>
                <a:cs typeface="Montserrat"/>
                <a:sym typeface="Montserrat"/>
              </a:rPr>
              <a:t>280.000 Inhalte</a:t>
            </a:r>
            <a:endParaRPr sz="1333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1" name="Google Shape;521;p90"/>
          <p:cNvSpPr txBox="1"/>
          <p:nvPr/>
        </p:nvSpPr>
        <p:spPr>
          <a:xfrm>
            <a:off x="67067" y="478167"/>
            <a:ext cx="12124800" cy="10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0" tIns="331200" rIns="121900" bIns="12190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333"/>
              </a:spcAft>
            </a:pPr>
            <a:r>
              <a:rPr lang="de" sz="3733">
                <a:solidFill>
                  <a:srgbClr val="003B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Suchmaschine             </a:t>
            </a:r>
            <a:endParaRPr sz="3733">
              <a:solidFill>
                <a:srgbClr val="CCCCC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522" name="Google Shape;522;p90" title="Bildschirmfoto 2025-04-02 um 12.02.24.png"/>
          <p:cNvPicPr preferRelativeResize="0"/>
          <p:nvPr/>
        </p:nvPicPr>
        <p:blipFill rotWithShape="1">
          <a:blip r:embed="rId3">
            <a:alphaModFix/>
          </a:blip>
          <a:srcRect l="83179" t="15583" r="4619" b="16547"/>
          <a:stretch/>
        </p:blipFill>
        <p:spPr>
          <a:xfrm>
            <a:off x="8532367" y="4272934"/>
            <a:ext cx="804667" cy="1164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90" title="Bildschirmfoto 2025-04-02 um 12.02.24.png"/>
          <p:cNvPicPr preferRelativeResize="0"/>
          <p:nvPr/>
        </p:nvPicPr>
        <p:blipFill rotWithShape="1">
          <a:blip r:embed="rId3">
            <a:alphaModFix/>
          </a:blip>
          <a:srcRect l="58454" t="18932" r="28780" b="21664"/>
          <a:stretch/>
        </p:blipFill>
        <p:spPr>
          <a:xfrm>
            <a:off x="8495301" y="3253451"/>
            <a:ext cx="841735" cy="101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90" title="Bildschirmfoto 2025-04-02 um 12.04.3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034" y="1552167"/>
            <a:ext cx="7888793" cy="4422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59400" y="150634"/>
            <a:ext cx="1648200" cy="160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90"/>
          <p:cNvSpPr txBox="1"/>
          <p:nvPr/>
        </p:nvSpPr>
        <p:spPr>
          <a:xfrm>
            <a:off x="9337033" y="3537400"/>
            <a:ext cx="40000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de" sz="1333">
                <a:latin typeface="Montserrat"/>
                <a:ea typeface="Montserrat"/>
                <a:cs typeface="Montserrat"/>
                <a:sym typeface="Montserrat"/>
              </a:rPr>
              <a:t>CC0, CC BY, CC BY SA</a:t>
            </a:r>
            <a:endParaRPr sz="2400"/>
          </a:p>
        </p:txBody>
      </p:sp>
      <p:sp>
        <p:nvSpPr>
          <p:cNvPr id="527" name="Google Shape;527;p90"/>
          <p:cNvSpPr txBox="1"/>
          <p:nvPr/>
        </p:nvSpPr>
        <p:spPr>
          <a:xfrm>
            <a:off x="9337033" y="4629500"/>
            <a:ext cx="40000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de" sz="1333">
                <a:latin typeface="Montserrat"/>
                <a:ea typeface="Montserrat"/>
                <a:cs typeface="Montserrat"/>
                <a:sym typeface="Montserrat"/>
              </a:rPr>
              <a:t>Qualitätsgesichert</a:t>
            </a: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91"/>
          <p:cNvSpPr/>
          <p:nvPr/>
        </p:nvSpPr>
        <p:spPr>
          <a:xfrm>
            <a:off x="9685800" y="0"/>
            <a:ext cx="2326400" cy="132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33" name="Google Shape;533;p91"/>
          <p:cNvSpPr txBox="1"/>
          <p:nvPr/>
        </p:nvSpPr>
        <p:spPr>
          <a:xfrm>
            <a:off x="8109617" y="133251"/>
            <a:ext cx="35244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de" sz="1333">
                <a:latin typeface="Montserrat"/>
                <a:ea typeface="Montserrat"/>
                <a:cs typeface="Montserrat"/>
                <a:sym typeface="Montserrat"/>
              </a:rPr>
              <a:t>25.000 kuratierte  Inhalte</a:t>
            </a:r>
            <a:endParaRPr sz="1333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4" name="Google Shape;53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37267" y="133268"/>
            <a:ext cx="1370332" cy="1448712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91"/>
          <p:cNvSpPr txBox="1"/>
          <p:nvPr/>
        </p:nvSpPr>
        <p:spPr>
          <a:xfrm>
            <a:off x="67067" y="478167"/>
            <a:ext cx="12124800" cy="10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0" tIns="331200" rIns="121900" bIns="12190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333"/>
              </a:spcAft>
            </a:pPr>
            <a:r>
              <a:rPr lang="de" sz="3733">
                <a:solidFill>
                  <a:srgbClr val="003B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Fachportale             </a:t>
            </a:r>
            <a:endParaRPr sz="3733">
              <a:solidFill>
                <a:srgbClr val="CCCCC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536" name="Google Shape;536;p91" title="Bildschirmfoto 2026-04-23 um 12.25.3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00" y="1755368"/>
            <a:ext cx="5552872" cy="489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91" title="Bildschirmfoto 2026-04-23 um 12.27.0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9272" y="1785181"/>
            <a:ext cx="6029531" cy="4831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92"/>
          <p:cNvSpPr/>
          <p:nvPr/>
        </p:nvSpPr>
        <p:spPr>
          <a:xfrm>
            <a:off x="9685800" y="0"/>
            <a:ext cx="2326400" cy="132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3" name="Google Shape;543;p92"/>
          <p:cNvSpPr txBox="1"/>
          <p:nvPr/>
        </p:nvSpPr>
        <p:spPr>
          <a:xfrm>
            <a:off x="8109617" y="133251"/>
            <a:ext cx="35244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de" sz="1333">
                <a:latin typeface="Montserrat"/>
                <a:ea typeface="Montserrat"/>
                <a:cs typeface="Montserrat"/>
                <a:sym typeface="Montserrat"/>
              </a:rPr>
              <a:t>25.000 kuratierte  Inhalte</a:t>
            </a:r>
            <a:endParaRPr sz="1333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4" name="Google Shape;544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37267" y="133268"/>
            <a:ext cx="1370332" cy="1448712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92"/>
          <p:cNvSpPr txBox="1"/>
          <p:nvPr/>
        </p:nvSpPr>
        <p:spPr>
          <a:xfrm>
            <a:off x="-490767" y="248800"/>
            <a:ext cx="12124800" cy="10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000" tIns="331200" rIns="121900" bIns="12190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333"/>
              </a:spcAft>
            </a:pPr>
            <a:r>
              <a:rPr lang="de" sz="3733">
                <a:solidFill>
                  <a:srgbClr val="003B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         Themenseiten</a:t>
            </a:r>
            <a:endParaRPr sz="3733">
              <a:solidFill>
                <a:srgbClr val="CCCCC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546" name="Google Shape;546;p92" title="Bildschirmfoto 2026-04-23 um 12.35.5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634" y="1322800"/>
            <a:ext cx="5571372" cy="4899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1418" y="1601542"/>
            <a:ext cx="4470564" cy="4470564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93"/>
          <p:cNvSpPr/>
          <p:nvPr/>
        </p:nvSpPr>
        <p:spPr>
          <a:xfrm>
            <a:off x="8290684" y="1956133"/>
            <a:ext cx="1144000" cy="639600"/>
          </a:xfrm>
          <a:prstGeom prst="wedgeRectCallout">
            <a:avLst>
              <a:gd name="adj1" fmla="val -282081"/>
              <a:gd name="adj2" fmla="val 114372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" sz="20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Fach?</a:t>
            </a:r>
            <a:endParaRPr sz="2000" kern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3" name="Google Shape;553;p93"/>
          <p:cNvSpPr/>
          <p:nvPr/>
        </p:nvSpPr>
        <p:spPr>
          <a:xfrm>
            <a:off x="10091184" y="2523733"/>
            <a:ext cx="1304000" cy="639600"/>
          </a:xfrm>
          <a:prstGeom prst="wedgeRectCallout">
            <a:avLst>
              <a:gd name="adj1" fmla="val -387636"/>
              <a:gd name="adj2" fmla="val 70815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" sz="20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Thema?</a:t>
            </a:r>
            <a:endParaRPr sz="2000" kern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4" name="Google Shape;554;p93"/>
          <p:cNvSpPr/>
          <p:nvPr/>
        </p:nvSpPr>
        <p:spPr>
          <a:xfrm>
            <a:off x="9063301" y="3385540"/>
            <a:ext cx="1907200" cy="639600"/>
          </a:xfrm>
          <a:prstGeom prst="wedgeRectCallout">
            <a:avLst>
              <a:gd name="adj1" fmla="val -250307"/>
              <a:gd name="adj2" fmla="val -14971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" sz="20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Lizenz?</a:t>
            </a:r>
            <a:endParaRPr sz="2000" kern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5" name="Google Shape;555;p93"/>
          <p:cNvSpPr/>
          <p:nvPr/>
        </p:nvSpPr>
        <p:spPr>
          <a:xfrm>
            <a:off x="8815484" y="4247333"/>
            <a:ext cx="1975600" cy="639600"/>
          </a:xfrm>
          <a:prstGeom prst="wedgeRectCallout">
            <a:avLst>
              <a:gd name="adj1" fmla="val -257957"/>
              <a:gd name="adj2" fmla="val -107264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" sz="20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Bildungsstufe?</a:t>
            </a:r>
            <a:endParaRPr sz="2000" kern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6" name="Google Shape;556;p93"/>
          <p:cNvSpPr/>
          <p:nvPr/>
        </p:nvSpPr>
        <p:spPr>
          <a:xfrm>
            <a:off x="6811015" y="1483733"/>
            <a:ext cx="1190400" cy="639600"/>
          </a:xfrm>
          <a:prstGeom prst="wedgeRectCallout">
            <a:avLst>
              <a:gd name="adj1" fmla="val -160576"/>
              <a:gd name="adj2" fmla="val 145095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" sz="20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Titel?</a:t>
            </a:r>
            <a:endParaRPr sz="2000" kern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7" name="Google Shape;557;p93"/>
          <p:cNvSpPr/>
          <p:nvPr/>
        </p:nvSpPr>
        <p:spPr>
          <a:xfrm>
            <a:off x="9734880" y="5109093"/>
            <a:ext cx="2112000" cy="639600"/>
          </a:xfrm>
          <a:prstGeom prst="wedgeRectCallout">
            <a:avLst>
              <a:gd name="adj1" fmla="val -260842"/>
              <a:gd name="adj2" fmla="val -195505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" sz="20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Zielgruppe?</a:t>
            </a:r>
            <a:endParaRPr sz="2000" kern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8" name="Google Shape;558;p93"/>
          <p:cNvSpPr/>
          <p:nvPr/>
        </p:nvSpPr>
        <p:spPr>
          <a:xfrm>
            <a:off x="7302139" y="5432828"/>
            <a:ext cx="2228000" cy="639600"/>
          </a:xfrm>
          <a:prstGeom prst="wedgeRectCallout">
            <a:avLst>
              <a:gd name="adj1" fmla="val -140672"/>
              <a:gd name="adj2" fmla="val -20161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" sz="20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Beschreibung?</a:t>
            </a:r>
            <a:endParaRPr sz="2000" kern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9" name="Google Shape;559;p93"/>
          <p:cNvSpPr/>
          <p:nvPr/>
        </p:nvSpPr>
        <p:spPr>
          <a:xfrm>
            <a:off x="5589051" y="5432833"/>
            <a:ext cx="1508400" cy="639600"/>
          </a:xfrm>
          <a:prstGeom prst="wedgeRectCallout">
            <a:avLst>
              <a:gd name="adj1" fmla="val -92845"/>
              <a:gd name="adj2" fmla="val -1287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" sz="2000" kern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Medienart?</a:t>
            </a:r>
            <a:endParaRPr sz="2000" kern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60" name="Google Shape;560;p93"/>
          <p:cNvSpPr txBox="1"/>
          <p:nvPr/>
        </p:nvSpPr>
        <p:spPr>
          <a:xfrm>
            <a:off x="865100" y="0"/>
            <a:ext cx="6690400" cy="1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331200" rIns="121900" bIns="121900" anchor="t" anchorCtr="0">
            <a:noAutofit/>
          </a:bodyPr>
          <a:lstStyle/>
          <a:p>
            <a:pPr defTabSz="1219170">
              <a:lnSpc>
                <a:spcPct val="9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de" sz="3600" kern="0">
                <a:solidFill>
                  <a:srgbClr val="003B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Metadaten </a:t>
            </a:r>
            <a:endParaRPr sz="2667" kern="0">
              <a:solidFill>
                <a:srgbClr val="003B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61" name="Google Shape;561;p93"/>
          <p:cNvSpPr/>
          <p:nvPr/>
        </p:nvSpPr>
        <p:spPr>
          <a:xfrm>
            <a:off x="151900" y="4760600"/>
            <a:ext cx="3287600" cy="1688000"/>
          </a:xfrm>
          <a:prstGeom prst="wedgeRectCallout">
            <a:avLst>
              <a:gd name="adj1" fmla="val 63479"/>
              <a:gd name="adj2" fmla="val -74273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Qualitätsprüfung beruht auf Community &amp; ehrenamtlichen Mitarbeitenden &amp; freiberuflichen Fachredakteur*innen.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134" y="3851534"/>
            <a:ext cx="3097833" cy="2149167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7" name="Google Shape;567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2652" y="4482334"/>
            <a:ext cx="3097833" cy="2102101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8" name="Google Shape;568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8168" y="3850833"/>
            <a:ext cx="3097833" cy="2150563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9" name="Google Shape;569;p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3294" y="1300583"/>
            <a:ext cx="2735473" cy="2636432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94"/>
          <p:cNvSpPr txBox="1"/>
          <p:nvPr/>
        </p:nvSpPr>
        <p:spPr>
          <a:xfrm>
            <a:off x="3604167" y="3072300"/>
            <a:ext cx="4474800" cy="9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331200" rIns="121900" bIns="121900" anchor="t" anchorCtr="0">
            <a:noAutofit/>
          </a:bodyPr>
          <a:lstStyle/>
          <a:p>
            <a:pPr algn="ctr">
              <a:spcAft>
                <a:spcPts val="2667"/>
              </a:spcAft>
            </a:pPr>
            <a:r>
              <a:rPr lang="de" sz="2667" b="1">
                <a:solidFill>
                  <a:srgbClr val="4F4F5B"/>
                </a:solidFill>
                <a:latin typeface="Montserrat"/>
                <a:ea typeface="Montserrat"/>
                <a:cs typeface="Montserrat"/>
                <a:sym typeface="Montserrat"/>
              </a:rPr>
              <a:t>Erfahrene Fachredakteur*innen </a:t>
            </a:r>
            <a:endParaRPr sz="2400">
              <a:solidFill>
                <a:srgbClr val="4F4F5B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71" name="Google Shape;571;p94"/>
          <p:cNvSpPr txBox="1"/>
          <p:nvPr/>
        </p:nvSpPr>
        <p:spPr>
          <a:xfrm>
            <a:off x="2873833" y="1194333"/>
            <a:ext cx="15252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de" sz="2400">
                <a:solidFill>
                  <a:srgbClr val="013F83"/>
                </a:solidFill>
                <a:latin typeface="Montserrat"/>
                <a:ea typeface="Montserrat"/>
                <a:cs typeface="Montserrat"/>
                <a:sym typeface="Montserrat"/>
              </a:rPr>
              <a:t>Lehrkräfte</a:t>
            </a:r>
            <a:endParaRPr sz="2400">
              <a:solidFill>
                <a:srgbClr val="013F8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2" name="Google Shape;572;p94"/>
          <p:cNvSpPr txBox="1"/>
          <p:nvPr/>
        </p:nvSpPr>
        <p:spPr>
          <a:xfrm>
            <a:off x="476167" y="2227667"/>
            <a:ext cx="40204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de" sz="2400">
                <a:solidFill>
                  <a:srgbClr val="013F83"/>
                </a:solidFill>
                <a:latin typeface="Montserrat"/>
                <a:ea typeface="Montserrat"/>
                <a:cs typeface="Montserrat"/>
                <a:sym typeface="Montserrat"/>
              </a:rPr>
              <a:t>Schulbuchautor*innen</a:t>
            </a:r>
            <a:endParaRPr sz="2400">
              <a:solidFill>
                <a:srgbClr val="013F8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3" name="Google Shape;573;p94"/>
          <p:cNvSpPr txBox="1"/>
          <p:nvPr/>
        </p:nvSpPr>
        <p:spPr>
          <a:xfrm>
            <a:off x="6217800" y="1012900"/>
            <a:ext cx="40204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de" sz="2400">
                <a:solidFill>
                  <a:srgbClr val="013F83"/>
                </a:solidFill>
                <a:latin typeface="Montserrat"/>
                <a:ea typeface="Montserrat"/>
                <a:cs typeface="Montserrat"/>
                <a:sym typeface="Montserrat"/>
              </a:rPr>
              <a:t>Hochschuldozent*innen</a:t>
            </a:r>
            <a:endParaRPr sz="2400">
              <a:solidFill>
                <a:srgbClr val="013F8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4" name="Google Shape;574;p94"/>
          <p:cNvSpPr txBox="1"/>
          <p:nvPr/>
        </p:nvSpPr>
        <p:spPr>
          <a:xfrm>
            <a:off x="8446197" y="2227667"/>
            <a:ext cx="34872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de" sz="2400">
                <a:solidFill>
                  <a:srgbClr val="013F83"/>
                </a:solidFill>
                <a:latin typeface="Montserrat"/>
                <a:ea typeface="Montserrat"/>
                <a:cs typeface="Montserrat"/>
                <a:sym typeface="Montserrat"/>
              </a:rPr>
              <a:t>Bildungsexpert*innen</a:t>
            </a:r>
            <a:endParaRPr sz="2400">
              <a:solidFill>
                <a:srgbClr val="013F8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75" name="Google Shape;575;p94"/>
          <p:cNvCxnSpPr/>
          <p:nvPr/>
        </p:nvCxnSpPr>
        <p:spPr>
          <a:xfrm flipH="1">
            <a:off x="6423000" y="1629700"/>
            <a:ext cx="593600" cy="50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76" name="Google Shape;576;p94"/>
          <p:cNvCxnSpPr>
            <a:stCxn id="574" idx="1"/>
          </p:cNvCxnSpPr>
          <p:nvPr/>
        </p:nvCxnSpPr>
        <p:spPr>
          <a:xfrm flipH="1">
            <a:off x="7362997" y="2469467"/>
            <a:ext cx="1083200" cy="1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94"/>
          <p:cNvCxnSpPr/>
          <p:nvPr/>
        </p:nvCxnSpPr>
        <p:spPr>
          <a:xfrm>
            <a:off x="4292667" y="1639100"/>
            <a:ext cx="518800" cy="48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78" name="Google Shape;578;p94"/>
          <p:cNvCxnSpPr/>
          <p:nvPr/>
        </p:nvCxnSpPr>
        <p:spPr>
          <a:xfrm rot="10800000">
            <a:off x="3499900" y="2461067"/>
            <a:ext cx="1047200" cy="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79" name="Google Shape;579;p94"/>
          <p:cNvSpPr txBox="1"/>
          <p:nvPr/>
        </p:nvSpPr>
        <p:spPr>
          <a:xfrm>
            <a:off x="-101733" y="-21100"/>
            <a:ext cx="12192000" cy="10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331200" rIns="121900" bIns="12190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333"/>
              </a:spcAft>
            </a:pPr>
            <a:r>
              <a:rPr lang="de" sz="4400">
                <a:solidFill>
                  <a:schemeClr val="accent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WLO-Redaktionsteam</a:t>
            </a:r>
            <a:endParaRPr sz="4400">
              <a:solidFill>
                <a:schemeClr val="accent3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E5D3D-C27B-A8A2-7AEB-CFBCB9F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503" y="721192"/>
            <a:ext cx="9387625" cy="922762"/>
          </a:xfrm>
        </p:spPr>
        <p:txBody>
          <a:bodyPr>
            <a:normAutofit/>
          </a:bodyPr>
          <a:lstStyle/>
          <a:p>
            <a:r>
              <a:rPr lang="de-DE" sz="4000" dirty="0"/>
              <a:t>Gliederung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B9B31C-1AB7-7139-A718-892E9D02F0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09863" y="1326970"/>
            <a:ext cx="9388475" cy="384906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000" dirty="0"/>
              <a:t> </a:t>
            </a:r>
          </a:p>
          <a:p>
            <a:pPr marL="0" indent="0">
              <a:buNone/>
            </a:pPr>
            <a:endParaRPr lang="de-DE" sz="2000" dirty="0"/>
          </a:p>
          <a:p>
            <a:endParaRPr lang="de-DE" sz="2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C59CE65-63DE-F0D7-8346-65A863F4B7C4}"/>
              </a:ext>
            </a:extLst>
          </p:cNvPr>
          <p:cNvSpPr txBox="1"/>
          <p:nvPr/>
        </p:nvSpPr>
        <p:spPr>
          <a:xfrm>
            <a:off x="2109577" y="1939983"/>
            <a:ext cx="818258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sz="2600" dirty="0"/>
              <a:t> Willkommen und Warm-up</a:t>
            </a:r>
          </a:p>
          <a:p>
            <a:pPr marL="342900" indent="-342900">
              <a:buAutoNum type="arabicPeriod"/>
            </a:pPr>
            <a:r>
              <a:rPr lang="de-DE" sz="2600" dirty="0"/>
              <a:t> Qualität von OER</a:t>
            </a:r>
          </a:p>
          <a:p>
            <a:pPr marL="342900" indent="-342900">
              <a:buAutoNum type="arabicPeriod"/>
            </a:pPr>
            <a:r>
              <a:rPr lang="de-DE" sz="2600" dirty="0"/>
              <a:t> Bericht aus der Praxis: Tina Neff (WLO)</a:t>
            </a:r>
          </a:p>
          <a:p>
            <a:pPr marL="342900" indent="-342900">
              <a:buAutoNum type="arabicPeriod"/>
            </a:pPr>
            <a:r>
              <a:rPr lang="de-DE" sz="2600" dirty="0"/>
              <a:t> Qualitätskriterien/-</a:t>
            </a:r>
            <a:r>
              <a:rPr lang="de-DE" sz="2600" dirty="0" err="1"/>
              <a:t>checklisten</a:t>
            </a:r>
            <a:r>
              <a:rPr lang="de-DE" sz="2600" dirty="0"/>
              <a:t> für OER</a:t>
            </a:r>
          </a:p>
          <a:p>
            <a:pPr marL="342900" indent="-342900">
              <a:buAutoNum type="arabicPeriod"/>
            </a:pPr>
            <a:r>
              <a:rPr lang="de-DE" sz="2600" dirty="0"/>
              <a:t> Vernetzung und Ausblick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7A8884-FDEE-84FD-E39A-ECB717A84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7" y="5328016"/>
            <a:ext cx="11267826" cy="1226924"/>
          </a:xfrm>
          <a:prstGeom prst="rect">
            <a:avLst/>
          </a:prstGeom>
        </p:spPr>
      </p:pic>
      <p:pic>
        <p:nvPicPr>
          <p:cNvPr id="4" name="Grafik 3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7A66CE7F-0EFA-CBE9-C63A-66ECD9B5D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15" y="336678"/>
            <a:ext cx="1561811" cy="46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4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95"/>
          <p:cNvSpPr/>
          <p:nvPr/>
        </p:nvSpPr>
        <p:spPr>
          <a:xfrm>
            <a:off x="9776267" y="5376900"/>
            <a:ext cx="1746800" cy="132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85" name="Google Shape;585;p95"/>
          <p:cNvSpPr txBox="1"/>
          <p:nvPr/>
        </p:nvSpPr>
        <p:spPr>
          <a:xfrm>
            <a:off x="-101733" y="-21100"/>
            <a:ext cx="7082800" cy="10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331200" rIns="121900" bIns="12190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333"/>
              </a:spcAft>
            </a:pPr>
            <a:r>
              <a:rPr lang="de" sz="4400">
                <a:solidFill>
                  <a:schemeClr val="accent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Qualitätsprozess</a:t>
            </a:r>
            <a:endParaRPr sz="4400">
              <a:solidFill>
                <a:schemeClr val="accent3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586" name="Google Shape;586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301" y="1012901"/>
            <a:ext cx="10127633" cy="555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Google Shape;591;p96"/>
          <p:cNvGrpSpPr/>
          <p:nvPr/>
        </p:nvGrpSpPr>
        <p:grpSpPr>
          <a:xfrm>
            <a:off x="658733" y="1371600"/>
            <a:ext cx="2266000" cy="4858667"/>
            <a:chOff x="494050" y="1028700"/>
            <a:chExt cx="1699500" cy="3644000"/>
          </a:xfrm>
        </p:grpSpPr>
        <p:sp>
          <p:nvSpPr>
            <p:cNvPr id="592" name="Google Shape;592;p96"/>
            <p:cNvSpPr/>
            <p:nvPr/>
          </p:nvSpPr>
          <p:spPr>
            <a:xfrm>
              <a:off x="494050" y="1076300"/>
              <a:ext cx="1699500" cy="3596400"/>
            </a:xfrm>
            <a:prstGeom prst="roundRect">
              <a:avLst>
                <a:gd name="adj" fmla="val 16667"/>
              </a:avLst>
            </a:prstGeom>
            <a:solidFill>
              <a:srgbClr val="CFE2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</a:t>
              </a:r>
              <a:r>
                <a:rPr lang="de" sz="1467">
                  <a:latin typeface="Montserrat"/>
                  <a:ea typeface="Montserrat"/>
                  <a:cs typeface="Montserrat"/>
                  <a:sym typeface="Montserrat"/>
                </a:rPr>
                <a:t>Barrierefreiheit</a:t>
              </a:r>
              <a:endParaRPr sz="1467"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Werbung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DSGVO/Datenschutz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Cookies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Social Media Elemente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Pop-Ups &amp; Modal-Dialoge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Bezahlschranke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Schadsoftware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593" name="Google Shape;593;p96"/>
            <p:cNvSpPr/>
            <p:nvPr/>
          </p:nvSpPr>
          <p:spPr>
            <a:xfrm>
              <a:off x="494050" y="1028700"/>
              <a:ext cx="1699500" cy="4809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de" sz="2400" b="1">
                  <a:latin typeface="Montserrat"/>
                  <a:ea typeface="Montserrat"/>
                  <a:cs typeface="Montserrat"/>
                  <a:sym typeface="Montserrat"/>
                </a:rPr>
                <a:t>Zugänglichkeit</a:t>
              </a:r>
              <a:endParaRPr sz="24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594" name="Google Shape;594;p96"/>
          <p:cNvGrpSpPr/>
          <p:nvPr/>
        </p:nvGrpSpPr>
        <p:grpSpPr>
          <a:xfrm>
            <a:off x="3142167" y="1370767"/>
            <a:ext cx="2326567" cy="4859500"/>
            <a:chOff x="2356625" y="1028075"/>
            <a:chExt cx="1744925" cy="3644625"/>
          </a:xfrm>
        </p:grpSpPr>
        <p:sp>
          <p:nvSpPr>
            <p:cNvPr id="595" name="Google Shape;595;p96"/>
            <p:cNvSpPr/>
            <p:nvPr/>
          </p:nvSpPr>
          <p:spPr>
            <a:xfrm>
              <a:off x="2356750" y="1241300"/>
              <a:ext cx="1744800" cy="343140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lnSpc>
                  <a:spcPct val="150000"/>
                </a:lnSpc>
              </a:pP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Strafrecht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Urheberrecht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Jugendschutz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Persönlichkeitsrecht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596" name="Google Shape;596;p96"/>
            <p:cNvSpPr/>
            <p:nvPr/>
          </p:nvSpPr>
          <p:spPr>
            <a:xfrm>
              <a:off x="2356625" y="1028075"/>
              <a:ext cx="1744800" cy="480900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de" sz="2400" b="1">
                  <a:latin typeface="Montserrat"/>
                  <a:ea typeface="Montserrat"/>
                  <a:cs typeface="Montserrat"/>
                  <a:sym typeface="Montserrat"/>
                </a:rPr>
                <a:t>Rechtliche Unauffälligkeit</a:t>
              </a:r>
              <a:endParaRPr sz="24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597" name="Google Shape;597;p96"/>
          <p:cNvGrpSpPr/>
          <p:nvPr/>
        </p:nvGrpSpPr>
        <p:grpSpPr>
          <a:xfrm>
            <a:off x="5672017" y="1371584"/>
            <a:ext cx="2266000" cy="4858584"/>
            <a:chOff x="4253950" y="1716488"/>
            <a:chExt cx="1699500" cy="3643938"/>
          </a:xfrm>
        </p:grpSpPr>
        <p:sp>
          <p:nvSpPr>
            <p:cNvPr id="598" name="Google Shape;598;p96"/>
            <p:cNvSpPr/>
            <p:nvPr/>
          </p:nvSpPr>
          <p:spPr>
            <a:xfrm>
              <a:off x="4253950" y="1929025"/>
              <a:ext cx="1699500" cy="3431400"/>
            </a:xfrm>
            <a:prstGeom prst="roundRect">
              <a:avLst>
                <a:gd name="adj" fmla="val 16667"/>
              </a:avLst>
            </a:prstGeom>
            <a:solidFill>
              <a:srgbClr val="D9EAD3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lnSpc>
                  <a:spcPct val="150000"/>
                </a:lnSpc>
              </a:pP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geeignet für Bildung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geeignet für</a:t>
              </a:r>
              <a:b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</a:b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Fachredaktionen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Sachrichtigkeit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Sprache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Didaktik/ Methodik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Mediale Gestaltung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599" name="Google Shape;599;p96"/>
            <p:cNvSpPr/>
            <p:nvPr/>
          </p:nvSpPr>
          <p:spPr>
            <a:xfrm>
              <a:off x="4253950" y="1716488"/>
              <a:ext cx="1699500" cy="4809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de" sz="2400" b="1">
                  <a:latin typeface="Montserrat"/>
                  <a:ea typeface="Montserrat"/>
                  <a:cs typeface="Montserrat"/>
                  <a:sym typeface="Montserrat"/>
                </a:rPr>
                <a:t>Inhaltliche Qualität</a:t>
              </a:r>
              <a:endParaRPr sz="24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600" name="Google Shape;600;p96"/>
          <p:cNvGrpSpPr/>
          <p:nvPr/>
        </p:nvGrpSpPr>
        <p:grpSpPr>
          <a:xfrm>
            <a:off x="8141300" y="1371601"/>
            <a:ext cx="2266000" cy="4858567"/>
            <a:chOff x="6105975" y="1028700"/>
            <a:chExt cx="1699500" cy="3643925"/>
          </a:xfrm>
        </p:grpSpPr>
        <p:sp>
          <p:nvSpPr>
            <p:cNvPr id="601" name="Google Shape;601;p96"/>
            <p:cNvSpPr/>
            <p:nvPr/>
          </p:nvSpPr>
          <p:spPr>
            <a:xfrm>
              <a:off x="6105975" y="1284725"/>
              <a:ext cx="1699500" cy="3387900"/>
            </a:xfrm>
            <a:prstGeom prst="roundRect">
              <a:avLst>
                <a:gd name="adj" fmla="val 16667"/>
              </a:avLst>
            </a:prstGeom>
            <a:solidFill>
              <a:srgbClr val="F4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Titel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Beschreibung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Fachgebiet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Inhaltetyp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Bezugsquelle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Lizenz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Lehrplanthema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Bildungsstufe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Zielgruppe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50000"/>
                </a:lnSpc>
              </a:pPr>
              <a:r>
                <a:rPr lang="de" sz="1467">
                  <a:latin typeface="Source Sans Pro"/>
                  <a:ea typeface="Source Sans Pro"/>
                  <a:cs typeface="Source Sans Pro"/>
                  <a:sym typeface="Source Sans Pro"/>
                </a:rPr>
                <a:t>➤ Pädagogische Metadaten</a:t>
              </a:r>
              <a:endParaRPr sz="1467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602" name="Google Shape;602;p96"/>
            <p:cNvSpPr/>
            <p:nvPr/>
          </p:nvSpPr>
          <p:spPr>
            <a:xfrm>
              <a:off x="6105975" y="1028700"/>
              <a:ext cx="1699500" cy="480900"/>
            </a:xfrm>
            <a:prstGeom prst="rect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de" sz="2400" b="1">
                  <a:latin typeface="Montserrat"/>
                  <a:ea typeface="Montserrat"/>
                  <a:cs typeface="Montserrat"/>
                  <a:sym typeface="Montserrat"/>
                </a:rPr>
                <a:t>Metadaten-</a:t>
              </a:r>
              <a:endParaRPr sz="2400" b="1"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ctr"/>
              <a:r>
                <a:rPr lang="de" sz="2400" b="1">
                  <a:latin typeface="Montserrat"/>
                  <a:ea typeface="Montserrat"/>
                  <a:cs typeface="Montserrat"/>
                  <a:sym typeface="Montserrat"/>
                </a:rPr>
                <a:t>Qualität</a:t>
              </a:r>
              <a:endParaRPr sz="24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603" name="Google Shape;603;p96"/>
          <p:cNvGrpSpPr/>
          <p:nvPr/>
        </p:nvGrpSpPr>
        <p:grpSpPr>
          <a:xfrm>
            <a:off x="3142167" y="2019784"/>
            <a:ext cx="7990800" cy="2055600"/>
            <a:chOff x="2382025" y="1532950"/>
            <a:chExt cx="5993100" cy="1541700"/>
          </a:xfrm>
        </p:grpSpPr>
        <p:sp>
          <p:nvSpPr>
            <p:cNvPr id="604" name="Google Shape;604;p96"/>
            <p:cNvSpPr/>
            <p:nvPr/>
          </p:nvSpPr>
          <p:spPr>
            <a:xfrm rot="5400000">
              <a:off x="4607725" y="-692750"/>
              <a:ext cx="1541700" cy="59931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7E6E6">
                <a:alpha val="1195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5" name="Google Shape;605;p96"/>
            <p:cNvSpPr txBox="1"/>
            <p:nvPr/>
          </p:nvSpPr>
          <p:spPr>
            <a:xfrm rot="5400000">
              <a:off x="7679388" y="1997524"/>
              <a:ext cx="877500" cy="507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de" sz="2800" b="1">
                  <a:latin typeface="Abel"/>
                  <a:ea typeface="Abel"/>
                  <a:cs typeface="Abel"/>
                  <a:sym typeface="Abel"/>
                </a:rPr>
                <a:t>Suche</a:t>
              </a:r>
              <a:endParaRPr sz="2800" b="1">
                <a:latin typeface="Abel"/>
                <a:ea typeface="Abel"/>
                <a:cs typeface="Abel"/>
                <a:sym typeface="Abel"/>
              </a:endParaRPr>
            </a:p>
          </p:txBody>
        </p:sp>
      </p:grpSp>
      <p:grpSp>
        <p:nvGrpSpPr>
          <p:cNvPr id="606" name="Google Shape;606;p96"/>
          <p:cNvGrpSpPr/>
          <p:nvPr/>
        </p:nvGrpSpPr>
        <p:grpSpPr>
          <a:xfrm>
            <a:off x="3142167" y="2019873"/>
            <a:ext cx="8742400" cy="4210448"/>
            <a:chOff x="2461525" y="2742025"/>
            <a:chExt cx="6556800" cy="3054000"/>
          </a:xfrm>
        </p:grpSpPr>
        <p:sp>
          <p:nvSpPr>
            <p:cNvPr id="607" name="Google Shape;607;p96"/>
            <p:cNvSpPr/>
            <p:nvPr/>
          </p:nvSpPr>
          <p:spPr>
            <a:xfrm rot="5400000">
              <a:off x="4212925" y="990625"/>
              <a:ext cx="3054000" cy="6556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7E6E6">
                <a:alpha val="1195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8" name="Google Shape;608;p96"/>
            <p:cNvSpPr txBox="1"/>
            <p:nvPr/>
          </p:nvSpPr>
          <p:spPr>
            <a:xfrm rot="5400000">
              <a:off x="7976125" y="3860174"/>
              <a:ext cx="1464900" cy="507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de" sz="2800" b="1">
                  <a:latin typeface="Abel"/>
                  <a:ea typeface="Abel"/>
                  <a:cs typeface="Abel"/>
                  <a:sym typeface="Abel"/>
                </a:rPr>
                <a:t>Fachportale</a:t>
              </a:r>
              <a:endParaRPr sz="2800" b="1">
                <a:latin typeface="Abel"/>
                <a:ea typeface="Abel"/>
                <a:cs typeface="Abel"/>
                <a:sym typeface="Abel"/>
              </a:endParaRPr>
            </a:p>
          </p:txBody>
        </p:sp>
      </p:grpSp>
      <p:sp>
        <p:nvSpPr>
          <p:cNvPr id="609" name="Google Shape;609;p96"/>
          <p:cNvSpPr txBox="1"/>
          <p:nvPr/>
        </p:nvSpPr>
        <p:spPr>
          <a:xfrm>
            <a:off x="0" y="0"/>
            <a:ext cx="6690400" cy="9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331200" rIns="121900" bIns="12190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333"/>
              </a:spcAft>
            </a:pPr>
            <a:r>
              <a:rPr lang="de" sz="3600">
                <a:solidFill>
                  <a:srgbClr val="003B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Qualitätskriterien bei WLO</a:t>
            </a:r>
            <a:endParaRPr sz="3600">
              <a:solidFill>
                <a:srgbClr val="003B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9500" y="0"/>
            <a:ext cx="74648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97"/>
          <p:cNvSpPr txBox="1"/>
          <p:nvPr/>
        </p:nvSpPr>
        <p:spPr>
          <a:xfrm rot="-5400000">
            <a:off x="-3098400" y="3098433"/>
            <a:ext cx="6853600" cy="65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2667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Redaktionsumgebung</a:t>
            </a:r>
            <a:endParaRPr sz="2667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98"/>
          <p:cNvSpPr txBox="1"/>
          <p:nvPr/>
        </p:nvSpPr>
        <p:spPr>
          <a:xfrm rot="-5400000">
            <a:off x="-3098400" y="3098433"/>
            <a:ext cx="6853600" cy="65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2667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Redaktionsumgebung</a:t>
            </a:r>
            <a:endParaRPr sz="2667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21" name="Google Shape;621;p98" title="Bildschirmfoto 2026-03-30 um 11.34.5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5101" y="201033"/>
            <a:ext cx="5968444" cy="6451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99"/>
          <p:cNvSpPr txBox="1"/>
          <p:nvPr/>
        </p:nvSpPr>
        <p:spPr>
          <a:xfrm rot="-5400000">
            <a:off x="-3098400" y="3098433"/>
            <a:ext cx="6853600" cy="65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" sz="2667" ker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Beispiele aus der ZUM</a:t>
            </a:r>
            <a:endParaRPr sz="2667" kern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7" name="Google Shape;627;p99"/>
          <p:cNvSpPr txBox="1"/>
          <p:nvPr/>
        </p:nvSpPr>
        <p:spPr>
          <a:xfrm>
            <a:off x="8600000" y="6164568"/>
            <a:ext cx="40504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2667" kern="0">
              <a:solidFill>
                <a:srgbClr val="003B7C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28" name="Google Shape;628;p99" title="Bildschirmfoto 2026-04-23 um 12.06.4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634" y="226234"/>
            <a:ext cx="8927116" cy="5758164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99"/>
          <p:cNvSpPr txBox="1"/>
          <p:nvPr/>
        </p:nvSpPr>
        <p:spPr>
          <a:xfrm>
            <a:off x="5742400" y="6164567"/>
            <a:ext cx="40000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" sz="1467" u="sng" kern="0">
                <a:solidFill>
                  <a:srgbClr val="003B7C"/>
                </a:solidFill>
                <a:latin typeface="Arial"/>
                <a:cs typeface="Arial"/>
                <a:sym typeface="Arial"/>
                <a:hlinkClick r:id="rId4"/>
              </a:rPr>
              <a:t>https://www.zum.de/portal/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99"/>
          <p:cNvSpPr/>
          <p:nvPr/>
        </p:nvSpPr>
        <p:spPr>
          <a:xfrm>
            <a:off x="8658533" y="4799633"/>
            <a:ext cx="3287600" cy="1688000"/>
          </a:xfrm>
          <a:prstGeom prst="wedgeRectCallout">
            <a:avLst>
              <a:gd name="adj1" fmla="val -44531"/>
              <a:gd name="adj2" fmla="val -754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Qualitätsprüfung beruht auf Community &amp; ehrenamtlichen Mitarbeitenden.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00"/>
          <p:cNvSpPr txBox="1"/>
          <p:nvPr/>
        </p:nvSpPr>
        <p:spPr>
          <a:xfrm rot="-5400000">
            <a:off x="-3098400" y="3098433"/>
            <a:ext cx="6853600" cy="65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2667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Redaktionsumgebung</a:t>
            </a:r>
            <a:endParaRPr sz="2667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36" name="Google Shape;636;p100" title="Bildschirmfoto 2026-04-23 um 12.04.2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5201" y="1513034"/>
            <a:ext cx="7037871" cy="3704468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100"/>
          <p:cNvSpPr txBox="1"/>
          <p:nvPr/>
        </p:nvSpPr>
        <p:spPr>
          <a:xfrm>
            <a:off x="8600000" y="6164567"/>
            <a:ext cx="40504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de" sz="1467" u="sng">
                <a:solidFill>
                  <a:schemeClr val="hlink"/>
                </a:solidFill>
                <a:hlinkClick r:id="rId4"/>
              </a:rPr>
              <a:t>https://apps.zum.de/apps/21716</a:t>
            </a:r>
            <a:endParaRPr sz="2667">
              <a:solidFill>
                <a:schemeClr val="accent3"/>
              </a:solidFill>
            </a:endParaRPr>
          </a:p>
        </p:txBody>
      </p:sp>
      <p:pic>
        <p:nvPicPr>
          <p:cNvPr id="638" name="Google Shape;638;p100" title="Bildschirmfoto 2026-04-23 um 12.07.4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9067" y="1027367"/>
            <a:ext cx="3773867" cy="4545232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100"/>
          <p:cNvSpPr txBox="1"/>
          <p:nvPr/>
        </p:nvSpPr>
        <p:spPr>
          <a:xfrm>
            <a:off x="1336067" y="202934"/>
            <a:ext cx="88620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de" sz="2667">
                <a:solidFill>
                  <a:schemeClr val="accent3"/>
                </a:solidFill>
              </a:rPr>
              <a:t>Beispiel aus der Beruflichen Bildung (ZUM Apps)</a:t>
            </a:r>
            <a:endParaRPr sz="2667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01"/>
          <p:cNvSpPr txBox="1"/>
          <p:nvPr/>
        </p:nvSpPr>
        <p:spPr>
          <a:xfrm rot="-5400000">
            <a:off x="-3098400" y="3098433"/>
            <a:ext cx="6853600" cy="65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2667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Redaktionsumgebung</a:t>
            </a:r>
            <a:endParaRPr sz="2667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5" name="Google Shape;645;p101"/>
          <p:cNvSpPr txBox="1"/>
          <p:nvPr/>
        </p:nvSpPr>
        <p:spPr>
          <a:xfrm>
            <a:off x="7018733" y="6274500"/>
            <a:ext cx="53592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de" sz="1467" u="sng">
                <a:solidFill>
                  <a:schemeClr val="hlink"/>
                </a:solidFill>
                <a:hlinkClick r:id="rId3"/>
              </a:rPr>
              <a:t>https://projekte.zum.de/wiki/Quest_im_Deutschunterricht</a:t>
            </a:r>
            <a:endParaRPr sz="2667">
              <a:solidFill>
                <a:schemeClr val="accent3"/>
              </a:solidFill>
            </a:endParaRPr>
          </a:p>
        </p:txBody>
      </p:sp>
      <p:sp>
        <p:nvSpPr>
          <p:cNvPr id="646" name="Google Shape;646;p101"/>
          <p:cNvSpPr txBox="1"/>
          <p:nvPr/>
        </p:nvSpPr>
        <p:spPr>
          <a:xfrm>
            <a:off x="1336067" y="202934"/>
            <a:ext cx="88620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de" sz="2667">
                <a:solidFill>
                  <a:schemeClr val="accent3"/>
                </a:solidFill>
              </a:rPr>
              <a:t>Beispiel aus der Hochschule (Projektwiki)</a:t>
            </a:r>
            <a:endParaRPr sz="2667">
              <a:solidFill>
                <a:schemeClr val="accent3"/>
              </a:solidFill>
            </a:endParaRPr>
          </a:p>
        </p:txBody>
      </p:sp>
      <p:pic>
        <p:nvPicPr>
          <p:cNvPr id="647" name="Google Shape;647;p101" title="Bildschirmfoto 2026-04-23 um 12.10.4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2800" y="1062934"/>
            <a:ext cx="8640819" cy="4898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02"/>
          <p:cNvSpPr txBox="1"/>
          <p:nvPr/>
        </p:nvSpPr>
        <p:spPr>
          <a:xfrm rot="-5400000">
            <a:off x="-3098400" y="3098433"/>
            <a:ext cx="6853600" cy="65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" sz="2667" ker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Redaktionsumgebung</a:t>
            </a:r>
            <a:endParaRPr sz="2667" kern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53" name="Google Shape;653;p102" title="Bildschirmfoto 2026-04-23 um 12.22.0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3067" y="575867"/>
            <a:ext cx="7053232" cy="5350728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102"/>
          <p:cNvSpPr/>
          <p:nvPr/>
        </p:nvSpPr>
        <p:spPr>
          <a:xfrm>
            <a:off x="8651333" y="3266367"/>
            <a:ext cx="3287600" cy="1688000"/>
          </a:xfrm>
          <a:prstGeom prst="wedgeRectCallout">
            <a:avLst>
              <a:gd name="adj1" fmla="val -40158"/>
              <a:gd name="adj2" fmla="val 72618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Bei Verstößen werden vorgeschlagene oder gecrawlte Materialien abgelehnt oder wir haken nochmal genauer nach :-) .  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03"/>
          <p:cNvSpPr txBox="1"/>
          <p:nvPr/>
        </p:nvSpPr>
        <p:spPr>
          <a:xfrm rot="-5400000">
            <a:off x="-3098400" y="3098433"/>
            <a:ext cx="6853600" cy="65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2667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Redaktionsumgebung</a:t>
            </a:r>
            <a:endParaRPr sz="2667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60" name="Google Shape;660;p103" title="Bildschirmfoto 2026-04-23 um 12.22.3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8534" y="201034"/>
            <a:ext cx="5254399" cy="6451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04"/>
          <p:cNvSpPr txBox="1"/>
          <p:nvPr/>
        </p:nvSpPr>
        <p:spPr>
          <a:xfrm rot="-5400000">
            <a:off x="-3098400" y="3098433"/>
            <a:ext cx="6853600" cy="65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2667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Redaktionsumgebung</a:t>
            </a:r>
            <a:endParaRPr sz="2667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66" name="Google Shape;666;p104" title="Bildschirmfoto 2026-04-23 um 12.22.3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001" y="203200"/>
            <a:ext cx="11128796" cy="5898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269C8-3387-E2E0-A548-BFEE0D193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269E52-128A-66FA-79C3-F119A28EC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157" y="764103"/>
            <a:ext cx="4937536" cy="2157476"/>
          </a:xfrm>
        </p:spPr>
        <p:txBody>
          <a:bodyPr>
            <a:noAutofit/>
          </a:bodyPr>
          <a:lstStyle/>
          <a:p>
            <a:r>
              <a:rPr lang="de-DE" dirty="0"/>
              <a:t>Warm-up</a:t>
            </a:r>
            <a:br>
              <a:rPr lang="de-DE" sz="3200" dirty="0">
                <a:latin typeface="+mn-lt"/>
              </a:rPr>
            </a:br>
            <a:br>
              <a:rPr lang="de-DE" sz="3200" dirty="0">
                <a:latin typeface="+mn-lt"/>
              </a:rPr>
            </a:br>
            <a:endParaRPr lang="de-DE" sz="3200" dirty="0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2A9C7061-9C15-466C-B6A7-08DA09B4FFDA}"/>
              </a:ext>
            </a:extLst>
          </p:cNvPr>
          <p:cNvSpPr txBox="1">
            <a:spLocks/>
          </p:cNvSpPr>
          <p:nvPr/>
        </p:nvSpPr>
        <p:spPr>
          <a:xfrm>
            <a:off x="574107" y="1866287"/>
            <a:ext cx="5166744" cy="47554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chemeClr val="bg1"/>
                </a:solidFill>
              </a:rPr>
              <a:t>	Chatgewitter:</a:t>
            </a:r>
          </a:p>
          <a:p>
            <a:pPr marL="0" indent="0">
              <a:buNone/>
            </a:pPr>
            <a:endParaRPr lang="de-DE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</a:rPr>
              <a:t>Bei einem Chatgewitter beantworten/beenden Sie den gestellten Schreibimpuls im Chat und </a:t>
            </a:r>
            <a:r>
              <a:rPr lang="de-DE" sz="2400" b="1" u="sng" dirty="0">
                <a:solidFill>
                  <a:schemeClr val="bg1"/>
                </a:solidFill>
              </a:rPr>
              <a:t>warten mit dem Absenden </a:t>
            </a:r>
            <a:r>
              <a:rPr lang="de-DE" sz="2400" dirty="0">
                <a:solidFill>
                  <a:schemeClr val="bg1"/>
                </a:solidFill>
              </a:rPr>
              <a:t>aber solange, bis das Zeichen durch den Moderierenden gegeben wird.</a:t>
            </a:r>
          </a:p>
        </p:txBody>
      </p:sp>
      <p:pic>
        <p:nvPicPr>
          <p:cNvPr id="6" name="Grafik 5" descr="Blitz mit einfarbiger Füllung">
            <a:extLst>
              <a:ext uri="{FF2B5EF4-FFF2-40B4-BE49-F238E27FC236}">
                <a16:creationId xmlns:a16="http://schemas.microsoft.com/office/drawing/2014/main" id="{EDDA36E9-8C07-4161-94FA-59CAEEB5F0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493" y="1738993"/>
            <a:ext cx="914400" cy="914400"/>
          </a:xfrm>
          <a:prstGeom prst="rect">
            <a:avLst/>
          </a:prstGeom>
        </p:spPr>
      </p:pic>
      <p:pic>
        <p:nvPicPr>
          <p:cNvPr id="7" name="Grafik 6" descr="Ein Bild, das Entwurf, Lineart, Zeichnung, Strichzeichnung enthält.&#10;&#10;KI-generierte Inhalte können fehlerhaft sein.">
            <a:extLst>
              <a:ext uri="{FF2B5EF4-FFF2-40B4-BE49-F238E27FC236}">
                <a16:creationId xmlns:a16="http://schemas.microsoft.com/office/drawing/2014/main" id="{03D3DD21-3B11-300A-ED66-6468F8165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222" y="1504497"/>
            <a:ext cx="5271904" cy="3514896"/>
          </a:xfrm>
          <a:prstGeom prst="rect">
            <a:avLst/>
          </a:prstGeom>
        </p:spPr>
      </p:pic>
      <p:pic>
        <p:nvPicPr>
          <p:cNvPr id="4" name="Grafik 3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D39EEBFE-384F-9D49-5C44-7FE6F525A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15" y="336678"/>
            <a:ext cx="1561811" cy="46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00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05"/>
          <p:cNvSpPr txBox="1"/>
          <p:nvPr/>
        </p:nvSpPr>
        <p:spPr>
          <a:xfrm rot="-5400000">
            <a:off x="-3098400" y="3098433"/>
            <a:ext cx="6853600" cy="65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2667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Redaktionsumgebung</a:t>
            </a:r>
            <a:endParaRPr sz="2667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72" name="Google Shape;672;p105" title="Bildschirmfoto 2026-04-23 um 12.22.4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7067" y="201034"/>
            <a:ext cx="6273869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06"/>
          <p:cNvSpPr txBox="1"/>
          <p:nvPr/>
        </p:nvSpPr>
        <p:spPr>
          <a:xfrm rot="-5400000">
            <a:off x="-3098400" y="3098433"/>
            <a:ext cx="6853600" cy="65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2667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Redaktionsumgebung</a:t>
            </a:r>
            <a:endParaRPr sz="2667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78" name="Google Shape;678;p106" title="Bildschirmfoto 2026-04-23 um 17.38.3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700" y="614467"/>
            <a:ext cx="11128805" cy="5412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07"/>
          <p:cNvSpPr txBox="1"/>
          <p:nvPr/>
        </p:nvSpPr>
        <p:spPr>
          <a:xfrm rot="-5400000">
            <a:off x="-3098400" y="3098433"/>
            <a:ext cx="6853600" cy="65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2667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Redaktionsumgebung</a:t>
            </a:r>
            <a:endParaRPr sz="2667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84" name="Google Shape;684;p107" title="Bildschirmfoto 2026-04-23 um 12.37.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901" y="258767"/>
            <a:ext cx="5387815" cy="6451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08"/>
          <p:cNvSpPr txBox="1"/>
          <p:nvPr/>
        </p:nvSpPr>
        <p:spPr>
          <a:xfrm rot="-5400000">
            <a:off x="-3098400" y="3098433"/>
            <a:ext cx="6853600" cy="65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2667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Redaktionsumgebung</a:t>
            </a:r>
            <a:endParaRPr sz="2667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90" name="Google Shape;690;p108" title="Bildschirmfoto 2026-04-23 um 12.37.0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7901" y="203200"/>
            <a:ext cx="10349135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09"/>
          <p:cNvSpPr txBox="1"/>
          <p:nvPr/>
        </p:nvSpPr>
        <p:spPr>
          <a:xfrm rot="-5400000">
            <a:off x="-3098400" y="3098433"/>
            <a:ext cx="6853600" cy="65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2667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Redaktionsumgebung</a:t>
            </a:r>
            <a:endParaRPr sz="2667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96" name="Google Shape;696;p109" title="Bildschirmfoto 2026-04-23 um 12.37.3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0401" y="203200"/>
            <a:ext cx="9086761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67" y="1413867"/>
            <a:ext cx="6438084" cy="5266967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110"/>
          <p:cNvSpPr txBox="1"/>
          <p:nvPr/>
        </p:nvSpPr>
        <p:spPr>
          <a:xfrm>
            <a:off x="6641267" y="759433"/>
            <a:ext cx="5550800" cy="3940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de" sz="2667" b="1">
                <a:solidFill>
                  <a:schemeClr val="accent3"/>
                </a:solidFill>
              </a:rPr>
              <a:t>WLO =</a:t>
            </a:r>
            <a:endParaRPr sz="2667" b="1">
              <a:solidFill>
                <a:schemeClr val="accent3"/>
              </a:solidFill>
            </a:endParaRPr>
          </a:p>
          <a:p>
            <a:r>
              <a:rPr lang="de" sz="2667" b="1">
                <a:solidFill>
                  <a:schemeClr val="accent4"/>
                </a:solidFill>
              </a:rPr>
              <a:t>ein communitybasierter Ansatz </a:t>
            </a:r>
            <a:endParaRPr sz="2667" b="1">
              <a:solidFill>
                <a:schemeClr val="accent4"/>
              </a:solidFill>
            </a:endParaRPr>
          </a:p>
          <a:p>
            <a:endParaRPr sz="2667">
              <a:solidFill>
                <a:schemeClr val="accent3"/>
              </a:solidFill>
            </a:endParaRPr>
          </a:p>
          <a:p>
            <a:r>
              <a:rPr lang="de" sz="2667">
                <a:solidFill>
                  <a:schemeClr val="accent3"/>
                </a:solidFill>
              </a:rPr>
              <a:t>Die Weiterentwicklung der Portale und Qualitätssicherung der Inhalte wird durch das Engagement der Community gewährleistet</a:t>
            </a:r>
            <a:endParaRPr sz="2667">
              <a:solidFill>
                <a:schemeClr val="accent3"/>
              </a:solidFill>
            </a:endParaRPr>
          </a:p>
          <a:p>
            <a:endParaRPr sz="2667">
              <a:solidFill>
                <a:schemeClr val="accent3"/>
              </a:solidFill>
            </a:endParaRPr>
          </a:p>
          <a:p>
            <a:endParaRPr sz="2667">
              <a:solidFill>
                <a:schemeClr val="accent3"/>
              </a:solidFill>
            </a:endParaRPr>
          </a:p>
        </p:txBody>
      </p:sp>
      <p:pic>
        <p:nvPicPr>
          <p:cNvPr id="703" name="Google Shape;703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664" y="4019901"/>
            <a:ext cx="1742533" cy="486300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110"/>
          <p:cNvSpPr txBox="1"/>
          <p:nvPr/>
        </p:nvSpPr>
        <p:spPr>
          <a:xfrm>
            <a:off x="622033" y="212301"/>
            <a:ext cx="4476800" cy="143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de" sz="3867" b="1">
                <a:solidFill>
                  <a:schemeClr val="accent3"/>
                </a:solidFill>
              </a:rPr>
              <a:t>Kultur </a:t>
            </a:r>
            <a:endParaRPr sz="3867" b="1">
              <a:solidFill>
                <a:schemeClr val="accent3"/>
              </a:solidFill>
            </a:endParaRPr>
          </a:p>
          <a:p>
            <a:r>
              <a:rPr lang="de" sz="3867" b="1">
                <a:solidFill>
                  <a:schemeClr val="accent3"/>
                </a:solidFill>
              </a:rPr>
              <a:t>des Teilens</a:t>
            </a:r>
            <a:endParaRPr sz="3067"/>
          </a:p>
        </p:txBody>
      </p:sp>
      <p:sp>
        <p:nvSpPr>
          <p:cNvPr id="705" name="Google Shape;705;p110"/>
          <p:cNvSpPr/>
          <p:nvPr/>
        </p:nvSpPr>
        <p:spPr>
          <a:xfrm>
            <a:off x="8285800" y="5492033"/>
            <a:ext cx="2422000" cy="112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706" name="Google Shape;706;p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42900" y="4288900"/>
            <a:ext cx="2221667" cy="2332333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110"/>
          <p:cNvSpPr/>
          <p:nvPr/>
        </p:nvSpPr>
        <p:spPr>
          <a:xfrm>
            <a:off x="8344500" y="126900"/>
            <a:ext cx="3704800" cy="886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11"/>
          <p:cNvSpPr txBox="1"/>
          <p:nvPr/>
        </p:nvSpPr>
        <p:spPr>
          <a:xfrm>
            <a:off x="289633" y="283534"/>
            <a:ext cx="99920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/>
            <a:r>
              <a:rPr lang="de" sz="4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Materialien vorschlagen</a:t>
            </a:r>
            <a:endParaRPr sz="44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3" name="Google Shape;713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95" y="1961195"/>
            <a:ext cx="4621167" cy="30665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14" name="Google Shape;714;p111"/>
          <p:cNvSpPr txBox="1"/>
          <p:nvPr/>
        </p:nvSpPr>
        <p:spPr>
          <a:xfrm>
            <a:off x="473700" y="5137234"/>
            <a:ext cx="50584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de" sz="2400" u="sng">
                <a:solidFill>
                  <a:schemeClr val="hlink"/>
                </a:solidFill>
                <a:hlinkClick r:id="rId4"/>
              </a:rPr>
              <a:t>https://www.wirlernenonline.de/mitmachen/</a:t>
            </a:r>
            <a:endParaRPr sz="2400"/>
          </a:p>
        </p:txBody>
      </p:sp>
      <p:pic>
        <p:nvPicPr>
          <p:cNvPr id="715" name="Google Shape;715;p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5102" y="1966901"/>
            <a:ext cx="5775799" cy="29242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16" name="Google Shape;716;p1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75368" y="1570000"/>
            <a:ext cx="5669601" cy="50154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17" name="Google Shape;717;p111"/>
          <p:cNvSpPr/>
          <p:nvPr/>
        </p:nvSpPr>
        <p:spPr>
          <a:xfrm>
            <a:off x="8344500" y="126900"/>
            <a:ext cx="3704800" cy="886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12"/>
          <p:cNvSpPr txBox="1"/>
          <p:nvPr/>
        </p:nvSpPr>
        <p:spPr>
          <a:xfrm>
            <a:off x="250600" y="439601"/>
            <a:ext cx="9992000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/>
            <a:r>
              <a:rPr lang="de" sz="4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Probleme </a:t>
            </a:r>
            <a:endParaRPr sz="44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585"/>
            <a:r>
              <a:rPr lang="de" sz="4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melden</a:t>
            </a:r>
            <a:endParaRPr sz="44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3" name="Google Shape;723;p112"/>
          <p:cNvSpPr/>
          <p:nvPr/>
        </p:nvSpPr>
        <p:spPr>
          <a:xfrm>
            <a:off x="8344500" y="126900"/>
            <a:ext cx="3704800" cy="886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724" name="Google Shape;724;p112" title="Bildschirmfoto 2026-04-23 um 12.41.2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1833" y="327468"/>
            <a:ext cx="3474600" cy="6028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113"/>
          <p:cNvPicPr preferRelativeResize="0"/>
          <p:nvPr/>
        </p:nvPicPr>
        <p:blipFill rotWithShape="1">
          <a:blip r:embed="rId3">
            <a:alphaModFix/>
          </a:blip>
          <a:srcRect l="24789"/>
          <a:stretch/>
        </p:blipFill>
        <p:spPr>
          <a:xfrm>
            <a:off x="425967" y="1474833"/>
            <a:ext cx="6393933" cy="3140067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113"/>
          <p:cNvSpPr txBox="1"/>
          <p:nvPr/>
        </p:nvSpPr>
        <p:spPr>
          <a:xfrm>
            <a:off x="286267" y="278734"/>
            <a:ext cx="9992000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de" sz="36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Neue Community-Redaktion </a:t>
            </a:r>
            <a:endParaRPr sz="36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de" sz="36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gründen</a:t>
            </a:r>
            <a:endParaRPr sz="36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1" name="Google Shape;731;p113"/>
          <p:cNvSpPr txBox="1"/>
          <p:nvPr/>
        </p:nvSpPr>
        <p:spPr>
          <a:xfrm>
            <a:off x="6819900" y="1948568"/>
            <a:ext cx="5372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57189">
              <a:buClr>
                <a:schemeClr val="accent3"/>
              </a:buClr>
              <a:buSzPts val="1800"/>
              <a:buFont typeface="Open Sans"/>
              <a:buChar char="●"/>
            </a:pPr>
            <a:r>
              <a:rPr lang="de" sz="24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Eigenes Fachportal aufbauen</a:t>
            </a:r>
            <a:endParaRPr sz="24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32" name="Google Shape;732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5500" y="2620833"/>
            <a:ext cx="4484968" cy="28106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33" name="Google Shape;733;p113"/>
          <p:cNvSpPr/>
          <p:nvPr/>
        </p:nvSpPr>
        <p:spPr>
          <a:xfrm>
            <a:off x="8344500" y="126900"/>
            <a:ext cx="3704800" cy="886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14"/>
          <p:cNvSpPr txBox="1">
            <a:spLocks noGrp="1"/>
          </p:cNvSpPr>
          <p:nvPr>
            <p:ph type="ctrTitle"/>
          </p:nvPr>
        </p:nvSpPr>
        <p:spPr>
          <a:xfrm>
            <a:off x="813133" y="1129400"/>
            <a:ext cx="11175200" cy="250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de" sz="3200" b="1">
                <a:solidFill>
                  <a:schemeClr val="accent4"/>
                </a:solidFill>
              </a:rPr>
              <a:t>Vielen Dank!</a:t>
            </a:r>
            <a:endParaRPr sz="3200" b="1"/>
          </a:p>
          <a:p>
            <a:endParaRPr sz="3200" b="1"/>
          </a:p>
        </p:txBody>
      </p:sp>
      <p:sp>
        <p:nvSpPr>
          <p:cNvPr id="739" name="Google Shape;739;p114"/>
          <p:cNvSpPr txBox="1"/>
          <p:nvPr/>
        </p:nvSpPr>
        <p:spPr>
          <a:xfrm>
            <a:off x="4513533" y="3923567"/>
            <a:ext cx="3456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de" sz="1600" u="sng">
                <a:solidFill>
                  <a:schemeClr val="hlink"/>
                </a:solidFill>
                <a:hlinkClick r:id="rId3"/>
              </a:rPr>
              <a:t>https://kurzlinks.de/wlokontakt</a:t>
            </a:r>
            <a:endParaRPr sz="1600"/>
          </a:p>
        </p:txBody>
      </p:sp>
      <p:pic>
        <p:nvPicPr>
          <p:cNvPr id="740" name="Google Shape;74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7233" y="1889900"/>
            <a:ext cx="2108867" cy="2108867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114"/>
          <p:cNvSpPr txBox="1"/>
          <p:nvPr/>
        </p:nvSpPr>
        <p:spPr>
          <a:xfrm>
            <a:off x="5094667" y="1233101"/>
            <a:ext cx="21088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de" sz="2667">
                <a:solidFill>
                  <a:schemeClr val="accent3"/>
                </a:solidFill>
              </a:rPr>
              <a:t>Mitmachen</a:t>
            </a:r>
            <a:endParaRPr sz="2667">
              <a:solidFill>
                <a:schemeClr val="accent3"/>
              </a:solidFill>
            </a:endParaRPr>
          </a:p>
        </p:txBody>
      </p:sp>
      <p:pic>
        <p:nvPicPr>
          <p:cNvPr id="742" name="Google Shape;742;p114" title="by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75772" y="4934734"/>
            <a:ext cx="1191267" cy="41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114"/>
          <p:cNvSpPr txBox="1"/>
          <p:nvPr/>
        </p:nvSpPr>
        <p:spPr>
          <a:xfrm>
            <a:off x="10767039" y="4866155"/>
            <a:ext cx="72884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de" sz="2000" dirty="0">
                <a:solidFill>
                  <a:schemeClr val="accent3"/>
                </a:solidFill>
              </a:rPr>
              <a:t>Tina Neff</a:t>
            </a:r>
            <a:endParaRPr sz="20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269C8-3387-E2E0-A548-BFEE0D193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269E52-128A-66FA-79C3-F119A28EC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157" y="764103"/>
            <a:ext cx="4937536" cy="2157476"/>
          </a:xfrm>
        </p:spPr>
        <p:txBody>
          <a:bodyPr>
            <a:noAutofit/>
          </a:bodyPr>
          <a:lstStyle/>
          <a:p>
            <a:r>
              <a:rPr lang="de-DE" dirty="0"/>
              <a:t>Warm-up</a:t>
            </a:r>
            <a:br>
              <a:rPr lang="de-DE" sz="3200" dirty="0">
                <a:latin typeface="+mn-lt"/>
              </a:rPr>
            </a:br>
            <a:br>
              <a:rPr lang="de-DE" sz="3200" dirty="0">
                <a:latin typeface="+mn-lt"/>
              </a:rPr>
            </a:br>
            <a:endParaRPr lang="de-DE" sz="3200" dirty="0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2A9C7061-9C15-466C-B6A7-08DA09B4FFDA}"/>
              </a:ext>
            </a:extLst>
          </p:cNvPr>
          <p:cNvSpPr txBox="1">
            <a:spLocks/>
          </p:cNvSpPr>
          <p:nvPr/>
        </p:nvSpPr>
        <p:spPr>
          <a:xfrm>
            <a:off x="574107" y="1866287"/>
            <a:ext cx="5166744" cy="47554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chemeClr val="bg1"/>
                </a:solidFill>
              </a:rPr>
              <a:t>	Chatgewitter:</a:t>
            </a:r>
          </a:p>
          <a:p>
            <a:pPr marL="0" indent="0">
              <a:buNone/>
            </a:pPr>
            <a:endParaRPr lang="de-DE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</a:rPr>
              <a:t>Bei einem Chatgewitter beantworten/beenden Sie den gestellten Schreibimpuls im Chat und </a:t>
            </a:r>
            <a:r>
              <a:rPr lang="de-DE" sz="2400" b="1" u="sng" dirty="0">
                <a:solidFill>
                  <a:schemeClr val="bg1"/>
                </a:solidFill>
              </a:rPr>
              <a:t>warten mit dem Absenden </a:t>
            </a:r>
            <a:r>
              <a:rPr lang="de-DE" sz="2400" dirty="0">
                <a:solidFill>
                  <a:schemeClr val="bg1"/>
                </a:solidFill>
              </a:rPr>
              <a:t>aber solange, bis das Zeichen durch den Moderierenden gegeben wird.</a:t>
            </a:r>
          </a:p>
        </p:txBody>
      </p:sp>
      <p:pic>
        <p:nvPicPr>
          <p:cNvPr id="6" name="Grafik 5" descr="Blitz mit einfarbiger Füllung">
            <a:extLst>
              <a:ext uri="{FF2B5EF4-FFF2-40B4-BE49-F238E27FC236}">
                <a16:creationId xmlns:a16="http://schemas.microsoft.com/office/drawing/2014/main" id="{EDDA36E9-8C07-4161-94FA-59CAEEB5F0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493" y="1738993"/>
            <a:ext cx="914400" cy="9144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CC5C656-B95D-6883-17C5-4DAF52E568B6}"/>
              </a:ext>
            </a:extLst>
          </p:cNvPr>
          <p:cNvSpPr txBox="1"/>
          <p:nvPr/>
        </p:nvSpPr>
        <p:spPr>
          <a:xfrm>
            <a:off x="6812681" y="2718707"/>
            <a:ext cx="487555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/>
              <a:t>Schreibimpuls:</a:t>
            </a:r>
          </a:p>
          <a:p>
            <a:endParaRPr lang="de-DE" sz="2800" b="1" dirty="0"/>
          </a:p>
          <a:p>
            <a:r>
              <a:rPr lang="de-DE" sz="2800" i="1" dirty="0"/>
              <a:t>Wenn ich Fremdmaterialien  in ihrer Qualität einschätze und sie nutzen möchte, dann ist mir wichtig, dass…</a:t>
            </a:r>
          </a:p>
          <a:p>
            <a:endParaRPr lang="de-DE" dirty="0"/>
          </a:p>
        </p:txBody>
      </p:sp>
      <p:pic>
        <p:nvPicPr>
          <p:cNvPr id="7" name="Grafik 6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8670008C-7BB1-075F-7AD3-8A972CD3A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15" y="336678"/>
            <a:ext cx="1561811" cy="46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41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D150F41-781B-3C49-54E4-61D650676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50" y="733784"/>
            <a:ext cx="9387625" cy="922762"/>
          </a:xfrm>
        </p:spPr>
        <p:txBody>
          <a:bodyPr>
            <a:normAutofit/>
          </a:bodyPr>
          <a:lstStyle/>
          <a:p>
            <a:r>
              <a:rPr lang="de-DE" sz="3000" dirty="0"/>
              <a:t>4. Qualitätskriterien/-</a:t>
            </a:r>
            <a:r>
              <a:rPr lang="de-DE" sz="3000" dirty="0" err="1"/>
              <a:t>checklisten</a:t>
            </a:r>
            <a:r>
              <a:rPr lang="de-DE" sz="3000" dirty="0"/>
              <a:t> für OER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DC525D19-2869-EB3B-7608-7677861628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13521"/>
              </p:ext>
            </p:extLst>
          </p:nvPr>
        </p:nvGraphicFramePr>
        <p:xfrm>
          <a:off x="698250" y="1432114"/>
          <a:ext cx="10908241" cy="5299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0605">
                  <a:extLst>
                    <a:ext uri="{9D8B030D-6E8A-4147-A177-3AD203B41FA5}">
                      <a16:colId xmlns:a16="http://schemas.microsoft.com/office/drawing/2014/main" val="920522218"/>
                    </a:ext>
                  </a:extLst>
                </a:gridCol>
                <a:gridCol w="2569813">
                  <a:extLst>
                    <a:ext uri="{9D8B030D-6E8A-4147-A177-3AD203B41FA5}">
                      <a16:colId xmlns:a16="http://schemas.microsoft.com/office/drawing/2014/main" val="3596526200"/>
                    </a:ext>
                  </a:extLst>
                </a:gridCol>
                <a:gridCol w="2435941">
                  <a:extLst>
                    <a:ext uri="{9D8B030D-6E8A-4147-A177-3AD203B41FA5}">
                      <a16:colId xmlns:a16="http://schemas.microsoft.com/office/drawing/2014/main" val="4244228519"/>
                    </a:ext>
                  </a:extLst>
                </a:gridCol>
                <a:gridCol w="2538046">
                  <a:extLst>
                    <a:ext uri="{9D8B030D-6E8A-4147-A177-3AD203B41FA5}">
                      <a16:colId xmlns:a16="http://schemas.microsoft.com/office/drawing/2014/main" val="2087982704"/>
                    </a:ext>
                  </a:extLst>
                </a:gridCol>
                <a:gridCol w="2333836">
                  <a:extLst>
                    <a:ext uri="{9D8B030D-6E8A-4147-A177-3AD203B41FA5}">
                      <a16:colId xmlns:a16="http://schemas.microsoft.com/office/drawing/2014/main" val="1476863748"/>
                    </a:ext>
                  </a:extLst>
                </a:gridCol>
              </a:tblGrid>
              <a:tr h="755378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AAER </a:t>
                      </a:r>
                      <a:endParaRPr lang="de-DE" sz="1600" b="0" dirty="0"/>
                    </a:p>
                    <a:p>
                      <a:r>
                        <a:rPr lang="de-DE" sz="1400" b="0" dirty="0"/>
                        <a:t>Augsburger Analyse- und Evaluationsraster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Twillo</a:t>
                      </a:r>
                      <a:r>
                        <a:rPr lang="de-DE" sz="1600" dirty="0"/>
                        <a:t> </a:t>
                      </a:r>
                      <a:endParaRPr lang="de-DE" sz="1600" b="0" dirty="0"/>
                    </a:p>
                    <a:p>
                      <a:r>
                        <a:rPr lang="de-DE" sz="1400" b="0" dirty="0"/>
                        <a:t>OER-Qualitätscheck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FOERBICO</a:t>
                      </a:r>
                    </a:p>
                    <a:p>
                      <a:r>
                        <a:rPr lang="de-DE" sz="1400" b="0" dirty="0"/>
                        <a:t>OER-Qualitätscheck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4x4 der OER-Qualität</a:t>
                      </a:r>
                      <a:r>
                        <a:rPr lang="de-DE" sz="1400" dirty="0"/>
                        <a:t> </a:t>
                      </a:r>
                      <a:r>
                        <a:rPr lang="de-DE" sz="1400" b="0" dirty="0"/>
                        <a:t> Universität Graz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464808"/>
                  </a:ext>
                </a:extLst>
              </a:tr>
              <a:tr h="997098"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accent1"/>
                          </a:solidFill>
                        </a:rPr>
                        <a:t>Ziel: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Systematische Bewertung von Lehr-/Lernmaterialien.</a:t>
                      </a:r>
                    </a:p>
                    <a:p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Sehr detailliertes Analyseinstrument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Selbsteinschätzung durch </a:t>
                      </a:r>
                      <a:r>
                        <a:rPr lang="de-DE" sz="1200" dirty="0" err="1">
                          <a:solidFill>
                            <a:schemeClr val="tx1"/>
                          </a:solidFill>
                        </a:rPr>
                        <a:t>Autor:innen</a:t>
                      </a: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 mit partizipativen und praxisnahen Ansatz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Qualität als gemeinschaftlicher Aushandlungsprozess</a:t>
                      </a:r>
                    </a:p>
                    <a:p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Besonderheit: fachspezifisch (Religionspädagogik)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Kompakte Reflexionshilfe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160850"/>
                  </a:ext>
                </a:extLst>
              </a:tr>
              <a:tr h="2266133"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accent1"/>
                          </a:solidFill>
                        </a:rPr>
                        <a:t>Qualitäts-</a:t>
                      </a:r>
                    </a:p>
                    <a:p>
                      <a:r>
                        <a:rPr lang="de-DE" sz="1400" b="0" dirty="0" err="1">
                          <a:solidFill>
                            <a:schemeClr val="accent1"/>
                          </a:solidFill>
                        </a:rPr>
                        <a:t>dimen</a:t>
                      </a:r>
                      <a:r>
                        <a:rPr lang="de-DE" sz="1400" b="0" dirty="0">
                          <a:solidFill>
                            <a:schemeClr val="accent1"/>
                          </a:solidFill>
                        </a:rPr>
                        <a:t>-</a:t>
                      </a:r>
                    </a:p>
                    <a:p>
                      <a:r>
                        <a:rPr lang="de-DE" sz="1400" b="0" dirty="0" err="1">
                          <a:solidFill>
                            <a:schemeClr val="accent1"/>
                          </a:solidFill>
                        </a:rPr>
                        <a:t>sionen</a:t>
                      </a:r>
                      <a:r>
                        <a:rPr lang="de-DE" sz="1400" b="0" dirty="0">
                          <a:solidFill>
                            <a:schemeClr val="accent1"/>
                          </a:solidFill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Lehrplan- und Bildungsstandards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Diskursive Positionierung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Makrodidaktische und bildungstheoretische Fundierung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Mikrodidaktische Fundierung und Umsetzung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Kognitive Strukturierung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Bild- und Textgestaltung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Aufgabenstellung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Anwendungstransparenz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Inhaltliche Wiederverwendbarkeit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Design und Lesbarkeit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Struktur und Orientierung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Fachwissenschaftliche Fundierung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Hilfestellung und Support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Anwendung und Transfer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Rechtliche Qualität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Technische Qualität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Pädagogisch-didaktische Qualität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Religionspädagogische Qualität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de-DE" sz="1200" dirty="0"/>
                        <a:t>Fachinhalt &amp; Zielgruppe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de-DE" sz="1200" dirty="0"/>
                        <a:t>Didaktik  und Motivation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de-DE" sz="1200" dirty="0"/>
                        <a:t>Gestaltung und Barrierefreiheit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de-DE" sz="1200" dirty="0"/>
                        <a:t>Nutzung und Lizenz (CC)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2991984"/>
                  </a:ext>
                </a:extLst>
              </a:tr>
              <a:tr h="617523"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accent1"/>
                          </a:solidFill>
                        </a:rPr>
                        <a:t>Stärke: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Tiefgehende Analyse von Stärken und Schwächen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Niedrigschwellig und schnell anwendbar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Verbindet OER und Fachperspektive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Übersichtlich und schnell erfassbar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6123826"/>
                  </a:ext>
                </a:extLst>
              </a:tr>
              <a:tr h="628390"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accent1"/>
                          </a:solidFill>
                        </a:rPr>
                        <a:t>Einsatz: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… eher für intensive Evaluation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Ideal für erste Qualitätsprüfung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tx1"/>
                          </a:solidFill>
                        </a:rPr>
                        <a:t>… für kontextspezifische Bewertung &amp; Weiterentwicklung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Ideal für Einstieg und Selbstcheck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744233"/>
                  </a:ext>
                </a:extLst>
              </a:tr>
            </a:tbl>
          </a:graphicData>
        </a:graphic>
      </p:graphicFrame>
      <p:pic>
        <p:nvPicPr>
          <p:cNvPr id="2" name="Grafik 1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2F674D6F-AE93-C62E-F1D4-49D6917D6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15" y="336678"/>
            <a:ext cx="1561811" cy="46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012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D150F41-781B-3C49-54E4-61D650676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50" y="733784"/>
            <a:ext cx="9387625" cy="922762"/>
          </a:xfrm>
        </p:spPr>
        <p:txBody>
          <a:bodyPr>
            <a:normAutofit/>
          </a:bodyPr>
          <a:lstStyle/>
          <a:p>
            <a:r>
              <a:rPr lang="de-DE" sz="3000" dirty="0"/>
              <a:t>4. Qualitätskriterien/-</a:t>
            </a:r>
            <a:r>
              <a:rPr lang="de-DE" sz="3000" dirty="0" err="1"/>
              <a:t>checklisten</a:t>
            </a:r>
            <a:r>
              <a:rPr lang="de-DE" sz="3000" dirty="0"/>
              <a:t> für OER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DC525D19-2869-EB3B-7608-7677861628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961834"/>
              </p:ext>
            </p:extLst>
          </p:nvPr>
        </p:nvGraphicFramePr>
        <p:xfrm>
          <a:off x="698250" y="1537677"/>
          <a:ext cx="10908241" cy="5174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0605">
                  <a:extLst>
                    <a:ext uri="{9D8B030D-6E8A-4147-A177-3AD203B41FA5}">
                      <a16:colId xmlns:a16="http://schemas.microsoft.com/office/drawing/2014/main" val="920522218"/>
                    </a:ext>
                  </a:extLst>
                </a:gridCol>
                <a:gridCol w="2569813">
                  <a:extLst>
                    <a:ext uri="{9D8B030D-6E8A-4147-A177-3AD203B41FA5}">
                      <a16:colId xmlns:a16="http://schemas.microsoft.com/office/drawing/2014/main" val="3596526200"/>
                    </a:ext>
                  </a:extLst>
                </a:gridCol>
                <a:gridCol w="2435941">
                  <a:extLst>
                    <a:ext uri="{9D8B030D-6E8A-4147-A177-3AD203B41FA5}">
                      <a16:colId xmlns:a16="http://schemas.microsoft.com/office/drawing/2014/main" val="4244228519"/>
                    </a:ext>
                  </a:extLst>
                </a:gridCol>
                <a:gridCol w="2538046">
                  <a:extLst>
                    <a:ext uri="{9D8B030D-6E8A-4147-A177-3AD203B41FA5}">
                      <a16:colId xmlns:a16="http://schemas.microsoft.com/office/drawing/2014/main" val="2087982704"/>
                    </a:ext>
                  </a:extLst>
                </a:gridCol>
                <a:gridCol w="2333836">
                  <a:extLst>
                    <a:ext uri="{9D8B030D-6E8A-4147-A177-3AD203B41FA5}">
                      <a16:colId xmlns:a16="http://schemas.microsoft.com/office/drawing/2014/main" val="1476863748"/>
                    </a:ext>
                  </a:extLst>
                </a:gridCol>
              </a:tblGrid>
              <a:tr h="731157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AAER </a:t>
                      </a:r>
                      <a:endParaRPr lang="de-DE" sz="1600" b="0" dirty="0"/>
                    </a:p>
                    <a:p>
                      <a:r>
                        <a:rPr lang="de-DE" sz="1400" b="0" dirty="0"/>
                        <a:t>Augsburger Analyse- und Evaluationsraster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Twillo</a:t>
                      </a:r>
                      <a:r>
                        <a:rPr lang="de-DE" sz="1600" dirty="0"/>
                        <a:t> </a:t>
                      </a:r>
                      <a:endParaRPr lang="de-DE" sz="1600" b="0" dirty="0"/>
                    </a:p>
                    <a:p>
                      <a:r>
                        <a:rPr lang="de-DE" sz="1400" b="0" dirty="0"/>
                        <a:t>OER-Qualitätscheck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FOERBICO</a:t>
                      </a:r>
                    </a:p>
                    <a:p>
                      <a:r>
                        <a:rPr lang="de-DE" sz="1400" b="0" dirty="0"/>
                        <a:t>OER-Qualitätscheck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4x4 der OER-Qualität</a:t>
                      </a:r>
                      <a:r>
                        <a:rPr lang="de-DE" sz="1400" dirty="0"/>
                        <a:t> </a:t>
                      </a:r>
                      <a:r>
                        <a:rPr lang="de-DE" sz="1400" b="0" dirty="0"/>
                        <a:t> Universität Graz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464808"/>
                  </a:ext>
                </a:extLst>
              </a:tr>
              <a:tr h="987782">
                <a:tc>
                  <a:txBody>
                    <a:bodyPr/>
                    <a:lstStyle/>
                    <a:p>
                      <a:r>
                        <a:rPr lang="de-DE" sz="1400" dirty="0"/>
                        <a:t>Ziel: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Systematische Bewertung von Lehr-/Lernmaterialien.</a:t>
                      </a:r>
                    </a:p>
                    <a:p>
                      <a:endParaRPr lang="de-DE" sz="1200" dirty="0"/>
                    </a:p>
                    <a:p>
                      <a:r>
                        <a:rPr lang="de-DE" sz="1200" dirty="0"/>
                        <a:t>Sehr detailliertes Analyseinstrument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Selbsteinschätzung durch </a:t>
                      </a:r>
                      <a:r>
                        <a:rPr lang="de-DE" sz="1200" dirty="0" err="1"/>
                        <a:t>Autor:innen</a:t>
                      </a:r>
                      <a:r>
                        <a:rPr lang="de-DE" sz="1200" dirty="0"/>
                        <a:t> mit partizipativem und praxisnahem Ansatz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Qualität als gemeinschaftlicher Aushandlungsprozess</a:t>
                      </a:r>
                    </a:p>
                    <a:p>
                      <a:endParaRPr lang="de-DE" sz="1200" dirty="0"/>
                    </a:p>
                    <a:p>
                      <a:r>
                        <a:rPr lang="de-DE" sz="1200" dirty="0"/>
                        <a:t>Besonderheit: fachspezifisch (Religionspädagogik)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Kompakte Reflexionshilfe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160850"/>
                  </a:ext>
                </a:extLst>
              </a:tr>
              <a:tr h="1919626">
                <a:tc>
                  <a:txBody>
                    <a:bodyPr/>
                    <a:lstStyle/>
                    <a:p>
                      <a:r>
                        <a:rPr lang="de-DE" sz="1400" dirty="0"/>
                        <a:t>QR Code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de-D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endParaRPr lang="de-D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endParaRPr lang="de-D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endParaRPr lang="de-D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2991984"/>
                  </a:ext>
                </a:extLst>
              </a:tr>
              <a:tr h="633899">
                <a:tc>
                  <a:txBody>
                    <a:bodyPr/>
                    <a:lstStyle/>
                    <a:p>
                      <a:r>
                        <a:rPr lang="de-DE" sz="1400" dirty="0"/>
                        <a:t>Link: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hlinkClick r:id="rId3"/>
                        </a:rPr>
                        <a:t>AAER - </a:t>
                      </a:r>
                      <a:r>
                        <a:rPr lang="de-DE" sz="1000" dirty="0" err="1">
                          <a:hlinkClick r:id="rId3"/>
                        </a:rPr>
                        <a:t>DigiLLab</a:t>
                      </a:r>
                      <a:r>
                        <a:rPr lang="de-DE" sz="1000" dirty="0">
                          <a:hlinkClick r:id="rId3"/>
                        </a:rPr>
                        <a:t> </a:t>
                      </a:r>
                      <a:r>
                        <a:rPr lang="de-DE" sz="1000" dirty="0" err="1">
                          <a:hlinkClick r:id="rId3"/>
                        </a:rPr>
                        <a:t>UniA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hlinkClick r:id="rId4"/>
                        </a:rPr>
                        <a:t>Qualitäts-Schnellcheck | </a:t>
                      </a:r>
                      <a:r>
                        <a:rPr lang="de-DE" sz="1000" dirty="0" err="1">
                          <a:hlinkClick r:id="rId4"/>
                        </a:rPr>
                        <a:t>twillo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hlinkClick r:id="rId5"/>
                        </a:rPr>
                        <a:t>FOERBICO_und_rpi-virtuell/qualitaetskriterien/handreichung-qualitaetskriterien.md an </a:t>
                      </a:r>
                      <a:r>
                        <a:rPr lang="de-DE" sz="1000" dirty="0" err="1">
                          <a:hlinkClick r:id="rId5"/>
                        </a:rPr>
                        <a:t>main</a:t>
                      </a:r>
                      <a:r>
                        <a:rPr lang="de-DE" sz="1000" dirty="0">
                          <a:hlinkClick r:id="rId5"/>
                        </a:rPr>
                        <a:t> - Comenius-Institut/</a:t>
                      </a:r>
                      <a:r>
                        <a:rPr lang="de-DE" sz="1000" dirty="0" err="1">
                          <a:hlinkClick r:id="rId5"/>
                        </a:rPr>
                        <a:t>FOERBICO_und_rpi</a:t>
                      </a:r>
                      <a:r>
                        <a:rPr lang="de-DE" sz="1000" dirty="0">
                          <a:hlinkClick r:id="rId5"/>
                        </a:rPr>
                        <a:t>-virtuell - </a:t>
                      </a:r>
                      <a:r>
                        <a:rPr lang="de-DE" sz="1000" dirty="0" err="1">
                          <a:hlinkClick r:id="rId5"/>
                        </a:rPr>
                        <a:t>git</a:t>
                      </a:r>
                      <a:r>
                        <a:rPr lang="de-DE" sz="1000" dirty="0">
                          <a:hlinkClick r:id="rId5"/>
                        </a:rPr>
                        <a:t> </a:t>
                      </a:r>
                      <a:r>
                        <a:rPr lang="de-DE" sz="1000" dirty="0" err="1">
                          <a:hlinkClick r:id="rId5"/>
                        </a:rPr>
                        <a:t>rpi</a:t>
                      </a:r>
                      <a:r>
                        <a:rPr lang="de-DE" sz="1000" dirty="0">
                          <a:hlinkClick r:id="rId5"/>
                        </a:rPr>
                        <a:t>-virtuell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hlinkClick r:id="rId6"/>
                        </a:rPr>
                        <a:t>OER-Kriterien Infosheet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8761677"/>
                  </a:ext>
                </a:extLst>
              </a:tr>
              <a:tr h="633899">
                <a:tc>
                  <a:txBody>
                    <a:bodyPr/>
                    <a:lstStyle/>
                    <a:p>
                      <a:r>
                        <a:rPr lang="de-DE" sz="1400" dirty="0"/>
                        <a:t>Einsatz: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… eher für intensive Evaluation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Ideal für erste Qualitätsprüfung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… für kontextspezifische Bewertung &amp; Weiterentwicklung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Ideal für Einstieg und Selbstcheck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744233"/>
                  </a:ext>
                </a:extLst>
              </a:tr>
            </a:tbl>
          </a:graphicData>
        </a:graphic>
      </p:graphicFrame>
      <p:pic>
        <p:nvPicPr>
          <p:cNvPr id="3" name="Grafik 2" descr="Ein Bild, das Muster, Quadrat, Kunst, Symmetrie enthält.&#10;&#10;KI-generierte Inhalte können fehlerhaft sein.">
            <a:extLst>
              <a:ext uri="{FF2B5EF4-FFF2-40B4-BE49-F238E27FC236}">
                <a16:creationId xmlns:a16="http://schemas.microsoft.com/office/drawing/2014/main" id="{00022C9E-18F1-FB40-D729-A3530840AD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4999" y="3396071"/>
            <a:ext cx="1698171" cy="1698171"/>
          </a:xfrm>
          <a:prstGeom prst="rect">
            <a:avLst/>
          </a:prstGeom>
        </p:spPr>
      </p:pic>
      <p:pic>
        <p:nvPicPr>
          <p:cNvPr id="6" name="Grafik 5" descr="Ein Bild, das Muster, Quadrat, Symmetrie, Pixel enthält.&#10;&#10;KI-generierte Inhalte können fehlerhaft sein.">
            <a:extLst>
              <a:ext uri="{FF2B5EF4-FFF2-40B4-BE49-F238E27FC236}">
                <a16:creationId xmlns:a16="http://schemas.microsoft.com/office/drawing/2014/main" id="{0BE59051-BA2E-B392-8C1F-5ACCD4CB74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3" y="3418110"/>
            <a:ext cx="1632857" cy="1632857"/>
          </a:xfrm>
          <a:prstGeom prst="rect">
            <a:avLst/>
          </a:prstGeom>
        </p:spPr>
      </p:pic>
      <p:pic>
        <p:nvPicPr>
          <p:cNvPr id="9" name="Grafik 8" descr="Ein Bild, das Muster, nähen enthält.&#10;&#10;KI-generierte Inhalte können fehlerhaft sein.">
            <a:extLst>
              <a:ext uri="{FF2B5EF4-FFF2-40B4-BE49-F238E27FC236}">
                <a16:creationId xmlns:a16="http://schemas.microsoft.com/office/drawing/2014/main" id="{C9CC5550-B460-C10E-0F0D-E0C9033720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702" y="3450768"/>
            <a:ext cx="1600199" cy="1600199"/>
          </a:xfrm>
          <a:prstGeom prst="rect">
            <a:avLst/>
          </a:prstGeom>
        </p:spPr>
      </p:pic>
      <p:pic>
        <p:nvPicPr>
          <p:cNvPr id="12" name="Grafik 11" descr="Ein Bild, das Muster, Pixel, nähen enthält.&#10;&#10;KI-generierte Inhalte können fehlerhaft sein.">
            <a:extLst>
              <a:ext uri="{FF2B5EF4-FFF2-40B4-BE49-F238E27FC236}">
                <a16:creationId xmlns:a16="http://schemas.microsoft.com/office/drawing/2014/main" id="{1AB5E8C5-023D-14A7-0C0B-48D3E3BCFE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62" y="3439616"/>
            <a:ext cx="1600199" cy="1600199"/>
          </a:xfrm>
          <a:prstGeom prst="rect">
            <a:avLst/>
          </a:prstGeom>
        </p:spPr>
      </p:pic>
      <p:pic>
        <p:nvPicPr>
          <p:cNvPr id="2" name="Grafik 1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48B9DD0A-D33D-6B68-A9A9-C97039A599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15" y="336678"/>
            <a:ext cx="1561811" cy="464572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6AB82FD-C9FA-4A44-89CE-04246D30464A}"/>
              </a:ext>
            </a:extLst>
          </p:cNvPr>
          <p:cNvSpPr/>
          <p:nvPr/>
        </p:nvSpPr>
        <p:spPr>
          <a:xfrm>
            <a:off x="1766454" y="5934503"/>
            <a:ext cx="2395105" cy="659823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846E960-D9A3-4119-BF27-A96F50246E4C}"/>
              </a:ext>
            </a:extLst>
          </p:cNvPr>
          <p:cNvSpPr/>
          <p:nvPr/>
        </p:nvSpPr>
        <p:spPr>
          <a:xfrm>
            <a:off x="6764404" y="6003776"/>
            <a:ext cx="2395105" cy="659823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CE543A8-B456-4B0C-9AE2-8A4271C19A72}"/>
              </a:ext>
            </a:extLst>
          </p:cNvPr>
          <p:cNvSpPr/>
          <p:nvPr/>
        </p:nvSpPr>
        <p:spPr>
          <a:xfrm>
            <a:off x="4291367" y="5979093"/>
            <a:ext cx="2395105" cy="659823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519ED0E-2D28-4FA3-994B-326420A8C039}"/>
              </a:ext>
            </a:extLst>
          </p:cNvPr>
          <p:cNvSpPr/>
          <p:nvPr/>
        </p:nvSpPr>
        <p:spPr>
          <a:xfrm>
            <a:off x="9211387" y="6003775"/>
            <a:ext cx="2083532" cy="659823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290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675268B-DB5A-FB9B-8C46-E8FE0D5F9B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8028" y="1481975"/>
            <a:ext cx="10516444" cy="47554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400" b="1" dirty="0">
                <a:solidFill>
                  <a:schemeClr val="accent4"/>
                </a:solidFill>
              </a:rPr>
              <a:t>Zusammenfassung</a:t>
            </a:r>
          </a:p>
          <a:p>
            <a:pPr marL="0" indent="0">
              <a:buNone/>
            </a:pPr>
            <a:endParaRPr lang="de-DE" sz="1800" dirty="0"/>
          </a:p>
          <a:p>
            <a:pPr>
              <a:spcAft>
                <a:spcPts val="600"/>
              </a:spcAft>
            </a:pPr>
            <a:r>
              <a:rPr lang="de-DE" sz="2000" dirty="0"/>
              <a:t>Alle Checklisten betrachten Qualität mehrdimensional</a:t>
            </a:r>
          </a:p>
          <a:p>
            <a:pPr>
              <a:spcAft>
                <a:spcPts val="600"/>
              </a:spcAft>
            </a:pPr>
            <a:r>
              <a:rPr lang="de-DE" sz="2000" u="sng" dirty="0"/>
              <a:t>Unterschiede liegen in: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000" dirty="0"/>
              <a:t>Tiefe (AAER vs. 4x4)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000" dirty="0"/>
              <a:t>Zielgruppe (z.B. FOERBICO fachspezifisch)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000" dirty="0"/>
              <a:t>Anwendung (Selbstcheck vs. Analyseinstrument)</a:t>
            </a:r>
          </a:p>
          <a:p>
            <a:pPr>
              <a:spcAft>
                <a:spcPts val="600"/>
              </a:spcAft>
            </a:pPr>
            <a:r>
              <a:rPr lang="de-DE" sz="2000" dirty="0">
                <a:sym typeface="Wingdings" panose="05000000000000000000" pitchFamily="2" charset="2"/>
              </a:rPr>
              <a:t>Keine „beste“ Checkliste – Auswahl hängt vom Ziel und Kontext ab</a:t>
            </a:r>
          </a:p>
          <a:p>
            <a:pPr>
              <a:spcAft>
                <a:spcPts val="600"/>
              </a:spcAft>
            </a:pPr>
            <a:r>
              <a:rPr lang="de-DE" sz="2000" dirty="0"/>
              <a:t>Dass Sie einen Kriterienkatalog zu OER finden, der zu 100% zu Ihren Bedürfnissen passt, gibt es mit einer Wahrscheinlichkeit von 80% nicht </a:t>
            </a:r>
            <a:r>
              <a:rPr lang="de-DE" sz="2000" dirty="0">
                <a:sym typeface="Wingdings" panose="05000000000000000000" pitchFamily="2" charset="2"/>
              </a:rPr>
              <a:t>.</a:t>
            </a:r>
          </a:p>
          <a:p>
            <a:pPr>
              <a:spcAft>
                <a:spcPts val="600"/>
              </a:spcAft>
            </a:pPr>
            <a:r>
              <a:rPr lang="de-DE" sz="2000" dirty="0">
                <a:sym typeface="Wingdings" panose="05000000000000000000" pitchFamily="2" charset="2"/>
              </a:rPr>
              <a:t>Sie können gute Orientierungen sein, müssen in der Regel entsprechend des Einsatzszenarios/Kontextes aber angepasst werden.</a:t>
            </a:r>
            <a:endParaRPr lang="de-DE" sz="2000" dirty="0"/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489BA6C1-C6A7-440F-0F0C-C457313B2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30" y="733784"/>
            <a:ext cx="9387625" cy="922762"/>
          </a:xfrm>
        </p:spPr>
        <p:txBody>
          <a:bodyPr>
            <a:normAutofit/>
          </a:bodyPr>
          <a:lstStyle/>
          <a:p>
            <a:r>
              <a:rPr lang="de-DE" sz="3000" dirty="0"/>
              <a:t>4. Qualitätskriterien/-</a:t>
            </a:r>
            <a:r>
              <a:rPr lang="de-DE" sz="3000" dirty="0" err="1"/>
              <a:t>checklisten</a:t>
            </a:r>
            <a:r>
              <a:rPr lang="de-DE" sz="3000" dirty="0"/>
              <a:t> für OER</a:t>
            </a:r>
          </a:p>
        </p:txBody>
      </p:sp>
      <p:pic>
        <p:nvPicPr>
          <p:cNvPr id="2" name="Grafik 1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37927664-5137-B6B1-8D97-DAF50B93E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15" y="336678"/>
            <a:ext cx="1561811" cy="46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760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269C8-3387-E2E0-A548-BFEE0D193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269E52-128A-66FA-79C3-F119A28EC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13" y="726589"/>
            <a:ext cx="5150416" cy="2157476"/>
          </a:xfrm>
        </p:spPr>
        <p:txBody>
          <a:bodyPr>
            <a:noAutofit/>
          </a:bodyPr>
          <a:lstStyle/>
          <a:p>
            <a:r>
              <a:rPr lang="de-DE" dirty="0"/>
              <a:t>Abschluss zum inhaltlichen Input:</a:t>
            </a:r>
            <a:br>
              <a:rPr lang="de-DE" sz="3200" dirty="0">
                <a:latin typeface="+mn-lt"/>
              </a:rPr>
            </a:br>
            <a:br>
              <a:rPr lang="de-DE" sz="3200" dirty="0">
                <a:latin typeface="+mn-lt"/>
              </a:rPr>
            </a:br>
            <a:endParaRPr lang="de-DE" sz="3200" dirty="0"/>
          </a:p>
        </p:txBody>
      </p:sp>
      <p:pic>
        <p:nvPicPr>
          <p:cNvPr id="3" name="Grafik 2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1FDCEC58-053C-5477-57CC-C03DA404A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475" y="336677"/>
            <a:ext cx="2070652" cy="615931"/>
          </a:xfrm>
          <a:prstGeom prst="rect">
            <a:avLst/>
          </a:prstGeom>
        </p:spPr>
      </p:pic>
      <p:sp>
        <p:nvSpPr>
          <p:cNvPr id="5" name="Textplatzhalter 5">
            <a:extLst>
              <a:ext uri="{FF2B5EF4-FFF2-40B4-BE49-F238E27FC236}">
                <a16:creationId xmlns:a16="http://schemas.microsoft.com/office/drawing/2014/main" id="{2A9C7061-9C15-466C-B6A7-08DA09B4FFDA}"/>
              </a:ext>
            </a:extLst>
          </p:cNvPr>
          <p:cNvSpPr txBox="1">
            <a:spLocks/>
          </p:cNvSpPr>
          <p:nvPr/>
        </p:nvSpPr>
        <p:spPr>
          <a:xfrm>
            <a:off x="579185" y="2653393"/>
            <a:ext cx="5166744" cy="38679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chemeClr val="bg1"/>
                </a:solidFill>
              </a:rPr>
              <a:t>	Chatgewitter:</a:t>
            </a:r>
          </a:p>
          <a:p>
            <a:pPr marL="0" indent="0">
              <a:buNone/>
            </a:pPr>
            <a:endParaRPr lang="de-DE" sz="2400" b="1" dirty="0">
              <a:solidFill>
                <a:schemeClr val="bg1"/>
              </a:solidFill>
            </a:endParaRPr>
          </a:p>
        </p:txBody>
      </p:sp>
      <p:pic>
        <p:nvPicPr>
          <p:cNvPr id="6" name="Grafik 5" descr="Blitz mit einfarbiger Füllung">
            <a:extLst>
              <a:ext uri="{FF2B5EF4-FFF2-40B4-BE49-F238E27FC236}">
                <a16:creationId xmlns:a16="http://schemas.microsoft.com/office/drawing/2014/main" id="{EDDA36E9-8C07-4161-94FA-59CAEEB5F0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971" y="2487825"/>
            <a:ext cx="914400" cy="9144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268E47B-6A8A-43EA-BBF5-63A8C4DB48D7}"/>
              </a:ext>
            </a:extLst>
          </p:cNvPr>
          <p:cNvSpPr txBox="1"/>
          <p:nvPr/>
        </p:nvSpPr>
        <p:spPr>
          <a:xfrm>
            <a:off x="6446073" y="1133810"/>
            <a:ext cx="533698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Zum Abschluss dürfen Sie sich ein </a:t>
            </a:r>
            <a:r>
              <a:rPr lang="de-DE" b="1" dirty="0"/>
              <a:t>Emoji</a:t>
            </a:r>
            <a:r>
              <a:rPr lang="de-DE" dirty="0"/>
              <a:t> Ihrer Wahl </a:t>
            </a:r>
            <a:r>
              <a:rPr lang="de-DE" b="1" dirty="0"/>
              <a:t>zu Ihrem aktuellen Gemütszustand </a:t>
            </a:r>
            <a:r>
              <a:rPr lang="de-DE" dirty="0"/>
              <a:t>auswählen? </a:t>
            </a:r>
          </a:p>
          <a:p>
            <a:r>
              <a:rPr lang="de-DE" dirty="0"/>
              <a:t>(Vorlagen aus </a:t>
            </a:r>
            <a:r>
              <a:rPr lang="de-DE" dirty="0">
                <a:hlinkClick r:id="rId5"/>
              </a:rPr>
              <a:t>https://emojikopieren.de/</a:t>
            </a:r>
            <a:r>
              <a:rPr lang="de-DE" dirty="0"/>
              <a:t>)</a:t>
            </a:r>
          </a:p>
          <a:p>
            <a:endParaRPr lang="de-DE" dirty="0"/>
          </a:p>
          <a:p>
            <a:pPr algn="ctr"/>
            <a:r>
              <a:rPr lang="de-DE" b="1" dirty="0"/>
              <a:t>+</a:t>
            </a:r>
          </a:p>
          <a:p>
            <a:pPr algn="ctr"/>
            <a:endParaRPr lang="de-DE" b="1" dirty="0"/>
          </a:p>
          <a:p>
            <a:r>
              <a:rPr lang="de-DE" b="1" dirty="0"/>
              <a:t>Mit wie vielen neuen Impulsen/Perspektiven gehen Sie aus dieser Veranstaltung? </a:t>
            </a:r>
          </a:p>
          <a:p>
            <a:endParaRPr lang="de-DE" dirty="0"/>
          </a:p>
          <a:p>
            <a:r>
              <a:rPr lang="de-DE" dirty="0"/>
              <a:t>💡	- Leider keine/kaum neue Impulse. </a:t>
            </a:r>
          </a:p>
          <a:p>
            <a:r>
              <a:rPr lang="de-DE" dirty="0"/>
              <a:t>💡💡 	- Ein paar Ideen. Ich fand es interessant 	   und anregend.</a:t>
            </a:r>
          </a:p>
          <a:p>
            <a:r>
              <a:rPr lang="de-DE" dirty="0"/>
              <a:t>💡💡💡- Viele neue Impulse und ich bin 	  	   motiviert dranzubleiben.</a:t>
            </a:r>
          </a:p>
          <a:p>
            <a:endParaRPr lang="de-DE" dirty="0"/>
          </a:p>
          <a:p>
            <a:r>
              <a:rPr lang="de-DE" dirty="0"/>
              <a:t>Beispiel: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B2172FE-3ADF-453E-AF16-3BA9B996F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1675" y="5588689"/>
            <a:ext cx="2481921" cy="692869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1930587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6CB05-F692-77A6-C234-26E02C18A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A7F4A7E-5A08-AF72-CEAD-6DAFB8D53D04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9D634D2A-56D4-7302-917A-7A9DD47D1DA2}"/>
              </a:ext>
            </a:extLst>
          </p:cNvPr>
          <p:cNvSpPr txBox="1">
            <a:spLocks/>
          </p:cNvSpPr>
          <p:nvPr/>
        </p:nvSpPr>
        <p:spPr>
          <a:xfrm>
            <a:off x="1766023" y="1631738"/>
            <a:ext cx="10859574" cy="46987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E5C302D3-8A2E-FDF9-76B8-AE865F8BAA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8524" y="1808864"/>
            <a:ext cx="11093476" cy="1943149"/>
          </a:xfrm>
        </p:spPr>
        <p:txBody>
          <a:bodyPr>
            <a:normAutofit/>
          </a:bodyPr>
          <a:lstStyle/>
          <a:p>
            <a:pPr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1" dirty="0">
                <a:solidFill>
                  <a:srgbClr val="000000"/>
                </a:solidFill>
              </a:rPr>
              <a:t>21. Mai </a:t>
            </a:r>
            <a:r>
              <a:rPr lang="de-DE" sz="1800" dirty="0">
                <a:solidFill>
                  <a:srgbClr val="000000"/>
                </a:solidFill>
              </a:rPr>
              <a:t>13-14:30h	Urheberrecht, KI &amp; Co - Sie fragen, wir antworten</a:t>
            </a:r>
          </a:p>
          <a:p>
            <a:pPr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1" dirty="0">
                <a:solidFill>
                  <a:srgbClr val="000000"/>
                </a:solidFill>
              </a:rPr>
              <a:t>4. Juni </a:t>
            </a:r>
            <a:r>
              <a:rPr lang="de-DE" sz="1800" dirty="0">
                <a:solidFill>
                  <a:srgbClr val="000000"/>
                </a:solidFill>
              </a:rPr>
              <a:t>13-14:30h	Lehrkräfte und offene Praktiken: Neue Impulse für Lehren im KI-Kontext</a:t>
            </a:r>
          </a:p>
          <a:p>
            <a:pPr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1" dirty="0">
                <a:solidFill>
                  <a:srgbClr val="000000"/>
                </a:solidFill>
              </a:rPr>
              <a:t>2. Juli </a:t>
            </a:r>
            <a:r>
              <a:rPr lang="de-DE" sz="1800" dirty="0">
                <a:solidFill>
                  <a:srgbClr val="000000"/>
                </a:solidFill>
              </a:rPr>
              <a:t>13-14:30h	Wo passt offene Lehre? Didaktische Konzepte und alternative Prüfungsformen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8C3B22E-C901-C200-4583-36DC18D7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524" y="605786"/>
            <a:ext cx="9387625" cy="922762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de-DE" sz="3200" dirty="0">
                <a:solidFill>
                  <a:srgbClr val="0054FF"/>
                </a:solidFill>
                <a:latin typeface="+mn-lt"/>
              </a:rPr>
              <a:t>Das sind die nächsten</a:t>
            </a:r>
            <a:br>
              <a:rPr lang="de-DE" sz="3200" dirty="0">
                <a:solidFill>
                  <a:srgbClr val="0054FF"/>
                </a:solidFill>
                <a:latin typeface="+mn-lt"/>
              </a:rPr>
            </a:br>
            <a:r>
              <a:rPr lang="de-DE" sz="3200" dirty="0">
                <a:solidFill>
                  <a:srgbClr val="0054FF"/>
                </a:solidFill>
                <a:latin typeface="+mn-lt"/>
              </a:rPr>
              <a:t>Themen der Community </a:t>
            </a:r>
            <a:r>
              <a:rPr lang="de-DE" sz="3200" dirty="0" err="1">
                <a:solidFill>
                  <a:srgbClr val="0054FF"/>
                </a:solidFill>
                <a:latin typeface="+mn-lt"/>
              </a:rPr>
              <a:t>of</a:t>
            </a:r>
            <a:r>
              <a:rPr lang="de-DE" sz="3200" dirty="0">
                <a:solidFill>
                  <a:srgbClr val="0054FF"/>
                </a:solidFill>
                <a:latin typeface="+mn-lt"/>
              </a:rPr>
              <a:t> Practice: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58F7D48-042B-1DE0-C526-07B75162F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608" y="3327731"/>
            <a:ext cx="6976353" cy="2475089"/>
          </a:xfrm>
          <a:prstGeom prst="rect">
            <a:avLst/>
          </a:prstGeom>
        </p:spPr>
      </p:pic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5E6D5C26-44B0-98E7-C727-AC550FBCB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15" y="336678"/>
            <a:ext cx="1561811" cy="46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90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DF9CE22-53E2-DF4C-CA8D-F8808B503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862" y="602831"/>
            <a:ext cx="9387625" cy="922762"/>
          </a:xfrm>
        </p:spPr>
        <p:txBody>
          <a:bodyPr/>
          <a:lstStyle/>
          <a:p>
            <a:r>
              <a:rPr lang="de-DE" sz="3800" dirty="0">
                <a:latin typeface="+mn-lt"/>
              </a:rPr>
              <a:t>Open Educational Badges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9E2E0664-B23C-BB33-E4CB-C5A5D59310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1762" y="1601661"/>
            <a:ext cx="9388475" cy="4610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600" b="1" dirty="0"/>
              <a:t>Was sind Badges?</a:t>
            </a:r>
          </a:p>
          <a:p>
            <a:r>
              <a:rPr lang="de-DE" sz="2600" dirty="0"/>
              <a:t>digitale Zertifikate für Lernerfahrungen</a:t>
            </a:r>
          </a:p>
          <a:p>
            <a:r>
              <a:rPr lang="de-DE" sz="2600" dirty="0"/>
              <a:t>Badges machen Kompetenzen sichtbar</a:t>
            </a:r>
          </a:p>
          <a:p>
            <a:r>
              <a:rPr lang="de-DE" sz="2600" dirty="0"/>
              <a:t>2 Komponenten: sichtbares Design </a:t>
            </a:r>
            <a:r>
              <a:rPr lang="de-DE" sz="2600" i="1" dirty="0"/>
              <a:t>(Badge-Grafik) </a:t>
            </a:r>
            <a:r>
              <a:rPr lang="de-DE" sz="2600" dirty="0"/>
              <a:t>und Metadaten </a:t>
            </a:r>
            <a:r>
              <a:rPr lang="de-DE" sz="2600" i="1" dirty="0"/>
              <a:t>(Veranstaltung, vergebende Institution und standardisierte Kompetenzen)</a:t>
            </a:r>
          </a:p>
          <a:p>
            <a:pPr marL="0" indent="0">
              <a:buNone/>
            </a:pPr>
            <a:endParaRPr lang="de-DE" sz="2600" dirty="0"/>
          </a:p>
          <a:p>
            <a:pPr marL="0" indent="0">
              <a:buNone/>
            </a:pPr>
            <a:r>
              <a:rPr lang="de-DE" sz="2600" b="1" dirty="0"/>
              <a:t>Wie nutze ich Badges?</a:t>
            </a:r>
          </a:p>
          <a:p>
            <a:r>
              <a:rPr lang="de-DE" sz="2600" dirty="0"/>
              <a:t>als Nachweis für erlerntes Wissen und entwickelte Kompetenzen</a:t>
            </a:r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34EA3B9C-AFB4-F782-D2E8-27B4EFC82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044" y="291549"/>
            <a:ext cx="2688887" cy="137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1832F0E-F261-A023-E3E0-3173FB5B1124}"/>
              </a:ext>
            </a:extLst>
          </p:cNvPr>
          <p:cNvSpPr txBox="1"/>
          <p:nvPr/>
        </p:nvSpPr>
        <p:spPr>
          <a:xfrm>
            <a:off x="8861928" y="1754429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Abb.: Logo der Plattform</a:t>
            </a:r>
          </a:p>
        </p:txBody>
      </p:sp>
      <p:pic>
        <p:nvPicPr>
          <p:cNvPr id="6" name="Grafik 5" descr="Ein Bild, das Muster, Quadrat, Rechteck, Kunst enthält.&#10;&#10;KI-generierte Inhalte können fehlerhaft sein.">
            <a:extLst>
              <a:ext uri="{FF2B5EF4-FFF2-40B4-BE49-F238E27FC236}">
                <a16:creationId xmlns:a16="http://schemas.microsoft.com/office/drawing/2014/main" id="{15C91C65-9D3B-28AE-D033-902DEC2EC4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692" y="4821980"/>
            <a:ext cx="1481106" cy="148110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B2DECF7-DACB-5404-49E1-DA49B615F5A5}"/>
              </a:ext>
            </a:extLst>
          </p:cNvPr>
          <p:cNvSpPr txBox="1"/>
          <p:nvPr/>
        </p:nvSpPr>
        <p:spPr>
          <a:xfrm>
            <a:off x="10170804" y="4452648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Erklärvideo </a:t>
            </a:r>
            <a:r>
              <a:rPr lang="de-DE" dirty="0">
                <a:solidFill>
                  <a:schemeClr val="accent1"/>
                </a:solidFill>
                <a:sym typeface="Wingdings" panose="05000000000000000000" pitchFamily="2" charset="2"/>
              </a:rPr>
              <a:t>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9" name="Grafik 8" descr="Ein Bild, das Entwurf enthält.&#10;&#10;KI-generierte Inhalte können fehlerhaft sein.">
            <a:extLst>
              <a:ext uri="{FF2B5EF4-FFF2-40B4-BE49-F238E27FC236}">
                <a16:creationId xmlns:a16="http://schemas.microsoft.com/office/drawing/2014/main" id="{B456AF8C-2A99-9A66-D26F-86B6F78385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3" t="26900" r="28073" b="23184"/>
          <a:stretch>
            <a:fillRect/>
          </a:stretch>
        </p:blipFill>
        <p:spPr>
          <a:xfrm>
            <a:off x="10333116" y="2853017"/>
            <a:ext cx="1556846" cy="165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9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649C6CA-1D05-11B6-D016-8DBFFE2DD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14" y="1143354"/>
            <a:ext cx="3229418" cy="1995798"/>
          </a:xfrm>
        </p:spPr>
        <p:txBody>
          <a:bodyPr/>
          <a:lstStyle/>
          <a:p>
            <a:r>
              <a:rPr lang="de-DE" dirty="0">
                <a:latin typeface="+mn-lt"/>
              </a:rPr>
              <a:t>Badge für die heutige Sitzung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2676E287-722C-267D-1210-81E458BDD5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jetzt einsammeln</a:t>
            </a: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A5A6E85C-3BF1-5CC8-48E4-9FBDCE74A7B2}"/>
              </a:ext>
            </a:extLst>
          </p:cNvPr>
          <p:cNvSpPr/>
          <p:nvPr/>
        </p:nvSpPr>
        <p:spPr>
          <a:xfrm>
            <a:off x="7175256" y="634924"/>
            <a:ext cx="4777478" cy="576311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39C0571-74E2-2E8D-43DB-9A2D8139F671}"/>
              </a:ext>
            </a:extLst>
          </p:cNvPr>
          <p:cNvSpPr txBox="1"/>
          <p:nvPr/>
        </p:nvSpPr>
        <p:spPr>
          <a:xfrm>
            <a:off x="7312402" y="4749412"/>
            <a:ext cx="45031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QR-Code scannen </a:t>
            </a:r>
          </a:p>
          <a:p>
            <a:pPr algn="ctr"/>
            <a:r>
              <a:rPr lang="de-DE" sz="2800" i="1" dirty="0"/>
              <a:t>oder</a:t>
            </a:r>
          </a:p>
          <a:p>
            <a:pPr algn="ctr"/>
            <a:r>
              <a:rPr lang="de-DE" sz="2800" dirty="0"/>
              <a:t>dem Link im Chat folgen</a:t>
            </a:r>
          </a:p>
        </p:txBody>
      </p:sp>
      <p:sp>
        <p:nvSpPr>
          <p:cNvPr id="11" name="Untertitel 3">
            <a:extLst>
              <a:ext uri="{FF2B5EF4-FFF2-40B4-BE49-F238E27FC236}">
                <a16:creationId xmlns:a16="http://schemas.microsoft.com/office/drawing/2014/main" id="{325BFB86-771C-BF65-400B-5EF4943334C3}"/>
              </a:ext>
            </a:extLst>
          </p:cNvPr>
          <p:cNvSpPr txBox="1">
            <a:spLocks/>
          </p:cNvSpPr>
          <p:nvPr/>
        </p:nvSpPr>
        <p:spPr>
          <a:xfrm>
            <a:off x="453486" y="3593984"/>
            <a:ext cx="5329084" cy="23108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400" b="1" dirty="0">
                <a:solidFill>
                  <a:schemeClr val="bg1"/>
                </a:solidFill>
              </a:rPr>
              <a:t>Kompetenzen</a:t>
            </a:r>
            <a:r>
              <a:rPr lang="de-DE" sz="2400" dirty="0">
                <a:solidFill>
                  <a:schemeClr val="bg1"/>
                </a:solidFill>
              </a:rPr>
              <a:t>:</a:t>
            </a:r>
          </a:p>
          <a:p>
            <a:r>
              <a:rPr lang="de-DE" sz="2400" dirty="0">
                <a:solidFill>
                  <a:schemeClr val="bg1"/>
                </a:solidFill>
              </a:rPr>
              <a:t>Content-Qualitätssicherung durchführen</a:t>
            </a:r>
          </a:p>
          <a:p>
            <a:r>
              <a:rPr lang="de-DE" sz="2400" dirty="0">
                <a:solidFill>
                  <a:schemeClr val="bg1"/>
                </a:solidFill>
              </a:rPr>
              <a:t>Content-Metadaten verwalten</a:t>
            </a:r>
          </a:p>
          <a:p>
            <a:r>
              <a:rPr lang="de-DE" sz="2400" dirty="0">
                <a:solidFill>
                  <a:schemeClr val="bg1"/>
                </a:solidFill>
              </a:rPr>
              <a:t>digitale Technologien kreativ einsetzen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BDDFE35D-69BF-9E76-271E-1907692334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93" y="1094412"/>
            <a:ext cx="3423971" cy="342397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FB204E0-D298-5C4C-792D-AB0A01E17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94" y="953160"/>
            <a:ext cx="3229419" cy="322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738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85634-7B33-7F20-BCDF-2496E51CA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7DCFFCF-BE9B-EE9E-B0CF-EF6132D4F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14" y="1143354"/>
            <a:ext cx="3229418" cy="1995798"/>
          </a:xfrm>
        </p:spPr>
        <p:txBody>
          <a:bodyPr/>
          <a:lstStyle/>
          <a:p>
            <a:r>
              <a:rPr lang="de-DE" dirty="0">
                <a:latin typeface="+mn-lt"/>
              </a:rPr>
              <a:t>Badge für die heutige Sitzung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5C41271F-A4F2-DA9B-B8DA-DEFA0946AB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jetzt einsammeln</a:t>
            </a: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3BF81780-9DC6-E0F3-9553-495F5ECA20C5}"/>
              </a:ext>
            </a:extLst>
          </p:cNvPr>
          <p:cNvSpPr/>
          <p:nvPr/>
        </p:nvSpPr>
        <p:spPr>
          <a:xfrm>
            <a:off x="7372328" y="723593"/>
            <a:ext cx="4443260" cy="57580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807962B-8844-A340-1A8E-498F773004E6}"/>
              </a:ext>
            </a:extLst>
          </p:cNvPr>
          <p:cNvSpPr txBox="1"/>
          <p:nvPr/>
        </p:nvSpPr>
        <p:spPr>
          <a:xfrm>
            <a:off x="7312402" y="4749412"/>
            <a:ext cx="45031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QR-Code scannen </a:t>
            </a:r>
          </a:p>
          <a:p>
            <a:pPr algn="ctr"/>
            <a:r>
              <a:rPr lang="de-DE" sz="2800" i="1" dirty="0"/>
              <a:t>oder</a:t>
            </a:r>
          </a:p>
          <a:p>
            <a:pPr algn="ctr"/>
            <a:r>
              <a:rPr lang="de-DE" sz="2800" dirty="0"/>
              <a:t>dem Link im Chat folgen</a:t>
            </a:r>
          </a:p>
        </p:txBody>
      </p:sp>
      <p:sp>
        <p:nvSpPr>
          <p:cNvPr id="2" name="Untertitel 3">
            <a:extLst>
              <a:ext uri="{FF2B5EF4-FFF2-40B4-BE49-F238E27FC236}">
                <a16:creationId xmlns:a16="http://schemas.microsoft.com/office/drawing/2014/main" id="{E95C58B0-B54A-786D-68DC-7A830497588E}"/>
              </a:ext>
            </a:extLst>
          </p:cNvPr>
          <p:cNvSpPr txBox="1">
            <a:spLocks/>
          </p:cNvSpPr>
          <p:nvPr/>
        </p:nvSpPr>
        <p:spPr>
          <a:xfrm>
            <a:off x="447662" y="4113271"/>
            <a:ext cx="5025087" cy="23108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dirty="0">
                <a:solidFill>
                  <a:schemeClr val="bg1"/>
                </a:solidFill>
              </a:rPr>
              <a:t>Sie erhalten per E-Mail</a:t>
            </a:r>
            <a:r>
              <a:rPr lang="de-DE" dirty="0">
                <a:solidFill>
                  <a:schemeClr val="bg1"/>
                </a:solidFill>
              </a:rPr>
              <a:t>:</a:t>
            </a:r>
          </a:p>
          <a:p>
            <a:r>
              <a:rPr lang="de-DE" dirty="0">
                <a:solidFill>
                  <a:schemeClr val="bg1"/>
                </a:solidFill>
              </a:rPr>
              <a:t>Badge-Grafik (z. B. zum Zeigen auf LinkedIn)</a:t>
            </a:r>
          </a:p>
          <a:p>
            <a:r>
              <a:rPr lang="de-DE" dirty="0">
                <a:solidFill>
                  <a:schemeClr val="bg1"/>
                </a:solidFill>
              </a:rPr>
              <a:t>PDF-Zertifikat des Badges</a:t>
            </a:r>
          </a:p>
        </p:txBody>
      </p:sp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44250967-B953-223F-2059-A346324160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50" y="1210970"/>
            <a:ext cx="3380080" cy="33800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470F0D0-3C7F-D9D7-68A2-B2B4B59FE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202" y="1050050"/>
            <a:ext cx="3229419" cy="322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50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23645-1C05-6EF3-49A9-849B3E842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D3964570-77D7-B3D3-93EB-0DEBFA77D397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60D0A90-706C-D045-033C-261915DCB36A}"/>
              </a:ext>
            </a:extLst>
          </p:cNvPr>
          <p:cNvSpPr txBox="1">
            <a:spLocks/>
          </p:cNvSpPr>
          <p:nvPr/>
        </p:nvSpPr>
        <p:spPr>
          <a:xfrm>
            <a:off x="1098524" y="629257"/>
            <a:ext cx="9662466" cy="9227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Open Sans"/>
                <a:ea typeface="Open Sans" pitchFamily="2" charset="0"/>
                <a:cs typeface="Open Sans" pitchFamily="2" charset="0"/>
              </a:rPr>
              <a:t>Unsere </a:t>
            </a:r>
            <a:r>
              <a:rPr kumimoji="0" lang="de-DE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Open Sans"/>
                <a:ea typeface="Open Sans" pitchFamily="2" charset="0"/>
                <a:cs typeface="Open Sans" pitchFamily="2" charset="0"/>
              </a:rPr>
              <a:t>Socials</a:t>
            </a: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Open Sans"/>
                <a:ea typeface="Open Sans" pitchFamily="2" charset="0"/>
                <a:cs typeface="Open Sans" pitchFamily="2" charset="0"/>
              </a:rPr>
              <a:t>:</a:t>
            </a:r>
          </a:p>
        </p:txBody>
      </p:sp>
      <p:pic>
        <p:nvPicPr>
          <p:cNvPr id="12" name="Grafik 11" descr="Ein Bild, das Farbigkeit, Grafiken, Kreis, Grafikdesign enthält.&#10;&#10;KI-generierte Inhalte können fehlerhaft sein.">
            <a:extLst>
              <a:ext uri="{FF2B5EF4-FFF2-40B4-BE49-F238E27FC236}">
                <a16:creationId xmlns:a16="http://schemas.microsoft.com/office/drawing/2014/main" id="{68756A10-22CC-9E38-CDA0-89FC77871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50" y="1600606"/>
            <a:ext cx="1076046" cy="1076046"/>
          </a:xfrm>
          <a:prstGeom prst="rect">
            <a:avLst/>
          </a:prstGeom>
        </p:spPr>
      </p:pic>
      <p:pic>
        <p:nvPicPr>
          <p:cNvPr id="6" name="Grafik 5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DF98BA2B-9588-11EF-7D30-786E2C712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475" y="336677"/>
            <a:ext cx="2070652" cy="61593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E91BA60-07BD-99B9-CEB4-87848CE809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222" y="1552019"/>
            <a:ext cx="7922362" cy="482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412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AC85E-F830-08FE-1E0C-2929307A4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306CBA83-E1EF-72D0-C813-B69BE7F2C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CE4970A-C73A-4B77-CF23-7C8043B2EFCC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pic>
        <p:nvPicPr>
          <p:cNvPr id="3" name="Grafik 2" descr="Ein Bild, das Text, Screenshot, Schrift, Zahl enthält.&#10;&#10;KI-generierte Inhalte können fehlerhaft sein.">
            <a:extLst>
              <a:ext uri="{FF2B5EF4-FFF2-40B4-BE49-F238E27FC236}">
                <a16:creationId xmlns:a16="http://schemas.microsoft.com/office/drawing/2014/main" id="{ED002F78-78FF-A4ED-9C8B-5580AF32B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685" y="390884"/>
            <a:ext cx="4886515" cy="5844104"/>
          </a:xfrm>
          <a:prstGeom prst="rect">
            <a:avLst/>
          </a:prstGeom>
        </p:spPr>
      </p:pic>
      <p:pic>
        <p:nvPicPr>
          <p:cNvPr id="14" name="Grafik 13" descr="Ein Bild, das Logo, Grafiken, Symbol, Schrift enthält.&#10;&#10;KI-generierte Inhalte können fehlerhaft sein.">
            <a:extLst>
              <a:ext uri="{FF2B5EF4-FFF2-40B4-BE49-F238E27FC236}">
                <a16:creationId xmlns:a16="http://schemas.microsoft.com/office/drawing/2014/main" id="{ED41337D-2D21-E64E-088C-66E07678E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8" y="1431807"/>
            <a:ext cx="822782" cy="822782"/>
          </a:xfrm>
          <a:prstGeom prst="rect">
            <a:avLst/>
          </a:prstGeom>
        </p:spPr>
      </p:pic>
      <p:pic>
        <p:nvPicPr>
          <p:cNvPr id="16" name="Grafik 15" descr="Ein Bild, das Logo, Symbol, Grafiken, Clipart enthält.&#10;&#10;KI-generierte Inhalte können fehlerhaft sein.">
            <a:extLst>
              <a:ext uri="{FF2B5EF4-FFF2-40B4-BE49-F238E27FC236}">
                <a16:creationId xmlns:a16="http://schemas.microsoft.com/office/drawing/2014/main" id="{FDA11BBE-B5DD-5C6C-D3D5-499AFE160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42" y="258948"/>
            <a:ext cx="1169543" cy="116954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E3B6C2A-10E2-A36F-BAC3-A4D6FBBE08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1883" y="1373606"/>
            <a:ext cx="3772316" cy="480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96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38B326-56CB-BE4C-038B-7C90FA106A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6818" y="2115284"/>
            <a:ext cx="9736667" cy="162594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000" dirty="0"/>
              <a:t>	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000" dirty="0"/>
              <a:t>„Qualität ist das Vermögen einer Gesamtheit, inhärenter Merkmale eines Produktes, Systems oder Prozesses zur Erfüllung von Forderungen von Kunden und anderen interessierten Parteien.“ </a:t>
            </a:r>
            <a:endParaRPr lang="de-DE" sz="2000" i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 algn="ctr">
              <a:buNone/>
            </a:pPr>
            <a:endParaRPr lang="de-DE" sz="2000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D1190E38-956F-4A49-B906-43BFA6C86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32" y="729096"/>
            <a:ext cx="9387625" cy="922762"/>
          </a:xfrm>
        </p:spPr>
        <p:txBody>
          <a:bodyPr>
            <a:normAutofit/>
          </a:bodyPr>
          <a:lstStyle/>
          <a:p>
            <a:r>
              <a:rPr lang="de-DE" sz="4000" dirty="0">
                <a:cs typeface="Arial" panose="020B0604020202020204" pitchFamily="34" charset="0"/>
              </a:rPr>
              <a:t>2. Qualität von OER</a:t>
            </a:r>
          </a:p>
        </p:txBody>
      </p:sp>
      <p:pic>
        <p:nvPicPr>
          <p:cNvPr id="2" name="Grafik 1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9FFE2535-6F42-E528-6372-F0C987FC9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15" y="336678"/>
            <a:ext cx="1561811" cy="46457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D73D9F5-D590-5CEC-D74B-3CD902FB48E3}"/>
              </a:ext>
            </a:extLst>
          </p:cNvPr>
          <p:cNvSpPr txBox="1"/>
          <p:nvPr/>
        </p:nvSpPr>
        <p:spPr>
          <a:xfrm>
            <a:off x="677732" y="3674336"/>
            <a:ext cx="100834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sym typeface="Wingdings" panose="05000000000000000000" pitchFamily="2" charset="2"/>
              </a:rPr>
              <a:t>Qualität </a:t>
            </a:r>
            <a:r>
              <a:rPr lang="de-DE" sz="2000" dirty="0"/>
              <a:t>gibt in diesem Sinne an, in welchem Maße ein Produkt oder eine Dienstleistung bestimmte Anforderungen erfüllt.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ACE8AFB-AB97-187D-1969-0DEF0654AA3B}"/>
              </a:ext>
            </a:extLst>
          </p:cNvPr>
          <p:cNvSpPr txBox="1"/>
          <p:nvPr/>
        </p:nvSpPr>
        <p:spPr>
          <a:xfrm>
            <a:off x="787624" y="1476915"/>
            <a:ext cx="8040689" cy="642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de-DE" sz="2400" b="1" dirty="0">
                <a:solidFill>
                  <a:schemeClr val="accent4"/>
                </a:solidFill>
              </a:rPr>
              <a:t>Allgemeine Definition von Qualität (DIN / ISO 9000):</a:t>
            </a:r>
          </a:p>
        </p:txBody>
      </p:sp>
    </p:spTree>
    <p:extLst>
      <p:ext uri="{BB962C8B-B14F-4D97-AF65-F5344CB8AC3E}">
        <p14:creationId xmlns:p14="http://schemas.microsoft.com/office/powerpoint/2010/main" val="17068031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DBB58-65C3-9F9C-129C-4AC1BB0A3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EFA3742B-4092-9528-B17F-F37A867BD534}"/>
              </a:ext>
            </a:extLst>
          </p:cNvPr>
          <p:cNvSpPr txBox="1">
            <a:spLocks/>
          </p:cNvSpPr>
          <p:nvPr/>
        </p:nvSpPr>
        <p:spPr>
          <a:xfrm>
            <a:off x="2418422" y="2192340"/>
            <a:ext cx="9387625" cy="9227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mattermost.co-woerk.de/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co-woerk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8" name="Grafik 7" descr="Ein Bild, das Symbol, Logo, Grafiken, Schrift enthält.&#10;&#10;Automatisch generierte Beschreibung">
            <a:extLst>
              <a:ext uri="{FF2B5EF4-FFF2-40B4-BE49-F238E27FC236}">
                <a16:creationId xmlns:a16="http://schemas.microsoft.com/office/drawing/2014/main" id="{332DEAD8-040D-4591-AC12-049AAFC3D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43" y="2350365"/>
            <a:ext cx="1291364" cy="129136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B2884CF-BCEC-76FF-1942-F9DE37743E96}"/>
              </a:ext>
            </a:extLst>
          </p:cNvPr>
          <p:cNvSpPr txBox="1"/>
          <p:nvPr/>
        </p:nvSpPr>
        <p:spPr>
          <a:xfrm>
            <a:off x="1373531" y="1473683"/>
            <a:ext cx="5275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Herzliche Einladung zu… </a:t>
            </a:r>
          </a:p>
        </p:txBody>
      </p:sp>
      <p:pic>
        <p:nvPicPr>
          <p:cNvPr id="2" name="Grafik 1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5A098C87-C274-3C00-C4A2-64C02718A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475" y="336677"/>
            <a:ext cx="2070652" cy="61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497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1DD6B-65D7-B994-1487-B41A71872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ymbol, Logo, Grafiken, Schrift enthält.&#10;&#10;Automatisch generierte Beschreibung">
            <a:extLst>
              <a:ext uri="{FF2B5EF4-FFF2-40B4-BE49-F238E27FC236}">
                <a16:creationId xmlns:a16="http://schemas.microsoft.com/office/drawing/2014/main" id="{5123F242-384A-CAD9-603A-B8AEDDD33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5" y="644642"/>
            <a:ext cx="953359" cy="9533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4A1B457F-6E70-338E-42FA-6D3BF53E6AAA}"/>
                  </a:ext>
                </a:extLst>
              </p14:cNvPr>
              <p14:cNvContentPartPr/>
              <p14:nvPr/>
            </p14:nvContentPartPr>
            <p14:xfrm>
              <a:off x="4991451" y="-295998"/>
              <a:ext cx="360" cy="36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4A1B457F-6E70-338E-42FA-6D3BF53E6AA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82451" y="-3049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D7A6EEF2-6FAE-83F2-5583-7669EF50A27D}"/>
                  </a:ext>
                </a:extLst>
              </p14:cNvPr>
              <p14:cNvContentPartPr/>
              <p14:nvPr/>
            </p14:nvContentPartPr>
            <p14:xfrm>
              <a:off x="6435051" y="2880642"/>
              <a:ext cx="360" cy="3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D7A6EEF2-6FAE-83F2-5583-7669EF50A2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26051" y="287164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Grafik 3" descr="Ein Bild, das Text, Screenshot, Software, Webseite enthält.&#10;&#10;KI-generierte Inhalte können fehlerhaft sein.">
            <a:extLst>
              <a:ext uri="{FF2B5EF4-FFF2-40B4-BE49-F238E27FC236}">
                <a16:creationId xmlns:a16="http://schemas.microsoft.com/office/drawing/2014/main" id="{D50250EC-E4BB-4223-1A1D-4BEEDDC304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62" y="1321821"/>
            <a:ext cx="10140543" cy="4783468"/>
          </a:xfrm>
          <a:prstGeom prst="rect">
            <a:avLst/>
          </a:prstGeom>
        </p:spPr>
      </p:pic>
      <p:pic>
        <p:nvPicPr>
          <p:cNvPr id="2" name="Grafik 1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6A22A10D-CCEF-08CB-2E1D-A158810340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475" y="336677"/>
            <a:ext cx="2070652" cy="61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974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2D16A-0B81-D1FA-514A-88D4043D6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ymbol, Logo, Grafiken, Schrift enthält.&#10;&#10;Automatisch generierte Beschreibung">
            <a:extLst>
              <a:ext uri="{FF2B5EF4-FFF2-40B4-BE49-F238E27FC236}">
                <a16:creationId xmlns:a16="http://schemas.microsoft.com/office/drawing/2014/main" id="{ADCF3948-8033-E9C2-C6A6-FC06C9473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5" y="644642"/>
            <a:ext cx="953359" cy="9533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BB1D7D19-4CB1-FB86-D1A3-E3E1A57C20F6}"/>
                  </a:ext>
                </a:extLst>
              </p14:cNvPr>
              <p14:cNvContentPartPr/>
              <p14:nvPr/>
            </p14:nvContentPartPr>
            <p14:xfrm>
              <a:off x="4991451" y="-295998"/>
              <a:ext cx="360" cy="36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BB1D7D19-4CB1-FB86-D1A3-E3E1A57C20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82451" y="-3049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E3B7CE9A-1DE1-92D2-0822-22E8D5E742DF}"/>
                  </a:ext>
                </a:extLst>
              </p14:cNvPr>
              <p14:cNvContentPartPr/>
              <p14:nvPr/>
            </p14:nvContentPartPr>
            <p14:xfrm>
              <a:off x="6435051" y="2880642"/>
              <a:ext cx="360" cy="3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E3B7CE9A-1DE1-92D2-0822-22E8D5E742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26051" y="287164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Grafik 1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C3C71CFE-39AD-D3A2-2EE3-85F59560CF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475" y="336677"/>
            <a:ext cx="2070652" cy="615931"/>
          </a:xfrm>
          <a:prstGeom prst="rect">
            <a:avLst/>
          </a:prstGeom>
        </p:spPr>
      </p:pic>
      <p:pic>
        <p:nvPicPr>
          <p:cNvPr id="5" name="Grafik 4" descr="Ein Bild, das Text, Software, Computersymbol, Webseite enthält.&#10;&#10;KI-generierte Inhalte können fehlerhaft sein.">
            <a:extLst>
              <a:ext uri="{FF2B5EF4-FFF2-40B4-BE49-F238E27FC236}">
                <a16:creationId xmlns:a16="http://schemas.microsoft.com/office/drawing/2014/main" id="{C3AF70CF-2D2D-385E-ECD2-E16124127B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62" y="1321821"/>
            <a:ext cx="10139474" cy="384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379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9FFCE73F-C80F-836B-7A3A-5B4FD12D3C68}"/>
              </a:ext>
            </a:extLst>
          </p:cNvPr>
          <p:cNvSpPr txBox="1">
            <a:spLocks/>
          </p:cNvSpPr>
          <p:nvPr/>
        </p:nvSpPr>
        <p:spPr>
          <a:xfrm>
            <a:off x="1705123" y="1280753"/>
            <a:ext cx="9387625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8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Open Sans"/>
                <a:ea typeface="Open Sans" pitchFamily="2" charset="0"/>
                <a:cs typeface="Open Sans" pitchFamily="2" charset="0"/>
              </a:rPr>
              <a:t>Fragen?</a:t>
            </a:r>
          </a:p>
        </p:txBody>
      </p:sp>
      <p:pic>
        <p:nvPicPr>
          <p:cNvPr id="13" name="Grafik 12" descr="Ein Bild, das Entwurf, Lineart, Zeichnung, Strichzeichnung enthält.&#10;&#10;Automatisch generierte Beschreibung">
            <a:extLst>
              <a:ext uri="{FF2B5EF4-FFF2-40B4-BE49-F238E27FC236}">
                <a16:creationId xmlns:a16="http://schemas.microsoft.com/office/drawing/2014/main" id="{A36A61F9-ACF3-8907-80E3-6789013DF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159" y="2265094"/>
            <a:ext cx="9577589" cy="2930812"/>
          </a:xfrm>
          <a:prstGeom prst="rect">
            <a:avLst/>
          </a:prstGeom>
        </p:spPr>
      </p:pic>
      <p:pic>
        <p:nvPicPr>
          <p:cNvPr id="2" name="Grafik 1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EAD9CC53-C76A-54FB-88A5-A649A208C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475" y="336677"/>
            <a:ext cx="2070652" cy="61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029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AC0AF-468B-6E20-94A2-1E8286ED1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606" y="3178246"/>
            <a:ext cx="5545394" cy="1793839"/>
          </a:xfrm>
        </p:spPr>
        <p:txBody>
          <a:bodyPr/>
          <a:lstStyle/>
          <a:p>
            <a:r>
              <a:rPr lang="de-DE" sz="3800" dirty="0">
                <a:solidFill>
                  <a:schemeClr val="bg1"/>
                </a:solidFill>
                <a:latin typeface="+mn-lt"/>
              </a:rPr>
              <a:t>Vielen Dank und: </a:t>
            </a:r>
            <a:br>
              <a:rPr lang="de-DE" sz="3800" dirty="0">
                <a:solidFill>
                  <a:schemeClr val="bg1"/>
                </a:solidFill>
                <a:latin typeface="+mn-lt"/>
              </a:rPr>
            </a:br>
            <a:r>
              <a:rPr lang="de-DE" sz="3800" dirty="0">
                <a:solidFill>
                  <a:schemeClr val="bg1"/>
                </a:solidFill>
                <a:latin typeface="+mn-lt"/>
              </a:rPr>
              <a:t>Badge nicht vergessen!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2FDB91-B79E-8A5D-BD5F-8F26D3949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714" y="628684"/>
            <a:ext cx="3784010" cy="378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017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D150F41-781B-3C49-54E4-61D650676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150" y="726164"/>
            <a:ext cx="9387625" cy="922762"/>
          </a:xfrm>
        </p:spPr>
        <p:txBody>
          <a:bodyPr>
            <a:normAutofit/>
          </a:bodyPr>
          <a:lstStyle/>
          <a:p>
            <a:r>
              <a:rPr lang="de-DE" sz="4000" dirty="0"/>
              <a:t>Literatur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675268B-DB5A-FB9B-8C46-E8FE0D5F9B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5390" y="1711628"/>
            <a:ext cx="10516444" cy="4809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ea typeface="Calibri" panose="020F0502020204030204" pitchFamily="34" charset="0"/>
                <a:cs typeface="Arial" panose="020B0604020202020204" pitchFamily="34" charset="0"/>
              </a:rPr>
              <a:t>Ehlers, U.-D. (2011). Qualität im E-Learning aus </a:t>
            </a:r>
            <a:r>
              <a:rPr lang="de-DE" sz="1600" dirty="0" err="1">
                <a:ea typeface="Calibri" panose="020F0502020204030204" pitchFamily="34" charset="0"/>
                <a:cs typeface="Arial" panose="020B0604020202020204" pitchFamily="34" charset="0"/>
              </a:rPr>
              <a:t>Lernersicht</a:t>
            </a:r>
            <a:r>
              <a:rPr lang="de-DE" sz="1600" dirty="0">
                <a:ea typeface="Calibri" panose="020F0502020204030204" pitchFamily="34" charset="0"/>
                <a:cs typeface="Arial" panose="020B0604020202020204" pitchFamily="34" charset="0"/>
              </a:rPr>
              <a:t> (2., </a:t>
            </a:r>
            <a:r>
              <a:rPr lang="de-DE" sz="1600" dirty="0" err="1">
                <a:ea typeface="Calibri" panose="020F0502020204030204" pitchFamily="34" charset="0"/>
                <a:cs typeface="Arial" panose="020B0604020202020204" pitchFamily="34" charset="0"/>
              </a:rPr>
              <a:t>überarb</a:t>
            </a:r>
            <a:r>
              <a:rPr lang="de-DE" sz="1600" dirty="0">
                <a:ea typeface="Calibri" panose="020F0502020204030204" pitchFamily="34" charset="0"/>
                <a:cs typeface="Arial" panose="020B0604020202020204" pitchFamily="34" charset="0"/>
              </a:rPr>
              <a:t>. und aktual. Aufl.). Wiesbaden: VS, Verl. für </a:t>
            </a:r>
            <a:r>
              <a:rPr lang="de-DE" sz="1600" dirty="0" err="1">
                <a:ea typeface="Calibri" panose="020F0502020204030204" pitchFamily="34" charset="0"/>
                <a:cs typeface="Arial" panose="020B0604020202020204" pitchFamily="34" charset="0"/>
              </a:rPr>
              <a:t>Sozialwiss</a:t>
            </a:r>
            <a:r>
              <a:rPr lang="de-DE" sz="1600" dirty="0"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de-DE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Mayrberger</a:t>
            </a:r>
            <a:r>
              <a:rPr lang="de-DE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K., </a:t>
            </a:r>
            <a:r>
              <a:rPr lang="de-DE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Zawacki</a:t>
            </a:r>
            <a:r>
              <a:rPr lang="de-DE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-Richter, O. (2017): Qualität von OER. Internationale Bestandsaufnahme von Instrumenten zur Qualitätssicherung von Open Educational </a:t>
            </a:r>
            <a:r>
              <a:rPr lang="de-DE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resources</a:t>
            </a:r>
            <a:r>
              <a:rPr lang="de-DE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(OER) – Schritte zu einem deutschen Modell am Beispiel der Hamburg Open Online University. </a:t>
            </a:r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URL: </a:t>
            </a:r>
            <a:r>
              <a:rPr lang="en-US" sz="16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https://www.synergie.uni-hamburg.de/media/sonderbaende/qualitaet-von-oer-2017.pdf</a:t>
            </a:r>
            <a:r>
              <a:rPr lang="en-US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[Stand 09.05.2025].</a:t>
            </a:r>
          </a:p>
          <a:p>
            <a:pPr marL="0" indent="0" algn="just">
              <a:buNone/>
            </a:pPr>
            <a:r>
              <a:rPr lang="de-DE" sz="1600" dirty="0" err="1"/>
              <a:t>Mayrberger</a:t>
            </a:r>
            <a:r>
              <a:rPr lang="de-DE" sz="1600" dirty="0"/>
              <a:t>, K., </a:t>
            </a:r>
            <a:r>
              <a:rPr lang="de-DE" sz="1600" dirty="0" err="1"/>
              <a:t>Zawacki</a:t>
            </a:r>
            <a:r>
              <a:rPr lang="de-DE" sz="1600" dirty="0"/>
              <a:t>-Richter, O., </a:t>
            </a:r>
            <a:r>
              <a:rPr lang="de-DE" sz="1600" dirty="0" err="1"/>
              <a:t>Müsken</a:t>
            </a:r>
            <a:r>
              <a:rPr lang="de-DE" sz="1600" dirty="0"/>
              <a:t>, W. (2018): Qualitätsentwicklung von OER – Vorschlag zur Erstellung eines Qualitätssicherungsinstrumentes für OER am Beispiel der Hamburg Open Online University. URL: </a:t>
            </a:r>
            <a:r>
              <a:rPr lang="de-DE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https://uhh.de/jkvs6</a:t>
            </a:r>
            <a:r>
              <a:rPr lang="de-DE" sz="1600" dirty="0"/>
              <a:t> [Stand 07.02.2025].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2" name="Grafik 1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328D1170-507C-72EB-51FE-212D86B61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15" y="336678"/>
            <a:ext cx="1561811" cy="46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23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77E07706-C113-4CB8-B2B8-1A168EF5F188}"/>
              </a:ext>
            </a:extLst>
          </p:cNvPr>
          <p:cNvSpPr txBox="1"/>
          <p:nvPr/>
        </p:nvSpPr>
        <p:spPr>
          <a:xfrm>
            <a:off x="1310926" y="1443841"/>
            <a:ext cx="1049411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000" b="1" dirty="0"/>
              <a:t>Kontextabhängig:</a:t>
            </a:r>
          </a:p>
          <a:p>
            <a:pPr marL="742950" lvl="1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800" dirty="0"/>
              <a:t>Kein einheitlicher Qualitätsbegriff</a:t>
            </a:r>
          </a:p>
          <a:p>
            <a:pPr marL="742950" lvl="1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dirty="0"/>
              <a:t>Qualität variiert je nach Anwendungsfeld und Zielgruppe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de-DE" sz="1800" dirty="0"/>
              <a:t>Qualität ist demnach eine normative festgelegt und interessensgeleitet.</a:t>
            </a:r>
          </a:p>
          <a:p>
            <a:pPr>
              <a:spcAft>
                <a:spcPts val="600"/>
              </a:spcAft>
            </a:pPr>
            <a:r>
              <a:rPr lang="de-DE" sz="2000" b="1" dirty="0"/>
              <a:t>Besonderheit im Bildungsbereich: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Bildung ≠ klassisches Produkt /Dienstleistung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Lernende sind aktiv am Prozess beteiligt</a:t>
            </a:r>
          </a:p>
          <a:p>
            <a:pPr marL="742950" lvl="1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de-DE" dirty="0"/>
              <a:t>Lernergebnisse hängen stark vom Lernenden selbst ab</a:t>
            </a: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è"/>
            </a:pPr>
            <a:r>
              <a:rPr lang="de-DE" dirty="0">
                <a:sym typeface="Wingdings" panose="05000000000000000000" pitchFamily="2" charset="2"/>
              </a:rPr>
              <a:t>„interaktiver Prozess mit offenem Ausgang“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de-DE" dirty="0">
                <a:sym typeface="Wingdings" panose="05000000000000000000" pitchFamily="2" charset="2"/>
              </a:rPr>
              <a:t>Qualität ist ein komplexes, multiperspektivisches Konstrukt, das abhängig ist vom jeweiligen Kontext der Bildungsinstitution, der Formate der Bildungsangebote und ihrer Zielgruppen. 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6043128-2709-4A41-92E3-A7D2B3347B67}"/>
              </a:ext>
            </a:extLst>
          </p:cNvPr>
          <p:cNvSpPr txBox="1"/>
          <p:nvPr/>
        </p:nvSpPr>
        <p:spPr>
          <a:xfrm>
            <a:off x="6311152" y="6176741"/>
            <a:ext cx="5815665" cy="34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de-DE" sz="1100" dirty="0"/>
              <a:t>(Vgl. Ehlers, 2011, S. 56 und </a:t>
            </a:r>
            <a:r>
              <a:rPr lang="de-DE" sz="1100" dirty="0" err="1"/>
              <a:t>Mayrberger</a:t>
            </a:r>
            <a:r>
              <a:rPr lang="de-DE" sz="1100" dirty="0"/>
              <a:t>, K. </a:t>
            </a:r>
            <a:r>
              <a:rPr lang="de-DE" sz="1100" dirty="0" err="1"/>
              <a:t>Zawacki</a:t>
            </a:r>
            <a:r>
              <a:rPr lang="de-DE" sz="1100" dirty="0"/>
              <a:t>-Richter, O. 2017, S. 10-12)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1ADA291-4154-6C5B-0539-C2E309CF2924}"/>
              </a:ext>
            </a:extLst>
          </p:cNvPr>
          <p:cNvSpPr txBox="1"/>
          <p:nvPr/>
        </p:nvSpPr>
        <p:spPr>
          <a:xfrm>
            <a:off x="1261350" y="801250"/>
            <a:ext cx="61830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  <a:cs typeface="Arial" panose="020B0604020202020204" pitchFamily="34" charset="0"/>
              </a:rPr>
              <a:t>Qualitätsbegriff im Bildungsbereich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3" name="Grafik 2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4CE11200-DC4B-1224-1FCE-7F6977B73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15" y="336678"/>
            <a:ext cx="1561811" cy="46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52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B4620-4E8E-6E9C-A3D0-E4A1D3553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CBE59E-CDF6-DD68-CA7D-CBDB671BA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976" y="2137186"/>
            <a:ext cx="9877646" cy="53895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de-DE" sz="1300" dirty="0"/>
          </a:p>
          <a:p>
            <a:pPr marL="0" indent="0">
              <a:buNone/>
            </a:pPr>
            <a:r>
              <a:rPr lang="de-DE" sz="1300" dirty="0"/>
              <a:t>	</a:t>
            </a:r>
            <a:r>
              <a:rPr lang="de-DE" sz="2000" dirty="0" err="1"/>
              <a:t>Zawacki</a:t>
            </a:r>
            <a:r>
              <a:rPr lang="de-DE" sz="2000" dirty="0"/>
              <a:t>-Richter und </a:t>
            </a:r>
            <a:r>
              <a:rPr lang="de-DE" sz="2000" dirty="0" err="1"/>
              <a:t>Mayrberger</a:t>
            </a:r>
            <a:r>
              <a:rPr lang="de-DE" sz="2000" dirty="0"/>
              <a:t> stellen 2017 zusammenfassend fest, dass 	die </a:t>
            </a:r>
            <a:r>
              <a:rPr lang="de-DE" sz="2000" b="1" dirty="0"/>
              <a:t>Dimensionen zur Erfassung der Qualität von Lernmaterialien / OER 	</a:t>
            </a:r>
            <a:r>
              <a:rPr lang="de-DE" sz="2000" dirty="0"/>
              <a:t>regelmäßig folgende Aspekte umfassen sollten:</a:t>
            </a:r>
          </a:p>
          <a:p>
            <a:pPr marL="0" indent="0">
              <a:buNone/>
            </a:pPr>
            <a:endParaRPr lang="de-DE" sz="1800" dirty="0"/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800" dirty="0"/>
              <a:t>Inhalt (z.B. Korrektheit, Vollständigkeit und Aktualität der Lerninhalte)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800" dirty="0"/>
              <a:t>Didaktisches Design und Support (z.B. persönliche Betreuung, automatisches Feedback, Student Engagement)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800" dirty="0"/>
              <a:t>Usability und Access (Zugänglichkeit, Interface Design, Metadaten)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800" dirty="0"/>
              <a:t>Assessment (z.B. Passung zwischen Lernzielen und Lernerfolgskontrolle)</a:t>
            </a: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800" dirty="0"/>
              <a:t>					</a:t>
            </a:r>
            <a:r>
              <a:rPr lang="de-DE" sz="1100" dirty="0"/>
              <a:t>(Vgl. </a:t>
            </a:r>
            <a:r>
              <a:rPr lang="de-DE" sz="1100" dirty="0" err="1"/>
              <a:t>Zawacki</a:t>
            </a:r>
            <a:r>
              <a:rPr lang="de-DE" sz="1100" dirty="0"/>
              <a:t>-Richter, O. , </a:t>
            </a:r>
            <a:r>
              <a:rPr lang="de-DE" sz="1100" dirty="0" err="1"/>
              <a:t>Mayrberger</a:t>
            </a:r>
            <a:r>
              <a:rPr lang="de-DE" sz="1100" dirty="0"/>
              <a:t>, K. 2017, S. 19)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de-DE" sz="1800" dirty="0"/>
          </a:p>
          <a:p>
            <a:pPr marL="0" indent="0">
              <a:buNone/>
            </a:pPr>
            <a:endParaRPr lang="de-DE" sz="12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93B165D-5C72-E3E8-3FE9-CDDB04B6A75F}"/>
              </a:ext>
            </a:extLst>
          </p:cNvPr>
          <p:cNvSpPr txBox="1"/>
          <p:nvPr/>
        </p:nvSpPr>
        <p:spPr>
          <a:xfrm>
            <a:off x="787624" y="1658195"/>
            <a:ext cx="10032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  <a:cs typeface="Arial" panose="020B0604020202020204" pitchFamily="34" charset="0"/>
              </a:rPr>
              <a:t>Qualitätsdimensionen von Lehr- / Lernmaterialien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98096BB5-9678-1120-6978-5DFE742BA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15" y="336678"/>
            <a:ext cx="1561811" cy="46457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7E8BF9C-121B-D0EC-A46C-E4BB7DA785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18" b="18736"/>
          <a:stretch>
            <a:fillRect/>
          </a:stretch>
        </p:blipFill>
        <p:spPr>
          <a:xfrm>
            <a:off x="9537616" y="3844800"/>
            <a:ext cx="2250704" cy="235010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97CEAAD-9572-B442-506B-5A5CF75F3865}"/>
              </a:ext>
            </a:extLst>
          </p:cNvPr>
          <p:cNvSpPr txBox="1"/>
          <p:nvPr/>
        </p:nvSpPr>
        <p:spPr>
          <a:xfrm>
            <a:off x="9707172" y="6248562"/>
            <a:ext cx="142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quality by </a:t>
            </a:r>
            <a:r>
              <a:rPr lang="en-US" sz="800" dirty="0" err="1"/>
              <a:t>WBcreative</a:t>
            </a:r>
            <a:r>
              <a:rPr lang="en-US" sz="800" dirty="0"/>
              <a:t> from </a:t>
            </a:r>
          </a:p>
          <a:p>
            <a:r>
              <a:rPr lang="en-US" sz="800" dirty="0">
                <a:hlinkClick r:id="rId5" tooltip="quality Icon"/>
              </a:rPr>
              <a:t>Noun Project</a:t>
            </a:r>
            <a:r>
              <a:rPr lang="en-US" sz="800" dirty="0"/>
              <a:t> (CC BY 3.0)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048985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675268B-DB5A-FB9B-8C46-E8FE0D5F9B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9662" y="1765834"/>
            <a:ext cx="10516444" cy="47554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Fokus auf drei Sichtweisen:</a:t>
            </a:r>
          </a:p>
          <a:p>
            <a:pPr marL="514350" indent="-514350">
              <a:spcAft>
                <a:spcPts val="1800"/>
              </a:spcAft>
              <a:buFont typeface="Arial" panose="020B0604020202020204" pitchFamily="34" charset="0"/>
              <a:buAutoNum type="arabicPeriod"/>
            </a:pPr>
            <a:r>
              <a:rPr lang="de-DE" sz="1800" dirty="0"/>
              <a:t>Wenn ich als </a:t>
            </a:r>
            <a:r>
              <a:rPr lang="de-DE" sz="1800" b="1" dirty="0" err="1"/>
              <a:t>OER-Interessierte:r</a:t>
            </a:r>
            <a:r>
              <a:rPr lang="de-DE" sz="1800" dirty="0"/>
              <a:t> an das Thema </a:t>
            </a:r>
            <a:r>
              <a:rPr lang="de-DE" sz="1800" i="1" dirty="0"/>
              <a:t>(offene) Bildungsmaterialien und Qualität </a:t>
            </a:r>
            <a:r>
              <a:rPr lang="de-DE" sz="1800" dirty="0"/>
              <a:t>denke, dann…</a:t>
            </a:r>
          </a:p>
          <a:p>
            <a:pPr marL="514350" indent="-514350">
              <a:spcAft>
                <a:spcPts val="1800"/>
              </a:spcAft>
              <a:buFont typeface="Arial" panose="020B0604020202020204" pitchFamily="34" charset="0"/>
              <a:buAutoNum type="arabicPeriod"/>
            </a:pPr>
            <a:r>
              <a:rPr lang="de-DE" sz="1800" dirty="0"/>
              <a:t>Wenn ich als </a:t>
            </a:r>
            <a:r>
              <a:rPr lang="de-DE" sz="1800" b="1" dirty="0" err="1"/>
              <a:t>OER-Produzierende:r</a:t>
            </a:r>
            <a:r>
              <a:rPr lang="de-DE" sz="1800" b="1" dirty="0"/>
              <a:t> </a:t>
            </a:r>
            <a:r>
              <a:rPr lang="de-DE" sz="1800" dirty="0"/>
              <a:t>daran denke, zielführende und hochwertige (offenen) Bildungsmaterialien zu erstellen, dann denke ich beim Thema </a:t>
            </a:r>
            <a:r>
              <a:rPr lang="de-DE" sz="1800" i="1" dirty="0"/>
              <a:t>Qualität </a:t>
            </a:r>
            <a:r>
              <a:rPr lang="de-DE" sz="1800" dirty="0"/>
              <a:t>daran, dass…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de-DE" sz="1800" dirty="0"/>
              <a:t>Wenn ich als </a:t>
            </a:r>
            <a:r>
              <a:rPr lang="de-DE" sz="1800" b="1" dirty="0" err="1"/>
              <a:t>OER-Verwender:in</a:t>
            </a:r>
            <a:r>
              <a:rPr lang="de-DE" sz="1800" b="1" dirty="0"/>
              <a:t>/</a:t>
            </a:r>
            <a:r>
              <a:rPr lang="de-DE" sz="1800" b="1" dirty="0" err="1"/>
              <a:t>OER-Weiterentwickler:in</a:t>
            </a:r>
            <a:r>
              <a:rPr lang="de-DE" sz="1800" b="1" dirty="0"/>
              <a:t> </a:t>
            </a:r>
            <a:r>
              <a:rPr lang="de-DE" sz="1800" dirty="0"/>
              <a:t>daran denke, (offenen) Bildungsmaterialien zu nutzen und an meine Bedürfnisse anzupassen, bedeutet das Thema </a:t>
            </a:r>
            <a:r>
              <a:rPr lang="de-DE" sz="1800" i="1" dirty="0"/>
              <a:t>Qualität</a:t>
            </a:r>
            <a:r>
              <a:rPr lang="de-DE" sz="1800" dirty="0"/>
              <a:t>…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/>
          </a:p>
        </p:txBody>
      </p:sp>
      <p:pic>
        <p:nvPicPr>
          <p:cNvPr id="2" name="Grafik 1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E7A68635-5673-3B67-3F05-D8F82DBE5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15" y="336678"/>
            <a:ext cx="1561811" cy="46457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1C9057A-2CC0-57C0-BA12-027AD7F757B2}"/>
              </a:ext>
            </a:extLst>
          </p:cNvPr>
          <p:cNvSpPr txBox="1"/>
          <p:nvPr/>
        </p:nvSpPr>
        <p:spPr>
          <a:xfrm>
            <a:off x="914792" y="1428081"/>
            <a:ext cx="10032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  <a:cs typeface="Arial" panose="020B0604020202020204" pitchFamily="34" charset="0"/>
              </a:rPr>
              <a:t>Arbeit am Whiteboard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9" name="Grafik 8">
            <a:hlinkClick r:id="rId4"/>
            <a:extLst>
              <a:ext uri="{FF2B5EF4-FFF2-40B4-BE49-F238E27FC236}">
                <a16:creationId xmlns:a16="http://schemas.microsoft.com/office/drawing/2014/main" id="{6D11793E-75CE-8C49-18E3-E96460BBD8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56" b="26749"/>
          <a:stretch>
            <a:fillRect/>
          </a:stretch>
        </p:blipFill>
        <p:spPr>
          <a:xfrm>
            <a:off x="7980190" y="75258"/>
            <a:ext cx="2181098" cy="208054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D1098EB-83C8-8578-E6D6-AFA047C33159}"/>
              </a:ext>
            </a:extLst>
          </p:cNvPr>
          <p:cNvSpPr txBox="1"/>
          <p:nvPr/>
        </p:nvSpPr>
        <p:spPr>
          <a:xfrm>
            <a:off x="9907009" y="1427280"/>
            <a:ext cx="1531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whiteboard by Mia Elysia </a:t>
            </a:r>
          </a:p>
          <a:p>
            <a:r>
              <a:rPr lang="en-US" sz="800" dirty="0"/>
              <a:t>from </a:t>
            </a:r>
            <a:r>
              <a:rPr lang="en-US" sz="800" dirty="0">
                <a:hlinkClick r:id="rId6" tooltip="whiteboard Icon"/>
              </a:rPr>
              <a:t>Noun Project</a:t>
            </a:r>
            <a:r>
              <a:rPr lang="en-US" sz="800" dirty="0"/>
              <a:t> (CC BY 3.0)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708231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430C304-F103-3DAD-3528-DCC709B54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2548"/>
            <a:ext cx="12192000" cy="551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4002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CoWoerk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0054FF"/>
      </a:accent1>
      <a:accent2>
        <a:srgbClr val="0000F9"/>
      </a:accent2>
      <a:accent3>
        <a:srgbClr val="000088"/>
      </a:accent3>
      <a:accent4>
        <a:srgbClr val="FF2F49"/>
      </a:accent4>
      <a:accent5>
        <a:srgbClr val="D20000"/>
      </a:accent5>
      <a:accent6>
        <a:srgbClr val="960000"/>
      </a:accent6>
      <a:hlink>
        <a:srgbClr val="000000"/>
      </a:hlink>
      <a:folHlink>
        <a:srgbClr val="5F5F5F"/>
      </a:folHlink>
    </a:clrScheme>
    <a:fontScheme name="Co-Woerk">
      <a:majorFont>
        <a:latin typeface="Transforma Mix Medium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Design">
  <a:themeElements>
    <a:clrScheme name="JOINTLY">
      <a:dk1>
        <a:srgbClr val="545454"/>
      </a:dk1>
      <a:lt1>
        <a:srgbClr val="FFFFFF"/>
      </a:lt1>
      <a:dk2>
        <a:srgbClr val="777777"/>
      </a:dk2>
      <a:lt2>
        <a:srgbClr val="E7E6E6"/>
      </a:lt2>
      <a:accent1>
        <a:srgbClr val="3DA6EE"/>
      </a:accent1>
      <a:accent2>
        <a:srgbClr val="106029"/>
      </a:accent2>
      <a:accent3>
        <a:srgbClr val="003B7C"/>
      </a:accent3>
      <a:accent4>
        <a:srgbClr val="EC4A70"/>
      </a:accent4>
      <a:accent5>
        <a:srgbClr val="EF809A"/>
      </a:accent5>
      <a:accent6>
        <a:srgbClr val="B4DA1C"/>
      </a:accent6>
      <a:hlink>
        <a:srgbClr val="003B7C"/>
      </a:hlink>
      <a:folHlink>
        <a:srgbClr val="1BABE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1936</Words>
  <Application>Microsoft Office PowerPoint</Application>
  <PresentationFormat>Breitbild</PresentationFormat>
  <Paragraphs>389</Paragraphs>
  <Slides>55</Slides>
  <Notes>50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55</vt:i4>
      </vt:variant>
    </vt:vector>
  </HeadingPairs>
  <TitlesOfParts>
    <vt:vector size="73" baseType="lpstr">
      <vt:lpstr>Abel</vt:lpstr>
      <vt:lpstr>Aptos</vt:lpstr>
      <vt:lpstr>Arial</vt:lpstr>
      <vt:lpstr>Arial Rounded</vt:lpstr>
      <vt:lpstr>Calibri</vt:lpstr>
      <vt:lpstr>Helvetica Neue</vt:lpstr>
      <vt:lpstr>Montserrat</vt:lpstr>
      <vt:lpstr>Montserrat ExtraBold</vt:lpstr>
      <vt:lpstr>Montserrat Light</vt:lpstr>
      <vt:lpstr>Montserrat Medium</vt:lpstr>
      <vt:lpstr>Open Sans</vt:lpstr>
      <vt:lpstr>Open Sans Light</vt:lpstr>
      <vt:lpstr>Source Sans Pro</vt:lpstr>
      <vt:lpstr>Transforma Mix Medium</vt:lpstr>
      <vt:lpstr>Verdana</vt:lpstr>
      <vt:lpstr>Wingdings</vt:lpstr>
      <vt:lpstr>1_Office</vt:lpstr>
      <vt:lpstr>Office-Design</vt:lpstr>
      <vt:lpstr>OER-Materialien einschätzen und bewerten: Qualitätskriterien für die Praxis</vt:lpstr>
      <vt:lpstr>Gliederung</vt:lpstr>
      <vt:lpstr>Warm-up  </vt:lpstr>
      <vt:lpstr>Warm-up  </vt:lpstr>
      <vt:lpstr>2. Qualität von OER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Qualitätssicherung bei WirLernenOnline  Freie Bildung zum Mitmachen </vt:lpstr>
      <vt:lpstr>Vorhandenes auffindbar machen.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Dank! </vt:lpstr>
      <vt:lpstr>4. Qualitätskriterien/-checklisten für OER</vt:lpstr>
      <vt:lpstr>4. Qualitätskriterien/-checklisten für OER</vt:lpstr>
      <vt:lpstr>4. Qualitätskriterien/-checklisten für OER</vt:lpstr>
      <vt:lpstr>Abschluss zum inhaltlichen Input:  </vt:lpstr>
      <vt:lpstr>Das sind die nächsten Themen der Community of Practice:</vt:lpstr>
      <vt:lpstr>Open Educational Badges</vt:lpstr>
      <vt:lpstr>Badge für die heutige Sitzung</vt:lpstr>
      <vt:lpstr>Badge für die heutige Sitzung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 und:  Badge nicht vergessen!</vt:lpstr>
      <vt:lpstr>Literatur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OER-Materialien einschätzen und bewerten: Qualitätskriterien für die Praxis</dc:title>
  <dc:creator>Christin Barbarino</dc:creator>
  <cp:lastModifiedBy>Christin Barbarino</cp:lastModifiedBy>
  <cp:revision>114</cp:revision>
  <dcterms:created xsi:type="dcterms:W3CDTF">2025-11-12T13:26:36Z</dcterms:created>
  <dcterms:modified xsi:type="dcterms:W3CDTF">2026-04-27T08:12:17Z</dcterms:modified>
</cp:coreProperties>
</file>