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Lst>
  <p:sldSz cx="7556500" cy="3556000"/>
  <p:notesSz cx="6858000" cy="9144000"/>
  <p:embeddedFontLst>
    <p:embeddedFont>
      <p:font typeface="Canva Sans" panose="020B0604020202020204" charset="0"/>
      <p:regular r:id="rId8"/>
    </p:embeddedFont>
    <p:embeddedFont>
      <p:font typeface="Canva Sans Bold" panose="020B0604020202020204" charset="0"/>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195" d="100"/>
          <a:sy n="195" d="100"/>
        </p:scale>
        <p:origin x="16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hyperlink" Target="https://creativecommons.org/licenses/by/4.0/" TargetMode="Externa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987978" y="2718397"/>
            <a:ext cx="5194022" cy="439090"/>
          </a:xfrm>
          <a:custGeom>
            <a:avLst/>
            <a:gdLst/>
            <a:ahLst/>
            <a:cxnLst/>
            <a:rect l="l" t="t" r="r" b="b"/>
            <a:pathLst>
              <a:path w="5194022" h="439090">
                <a:moveTo>
                  <a:pt x="0" y="0"/>
                </a:moveTo>
                <a:lnTo>
                  <a:pt x="5194022" y="0"/>
                </a:lnTo>
                <a:lnTo>
                  <a:pt x="5194022" y="439090"/>
                </a:lnTo>
                <a:lnTo>
                  <a:pt x="0" y="439090"/>
                </a:lnTo>
                <a:lnTo>
                  <a:pt x="0" y="0"/>
                </a:lnTo>
                <a:close/>
              </a:path>
            </a:pathLst>
          </a:custGeom>
          <a:blipFill>
            <a:blip r:embed="rId2"/>
            <a:stretch>
              <a:fillRect/>
            </a:stretch>
          </a:blipFill>
        </p:spPr>
        <p:txBody>
          <a:bodyPr/>
          <a:lstStyle/>
          <a:p>
            <a:endParaRPr lang="de-DE"/>
          </a:p>
        </p:txBody>
      </p:sp>
      <p:sp>
        <p:nvSpPr>
          <p:cNvPr id="3" name="Freeform 3"/>
          <p:cNvSpPr/>
          <p:nvPr/>
        </p:nvSpPr>
        <p:spPr>
          <a:xfrm>
            <a:off x="6103963" y="406513"/>
            <a:ext cx="1078037" cy="320670"/>
          </a:xfrm>
          <a:custGeom>
            <a:avLst/>
            <a:gdLst/>
            <a:ahLst/>
            <a:cxnLst/>
            <a:rect l="l" t="t" r="r" b="b"/>
            <a:pathLst>
              <a:path w="1078037" h="320670">
                <a:moveTo>
                  <a:pt x="0" y="0"/>
                </a:moveTo>
                <a:lnTo>
                  <a:pt x="1078037" y="0"/>
                </a:lnTo>
                <a:lnTo>
                  <a:pt x="1078037" y="320670"/>
                </a:lnTo>
                <a:lnTo>
                  <a:pt x="0" y="320670"/>
                </a:lnTo>
                <a:lnTo>
                  <a:pt x="0" y="0"/>
                </a:lnTo>
                <a:close/>
              </a:path>
            </a:pathLst>
          </a:custGeom>
          <a:blipFill>
            <a:blip r:embed="rId3"/>
            <a:stretch>
              <a:fillRect/>
            </a:stretch>
          </a:blipFill>
        </p:spPr>
        <p:txBody>
          <a:bodyPr/>
          <a:lstStyle/>
          <a:p>
            <a:endParaRPr lang="de-DE"/>
          </a:p>
        </p:txBody>
      </p:sp>
      <p:sp>
        <p:nvSpPr>
          <p:cNvPr id="4" name="Freeform 4"/>
          <p:cNvSpPr/>
          <p:nvPr/>
        </p:nvSpPr>
        <p:spPr>
          <a:xfrm flipH="1">
            <a:off x="826012" y="406513"/>
            <a:ext cx="2639808" cy="2317559"/>
          </a:xfrm>
          <a:custGeom>
            <a:avLst/>
            <a:gdLst/>
            <a:ahLst/>
            <a:cxnLst/>
            <a:rect l="l" t="t" r="r" b="b"/>
            <a:pathLst>
              <a:path w="2639808" h="2317559">
                <a:moveTo>
                  <a:pt x="2639808" y="0"/>
                </a:moveTo>
                <a:lnTo>
                  <a:pt x="0" y="0"/>
                </a:lnTo>
                <a:lnTo>
                  <a:pt x="0" y="2317559"/>
                </a:lnTo>
                <a:lnTo>
                  <a:pt x="2639808" y="2317559"/>
                </a:lnTo>
                <a:lnTo>
                  <a:pt x="2639808" y="0"/>
                </a:lnTo>
                <a:close/>
              </a:path>
            </a:pathLst>
          </a:custGeom>
          <a:blipFill>
            <a:blip>
              <a:extLst>
                <a:ext uri="{96DAC541-7B7A-43D3-8B79-37D633B846F1}">
                  <asvg:svgBlip xmlns:asvg="http://schemas.microsoft.com/office/drawing/2016/SVG/main" r:embed="rId4"/>
                </a:ext>
              </a:extLst>
            </a:blip>
            <a:stretch>
              <a:fillRect l="-71210"/>
            </a:stretch>
          </a:blipFill>
        </p:spPr>
        <p:txBody>
          <a:bodyPr/>
          <a:lstStyle/>
          <a:p>
            <a:endParaRPr lang="de-DE"/>
          </a:p>
        </p:txBody>
      </p:sp>
      <p:sp>
        <p:nvSpPr>
          <p:cNvPr id="5" name="TextBox 5"/>
          <p:cNvSpPr txBox="1"/>
          <p:nvPr/>
        </p:nvSpPr>
        <p:spPr>
          <a:xfrm>
            <a:off x="3870450" y="856450"/>
            <a:ext cx="2273369" cy="914057"/>
          </a:xfrm>
          <a:prstGeom prst="rect">
            <a:avLst/>
          </a:prstGeom>
        </p:spPr>
        <p:txBody>
          <a:bodyPr lIns="0" tIns="0" rIns="0" bIns="0" rtlCol="0" anchor="t">
            <a:spAutoFit/>
          </a:bodyPr>
          <a:lstStyle/>
          <a:p>
            <a:pPr algn="l">
              <a:lnSpc>
                <a:spcPts val="2486"/>
              </a:lnSpc>
              <a:spcBef>
                <a:spcPct val="0"/>
              </a:spcBef>
            </a:pPr>
            <a:r>
              <a:rPr lang="en-US" sz="1776" b="1" dirty="0">
                <a:solidFill>
                  <a:srgbClr val="000000"/>
                </a:solidFill>
                <a:latin typeface="Canva Sans Bold"/>
                <a:ea typeface="Canva Sans Bold"/>
                <a:cs typeface="Canva Sans Bold"/>
                <a:sym typeface="Canva Sans Bold"/>
              </a:rPr>
              <a:t>Mythen </a:t>
            </a:r>
          </a:p>
          <a:p>
            <a:pPr algn="l">
              <a:lnSpc>
                <a:spcPts val="2486"/>
              </a:lnSpc>
              <a:spcBef>
                <a:spcPct val="0"/>
              </a:spcBef>
            </a:pPr>
            <a:r>
              <a:rPr lang="en-US" sz="1776" b="1" dirty="0" err="1">
                <a:solidFill>
                  <a:srgbClr val="000000"/>
                </a:solidFill>
                <a:latin typeface="Canva Sans Bold"/>
                <a:ea typeface="Canva Sans Bold"/>
                <a:cs typeface="Canva Sans Bold"/>
                <a:sym typeface="Canva Sans Bold"/>
              </a:rPr>
              <a:t>zu</a:t>
            </a:r>
            <a:r>
              <a:rPr lang="en-US" sz="1776" b="1" dirty="0">
                <a:solidFill>
                  <a:srgbClr val="000000"/>
                </a:solidFill>
                <a:latin typeface="Canva Sans Bold"/>
                <a:ea typeface="Canva Sans Bold"/>
                <a:cs typeface="Canva Sans Bold"/>
                <a:sym typeface="Canva Sans Bold"/>
              </a:rPr>
              <a:t> </a:t>
            </a:r>
            <a:r>
              <a:rPr lang="en-US" sz="1776" b="1" dirty="0" err="1">
                <a:solidFill>
                  <a:srgbClr val="000000"/>
                </a:solidFill>
                <a:latin typeface="Canva Sans Bold"/>
                <a:ea typeface="Canva Sans Bold"/>
                <a:cs typeface="Canva Sans Bold"/>
                <a:sym typeface="Canva Sans Bold"/>
              </a:rPr>
              <a:t>offenen</a:t>
            </a:r>
            <a:r>
              <a:rPr lang="en-US" sz="1776" b="1" dirty="0">
                <a:solidFill>
                  <a:srgbClr val="000000"/>
                </a:solidFill>
                <a:latin typeface="Canva Sans Bold"/>
                <a:ea typeface="Canva Sans Bold"/>
                <a:cs typeface="Canva Sans Bold"/>
                <a:sym typeface="Canva Sans Bold"/>
              </a:rPr>
              <a:t> </a:t>
            </a:r>
          </a:p>
          <a:p>
            <a:pPr algn="l">
              <a:lnSpc>
                <a:spcPts val="2486"/>
              </a:lnSpc>
              <a:spcBef>
                <a:spcPct val="0"/>
              </a:spcBef>
            </a:pPr>
            <a:r>
              <a:rPr lang="en-US" sz="1776" b="1" dirty="0" err="1">
                <a:solidFill>
                  <a:srgbClr val="000000"/>
                </a:solidFill>
                <a:latin typeface="Canva Sans Bold"/>
                <a:ea typeface="Canva Sans Bold"/>
                <a:cs typeface="Canva Sans Bold"/>
                <a:sym typeface="Canva Sans Bold"/>
              </a:rPr>
              <a:t>Bildungsmaterialien</a:t>
            </a:r>
            <a:r>
              <a:rPr lang="en-US" sz="1776" b="1" dirty="0">
                <a:solidFill>
                  <a:srgbClr val="000000"/>
                </a:solidFill>
                <a:latin typeface="Canva Sans Bold"/>
                <a:ea typeface="Canva Sans Bold"/>
                <a:cs typeface="Canva Sans Bold"/>
                <a:sym typeface="Canva Sans Bold"/>
              </a:rPr>
              <a:t> </a:t>
            </a:r>
          </a:p>
        </p:txBody>
      </p:sp>
      <p:sp>
        <p:nvSpPr>
          <p:cNvPr id="6" name="TextBox 6"/>
          <p:cNvSpPr txBox="1"/>
          <p:nvPr/>
        </p:nvSpPr>
        <p:spPr>
          <a:xfrm>
            <a:off x="3864494" y="1803462"/>
            <a:ext cx="2224150" cy="270594"/>
          </a:xfrm>
          <a:prstGeom prst="rect">
            <a:avLst/>
          </a:prstGeom>
        </p:spPr>
        <p:txBody>
          <a:bodyPr lIns="0" tIns="0" rIns="0" bIns="0" rtlCol="0" anchor="t">
            <a:spAutoFit/>
          </a:bodyPr>
          <a:lstStyle/>
          <a:p>
            <a:pPr algn="l">
              <a:lnSpc>
                <a:spcPts val="2210"/>
              </a:lnSpc>
              <a:spcBef>
                <a:spcPct val="0"/>
              </a:spcBef>
            </a:pPr>
            <a:r>
              <a:rPr lang="en-US" sz="1579" dirty="0" err="1">
                <a:solidFill>
                  <a:srgbClr val="000000"/>
                </a:solidFill>
                <a:latin typeface="Canva Sans"/>
                <a:ea typeface="Canva Sans"/>
                <a:cs typeface="Canva Sans"/>
                <a:sym typeface="Canva Sans"/>
              </a:rPr>
              <a:t>Berufsschulen</a:t>
            </a:r>
            <a:endParaRPr lang="en-US" sz="1579" dirty="0">
              <a:solidFill>
                <a:srgbClr val="000000"/>
              </a:solidFill>
              <a:latin typeface="Canva Sans"/>
              <a:ea typeface="Canva Sans"/>
              <a:cs typeface="Canva Sans"/>
              <a:sym typeface="Canva Sans"/>
            </a:endParaRPr>
          </a:p>
        </p:txBody>
      </p:sp>
      <p:sp>
        <p:nvSpPr>
          <p:cNvPr id="8" name="Textfeld 7">
            <a:extLst>
              <a:ext uri="{FF2B5EF4-FFF2-40B4-BE49-F238E27FC236}">
                <a16:creationId xmlns:a16="http://schemas.microsoft.com/office/drawing/2014/main" id="{938F18C8-A9C1-17DF-406E-640E983DEBCF}"/>
              </a:ext>
            </a:extLst>
          </p:cNvPr>
          <p:cNvSpPr txBox="1"/>
          <p:nvPr/>
        </p:nvSpPr>
        <p:spPr>
          <a:xfrm>
            <a:off x="882650" y="3224312"/>
            <a:ext cx="4719562" cy="153888"/>
          </a:xfrm>
          <a:prstGeom prst="rect">
            <a:avLst/>
          </a:prstGeom>
          <a:noFill/>
        </p:spPr>
        <p:txBody>
          <a:bodyPr wrap="none" rtlCol="0">
            <a:spAutoFit/>
          </a:bodyPr>
          <a:lstStyle/>
          <a:p>
            <a:r>
              <a:rPr lang="de-DE" sz="400" dirty="0">
                <a:latin typeface="Canva Sans" panose="020B0604020202020204" charset="0"/>
              </a:rPr>
              <a:t>Co-WOERK | Dieser Foliensatz ist, mit Ausnahme des Co-WOERK-Logos und sofern nicht für einzelne Inhalte anders angegeben, lizensiert unter der Creative Commons Lizenz </a:t>
            </a:r>
            <a:r>
              <a:rPr lang="de-DE" sz="400" dirty="0">
                <a:latin typeface="Canva Sans" panose="020B0604020202020204" charset="0"/>
                <a:hlinkClick r:id="rId5"/>
              </a:rPr>
              <a:t>CC BY 4.0 </a:t>
            </a:r>
            <a:r>
              <a:rPr lang="de-DE" sz="400" dirty="0">
                <a:latin typeface="Canva Sans" panose="020B0604020202020204" charset="0"/>
              </a:rPr>
              <a:t> </a:t>
            </a:r>
          </a:p>
        </p:txBody>
      </p:sp>
      <p:pic>
        <p:nvPicPr>
          <p:cNvPr id="10" name="Grafik 9">
            <a:extLst>
              <a:ext uri="{FF2B5EF4-FFF2-40B4-BE49-F238E27FC236}">
                <a16:creationId xmlns:a16="http://schemas.microsoft.com/office/drawing/2014/main" id="{CBE5A479-E20D-5CCD-0E1E-D4EBE4DC590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45574" y="3248551"/>
            <a:ext cx="301276" cy="10540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648876" y="420612"/>
            <a:ext cx="4729319" cy="512406"/>
          </a:xfrm>
          <a:prstGeom prst="rect">
            <a:avLst/>
          </a:prstGeom>
        </p:spPr>
        <p:txBody>
          <a:bodyPr lIns="0" tIns="0" rIns="0" bIns="0" rtlCol="0" anchor="t">
            <a:spAutoFit/>
          </a:bodyPr>
          <a:lstStyle/>
          <a:p>
            <a:pPr algn="l">
              <a:lnSpc>
                <a:spcPts val="2117"/>
              </a:lnSpc>
            </a:pPr>
            <a:r>
              <a:rPr lang="en-US" sz="1512" b="1" dirty="0">
                <a:solidFill>
                  <a:srgbClr val="E85660"/>
                </a:solidFill>
                <a:latin typeface="Canva Sans Bold"/>
                <a:ea typeface="Canva Sans Bold"/>
                <a:cs typeface="Canva Sans Bold"/>
                <a:sym typeface="Canva Sans Bold"/>
              </a:rPr>
              <a:t>Mythos 1 </a:t>
            </a:r>
            <a:r>
              <a:rPr lang="en-US" sz="1512" dirty="0">
                <a:solidFill>
                  <a:srgbClr val="E85660"/>
                </a:solidFill>
                <a:latin typeface="Canva Sans"/>
                <a:ea typeface="Canva Sans"/>
                <a:cs typeface="Canva Sans"/>
                <a:sym typeface="Canva Sans"/>
              </a:rPr>
              <a:t>„Ich </a:t>
            </a:r>
            <a:r>
              <a:rPr lang="en-US" sz="1512" dirty="0" err="1">
                <a:solidFill>
                  <a:srgbClr val="E85660"/>
                </a:solidFill>
                <a:latin typeface="Canva Sans"/>
                <a:ea typeface="Canva Sans"/>
                <a:cs typeface="Canva Sans"/>
                <a:sym typeface="Canva Sans"/>
              </a:rPr>
              <a:t>darf</a:t>
            </a:r>
            <a:r>
              <a:rPr lang="en-US" sz="1512" dirty="0">
                <a:solidFill>
                  <a:srgbClr val="E85660"/>
                </a:solidFill>
                <a:latin typeface="Canva Sans"/>
                <a:ea typeface="Canva Sans"/>
                <a:cs typeface="Canva Sans"/>
                <a:sym typeface="Canva Sans"/>
              </a:rPr>
              <a:t> </a:t>
            </a:r>
            <a:r>
              <a:rPr lang="en-US" sz="1512" dirty="0" err="1">
                <a:solidFill>
                  <a:srgbClr val="E85660"/>
                </a:solidFill>
                <a:latin typeface="Canva Sans"/>
                <a:ea typeface="Canva Sans"/>
                <a:cs typeface="Canva Sans"/>
                <a:sym typeface="Canva Sans"/>
              </a:rPr>
              <a:t>mein</a:t>
            </a:r>
            <a:r>
              <a:rPr lang="en-US" sz="1512" dirty="0">
                <a:solidFill>
                  <a:srgbClr val="E85660"/>
                </a:solidFill>
                <a:latin typeface="Canva Sans"/>
                <a:ea typeface="Canva Sans"/>
                <a:cs typeface="Canva Sans"/>
                <a:sym typeface="Canva Sans"/>
              </a:rPr>
              <a:t> </a:t>
            </a:r>
            <a:r>
              <a:rPr lang="en-US" sz="1512" dirty="0" err="1">
                <a:solidFill>
                  <a:srgbClr val="E85660"/>
                </a:solidFill>
                <a:latin typeface="Canva Sans"/>
                <a:ea typeface="Canva Sans"/>
                <a:cs typeface="Canva Sans"/>
                <a:sym typeface="Canva Sans"/>
              </a:rPr>
              <a:t>Unterrichtsmaterial</a:t>
            </a:r>
            <a:r>
              <a:rPr lang="en-US" sz="1512" dirty="0">
                <a:solidFill>
                  <a:srgbClr val="E85660"/>
                </a:solidFill>
                <a:latin typeface="Canva Sans"/>
                <a:ea typeface="Canva Sans"/>
                <a:cs typeface="Canva Sans"/>
                <a:sym typeface="Canva Sans"/>
              </a:rPr>
              <a:t> nicht </a:t>
            </a:r>
            <a:r>
              <a:rPr lang="en-US" sz="1512" dirty="0" err="1">
                <a:solidFill>
                  <a:srgbClr val="E85660"/>
                </a:solidFill>
                <a:latin typeface="Canva Sans"/>
                <a:ea typeface="Canva Sans"/>
                <a:cs typeface="Canva Sans"/>
                <a:sym typeface="Canva Sans"/>
              </a:rPr>
              <a:t>teilen</a:t>
            </a:r>
            <a:r>
              <a:rPr lang="en-US" sz="1512" dirty="0">
                <a:solidFill>
                  <a:srgbClr val="E85660"/>
                </a:solidFill>
                <a:latin typeface="Canva Sans"/>
                <a:ea typeface="Canva Sans"/>
                <a:cs typeface="Canva Sans"/>
                <a:sym typeface="Canva Sans"/>
              </a:rPr>
              <a:t>, </a:t>
            </a:r>
            <a:r>
              <a:rPr lang="en-US" sz="1512" dirty="0" err="1">
                <a:solidFill>
                  <a:srgbClr val="E85660"/>
                </a:solidFill>
                <a:latin typeface="Canva Sans"/>
                <a:ea typeface="Canva Sans"/>
                <a:cs typeface="Canva Sans"/>
                <a:sym typeface="Canva Sans"/>
              </a:rPr>
              <a:t>denn</a:t>
            </a:r>
            <a:r>
              <a:rPr lang="en-US" sz="1512" dirty="0">
                <a:solidFill>
                  <a:srgbClr val="E85660"/>
                </a:solidFill>
                <a:latin typeface="Canva Sans"/>
                <a:ea typeface="Canva Sans"/>
                <a:cs typeface="Canva Sans"/>
                <a:sym typeface="Canva Sans"/>
              </a:rPr>
              <a:t> es </a:t>
            </a:r>
            <a:r>
              <a:rPr lang="en-US" sz="1512" dirty="0" err="1">
                <a:solidFill>
                  <a:srgbClr val="E85660"/>
                </a:solidFill>
                <a:latin typeface="Canva Sans"/>
                <a:ea typeface="Canva Sans"/>
                <a:cs typeface="Canva Sans"/>
                <a:sym typeface="Canva Sans"/>
              </a:rPr>
              <a:t>gehört</a:t>
            </a:r>
            <a:r>
              <a:rPr lang="en-US" sz="1512" dirty="0">
                <a:solidFill>
                  <a:srgbClr val="E85660"/>
                </a:solidFill>
                <a:latin typeface="Canva Sans"/>
                <a:ea typeface="Canva Sans"/>
                <a:cs typeface="Canva Sans"/>
                <a:sym typeface="Canva Sans"/>
              </a:rPr>
              <a:t> </a:t>
            </a:r>
            <a:r>
              <a:rPr lang="en-US" sz="1512" dirty="0" err="1">
                <a:solidFill>
                  <a:srgbClr val="E85660"/>
                </a:solidFill>
                <a:latin typeface="Canva Sans"/>
                <a:ea typeface="Canva Sans"/>
                <a:cs typeface="Canva Sans"/>
                <a:sym typeface="Canva Sans"/>
              </a:rPr>
              <a:t>meinem</a:t>
            </a:r>
            <a:r>
              <a:rPr lang="en-US" sz="1512" dirty="0">
                <a:solidFill>
                  <a:srgbClr val="E85660"/>
                </a:solidFill>
                <a:latin typeface="Canva Sans"/>
                <a:ea typeface="Canva Sans"/>
                <a:cs typeface="Canva Sans"/>
                <a:sym typeface="Canva Sans"/>
              </a:rPr>
              <a:t> </a:t>
            </a:r>
            <a:r>
              <a:rPr lang="en-US" sz="1512" dirty="0" err="1">
                <a:solidFill>
                  <a:srgbClr val="E85660"/>
                </a:solidFill>
                <a:latin typeface="Canva Sans"/>
                <a:ea typeface="Canva Sans"/>
                <a:cs typeface="Canva Sans"/>
                <a:sym typeface="Canva Sans"/>
              </a:rPr>
              <a:t>Dienstherrn</a:t>
            </a:r>
            <a:r>
              <a:rPr lang="en-US" sz="1512" dirty="0">
                <a:solidFill>
                  <a:srgbClr val="E85660"/>
                </a:solidFill>
                <a:latin typeface="Canva Sans"/>
                <a:ea typeface="Canva Sans"/>
                <a:cs typeface="Canva Sans"/>
                <a:sym typeface="Canva Sans"/>
              </a:rPr>
              <a:t>.“ </a:t>
            </a:r>
          </a:p>
        </p:txBody>
      </p:sp>
      <p:sp>
        <p:nvSpPr>
          <p:cNvPr id="3" name="TextBox 3"/>
          <p:cNvSpPr txBox="1"/>
          <p:nvPr/>
        </p:nvSpPr>
        <p:spPr>
          <a:xfrm>
            <a:off x="1648876" y="1014316"/>
            <a:ext cx="4637675" cy="2102043"/>
          </a:xfrm>
          <a:prstGeom prst="rect">
            <a:avLst/>
          </a:prstGeom>
        </p:spPr>
        <p:txBody>
          <a:bodyPr lIns="0" tIns="0" rIns="0" bIns="0" rtlCol="0" anchor="t">
            <a:spAutoFit/>
          </a:bodyPr>
          <a:lstStyle/>
          <a:p>
            <a:pPr algn="l">
              <a:lnSpc>
                <a:spcPts val="1323"/>
              </a:lnSpc>
            </a:pPr>
            <a:r>
              <a:rPr lang="en-US" sz="945" dirty="0">
                <a:solidFill>
                  <a:srgbClr val="000000"/>
                </a:solidFill>
                <a:latin typeface="Canva Sans"/>
                <a:ea typeface="Canva Sans"/>
                <a:cs typeface="Canva Sans"/>
                <a:sym typeface="Canva Sans"/>
              </a:rPr>
              <a:t>Die </a:t>
            </a:r>
            <a:r>
              <a:rPr lang="en-US" sz="945" dirty="0" err="1">
                <a:solidFill>
                  <a:srgbClr val="000000"/>
                </a:solidFill>
                <a:latin typeface="Canva Sans"/>
                <a:ea typeface="Canva Sans"/>
                <a:cs typeface="Canva Sans"/>
                <a:sym typeface="Canva Sans"/>
              </a:rPr>
              <a:t>Urheberrechte</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stehen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grundsätzlich</a:t>
            </a:r>
            <a:r>
              <a:rPr lang="en-US" sz="945" dirty="0">
                <a:solidFill>
                  <a:srgbClr val="000000"/>
                </a:solidFill>
                <a:latin typeface="Canva Sans"/>
                <a:ea typeface="Canva Sans"/>
                <a:cs typeface="Canva Sans"/>
                <a:sym typeface="Canva Sans"/>
              </a:rPr>
              <a:t> der Person </a:t>
            </a:r>
            <a:r>
              <a:rPr lang="en-US" sz="945" dirty="0" err="1">
                <a:solidFill>
                  <a:srgbClr val="000000"/>
                </a:solidFill>
                <a:latin typeface="Canva Sans"/>
                <a:ea typeface="Canva Sans"/>
                <a:cs typeface="Canva Sans"/>
                <a:sym typeface="Canva Sans"/>
              </a:rPr>
              <a:t>zu</a:t>
            </a:r>
            <a:r>
              <a:rPr lang="en-US" sz="945" dirty="0">
                <a:solidFill>
                  <a:srgbClr val="000000"/>
                </a:solidFill>
                <a:latin typeface="Canva Sans"/>
                <a:ea typeface="Canva Sans"/>
                <a:cs typeface="Canva Sans"/>
                <a:sym typeface="Canva Sans"/>
              </a:rPr>
              <a:t>, die das Werk </a:t>
            </a:r>
            <a:r>
              <a:rPr lang="en-US" sz="945" dirty="0" err="1">
                <a:solidFill>
                  <a:srgbClr val="000000"/>
                </a:solidFill>
                <a:latin typeface="Canva Sans"/>
                <a:ea typeface="Canva Sans"/>
                <a:cs typeface="Canva Sans"/>
                <a:sym typeface="Canva Sans"/>
              </a:rPr>
              <a:t>geschaffen</a:t>
            </a:r>
            <a:r>
              <a:rPr lang="en-US" sz="945" dirty="0">
                <a:solidFill>
                  <a:srgbClr val="000000"/>
                </a:solidFill>
                <a:latin typeface="Canva Sans"/>
                <a:ea typeface="Canva Sans"/>
                <a:cs typeface="Canva Sans"/>
                <a:sym typeface="Canva Sans"/>
              </a:rPr>
              <a:t> hat (§ 7 </a:t>
            </a:r>
            <a:r>
              <a:rPr lang="en-US" sz="945" dirty="0" err="1">
                <a:solidFill>
                  <a:srgbClr val="000000"/>
                </a:solidFill>
                <a:latin typeface="Canva Sans"/>
                <a:ea typeface="Canva Sans"/>
                <a:cs typeface="Canva Sans"/>
                <a:sym typeface="Canva Sans"/>
              </a:rPr>
              <a:t>UrhG</a:t>
            </a:r>
            <a:r>
              <a:rPr lang="en-US" sz="945" dirty="0">
                <a:solidFill>
                  <a:srgbClr val="000000"/>
                </a:solidFill>
                <a:latin typeface="Canva Sans"/>
                <a:ea typeface="Canva Sans"/>
                <a:cs typeface="Canva Sans"/>
                <a:sym typeface="Canva Sans"/>
              </a:rPr>
              <a:t>) – das </a:t>
            </a:r>
            <a:r>
              <a:rPr lang="en-US" sz="945" dirty="0" err="1">
                <a:solidFill>
                  <a:srgbClr val="000000"/>
                </a:solidFill>
                <a:latin typeface="Canva Sans"/>
                <a:ea typeface="Canva Sans"/>
                <a:cs typeface="Canva Sans"/>
                <a:sym typeface="Canva Sans"/>
              </a:rPr>
              <a:t>ist</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demzufolge</a:t>
            </a:r>
            <a:r>
              <a:rPr lang="en-US" sz="945" dirty="0">
                <a:solidFill>
                  <a:srgbClr val="000000"/>
                </a:solidFill>
                <a:latin typeface="Canva Sans"/>
                <a:ea typeface="Canva Sans"/>
                <a:cs typeface="Canva Sans"/>
                <a:sym typeface="Canva Sans"/>
              </a:rPr>
              <a:t> die </a:t>
            </a:r>
            <a:r>
              <a:rPr lang="en-US" sz="945" dirty="0" err="1">
                <a:solidFill>
                  <a:srgbClr val="000000"/>
                </a:solidFill>
                <a:latin typeface="Canva Sans"/>
                <a:ea typeface="Canva Sans"/>
                <a:cs typeface="Canva Sans"/>
                <a:sym typeface="Canva Sans"/>
              </a:rPr>
              <a:t>Lehrkraft</a:t>
            </a:r>
            <a:r>
              <a:rPr lang="en-US" sz="945" dirty="0">
                <a:solidFill>
                  <a:srgbClr val="000000"/>
                </a:solidFill>
                <a:latin typeface="Canva Sans"/>
                <a:ea typeface="Canva Sans"/>
                <a:cs typeface="Canva Sans"/>
                <a:sym typeface="Canva Sans"/>
              </a:rPr>
              <a:t> und nicht </a:t>
            </a:r>
            <a:r>
              <a:rPr lang="en-US" sz="945" dirty="0" err="1">
                <a:solidFill>
                  <a:srgbClr val="000000"/>
                </a:solidFill>
                <a:latin typeface="Canva Sans"/>
                <a:ea typeface="Canva Sans"/>
                <a:cs typeface="Canva Sans"/>
                <a:sym typeface="Canva Sans"/>
              </a:rPr>
              <a:t>automatisch</a:t>
            </a:r>
            <a:r>
              <a:rPr lang="en-US" sz="945" dirty="0">
                <a:solidFill>
                  <a:srgbClr val="000000"/>
                </a:solidFill>
                <a:latin typeface="Canva Sans"/>
                <a:ea typeface="Canva Sans"/>
                <a:cs typeface="Canva Sans"/>
                <a:sym typeface="Canva Sans"/>
              </a:rPr>
              <a:t> der </a:t>
            </a:r>
            <a:r>
              <a:rPr lang="en-US" sz="945" dirty="0" err="1">
                <a:solidFill>
                  <a:srgbClr val="000000"/>
                </a:solidFill>
                <a:latin typeface="Canva Sans"/>
                <a:ea typeface="Canva Sans"/>
                <a:cs typeface="Canva Sans"/>
                <a:sym typeface="Canva Sans"/>
              </a:rPr>
              <a:t>Dienstherr</a:t>
            </a:r>
            <a:r>
              <a:rPr lang="en-US" sz="945" dirty="0">
                <a:solidFill>
                  <a:srgbClr val="000000"/>
                </a:solidFill>
                <a:latin typeface="Canva Sans"/>
                <a:ea typeface="Canva Sans"/>
                <a:cs typeface="Canva Sans"/>
                <a:sym typeface="Canva Sans"/>
              </a:rPr>
              <a:t>. Die </a:t>
            </a:r>
            <a:r>
              <a:rPr lang="en-US" sz="945" dirty="0" err="1">
                <a:solidFill>
                  <a:srgbClr val="000000"/>
                </a:solidFill>
                <a:latin typeface="Canva Sans"/>
                <a:ea typeface="Canva Sans"/>
                <a:cs typeface="Canva Sans"/>
                <a:sym typeface="Canva Sans"/>
              </a:rPr>
              <a:t>bundesweite</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Handreichung</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Urheberrecht</a:t>
            </a:r>
            <a:r>
              <a:rPr lang="en-US" sz="945" dirty="0">
                <a:solidFill>
                  <a:srgbClr val="000000"/>
                </a:solidFill>
                <a:latin typeface="Canva Sans"/>
                <a:ea typeface="Canva Sans"/>
                <a:cs typeface="Canva Sans"/>
                <a:sym typeface="Canva Sans"/>
              </a:rPr>
              <a:t> in </a:t>
            </a:r>
            <a:r>
              <a:rPr lang="en-US" sz="945" dirty="0" err="1">
                <a:solidFill>
                  <a:srgbClr val="000000"/>
                </a:solidFill>
                <a:latin typeface="Canva Sans"/>
                <a:ea typeface="Canva Sans"/>
                <a:cs typeface="Canva Sans"/>
                <a:sym typeface="Canva Sans"/>
              </a:rPr>
              <a:t>Schulen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stellt</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klar</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dass</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Lehrkräfte</a:t>
            </a:r>
            <a:r>
              <a:rPr lang="en-US" sz="945" dirty="0">
                <a:solidFill>
                  <a:srgbClr val="000000"/>
                </a:solidFill>
                <a:latin typeface="Canva Sans"/>
                <a:ea typeface="Canva Sans"/>
                <a:cs typeface="Canva Sans"/>
                <a:sym typeface="Canva Sans"/>
              </a:rPr>
              <a:t> Rechte an </a:t>
            </a:r>
            <a:r>
              <a:rPr lang="en-US" sz="945" dirty="0" err="1">
                <a:solidFill>
                  <a:srgbClr val="000000"/>
                </a:solidFill>
                <a:latin typeface="Canva Sans"/>
                <a:ea typeface="Canva Sans"/>
                <a:cs typeface="Canva Sans"/>
                <a:sym typeface="Canva Sans"/>
              </a:rPr>
              <a:t>ihren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eigenen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Unterrichtsmaterialien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haben</a:t>
            </a:r>
            <a:r>
              <a:rPr lang="en-US" sz="945" dirty="0">
                <a:solidFill>
                  <a:srgbClr val="000000"/>
                </a:solidFill>
                <a:latin typeface="Canva Sans"/>
                <a:ea typeface="Canva Sans"/>
                <a:cs typeface="Canva Sans"/>
                <a:sym typeface="Canva Sans"/>
              </a:rPr>
              <a:t> und </a:t>
            </a:r>
            <a:r>
              <a:rPr lang="en-US" sz="945" dirty="0" err="1">
                <a:solidFill>
                  <a:srgbClr val="000000"/>
                </a:solidFill>
                <a:latin typeface="Canva Sans"/>
                <a:ea typeface="Canva Sans"/>
                <a:cs typeface="Canva Sans"/>
                <a:sym typeface="Canva Sans"/>
              </a:rPr>
              <a:t>diese</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teilen</a:t>
            </a:r>
            <a:r>
              <a:rPr lang="en-US" sz="945" dirty="0">
                <a:solidFill>
                  <a:srgbClr val="000000"/>
                </a:solidFill>
                <a:latin typeface="Canva Sans"/>
                <a:ea typeface="Canva Sans"/>
                <a:cs typeface="Canva Sans"/>
                <a:sym typeface="Canva Sans"/>
              </a:rPr>
              <a:t> und </a:t>
            </a:r>
            <a:r>
              <a:rPr lang="en-US" sz="945" dirty="0" err="1">
                <a:solidFill>
                  <a:srgbClr val="000000"/>
                </a:solidFill>
                <a:latin typeface="Canva Sans"/>
                <a:ea typeface="Canva Sans"/>
                <a:cs typeface="Canva Sans"/>
                <a:sym typeface="Canva Sans"/>
              </a:rPr>
              <a:t>veröffentlichen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können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Empfohlen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wird</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dass</a:t>
            </a:r>
            <a:r>
              <a:rPr lang="en-US" sz="945" dirty="0">
                <a:solidFill>
                  <a:srgbClr val="000000"/>
                </a:solidFill>
                <a:latin typeface="Canva Sans"/>
                <a:ea typeface="Canva Sans"/>
                <a:cs typeface="Canva Sans"/>
                <a:sym typeface="Canva Sans"/>
              </a:rPr>
              <a:t> die </a:t>
            </a:r>
            <a:r>
              <a:rPr lang="en-US" sz="945" dirty="0" err="1">
                <a:solidFill>
                  <a:srgbClr val="000000"/>
                </a:solidFill>
                <a:latin typeface="Canva Sans"/>
                <a:ea typeface="Canva Sans"/>
                <a:cs typeface="Canva Sans"/>
                <a:sym typeface="Canva Sans"/>
              </a:rPr>
              <a:t>Veröffentlichung</a:t>
            </a:r>
            <a:r>
              <a:rPr lang="en-US" sz="945" dirty="0">
                <a:solidFill>
                  <a:srgbClr val="000000"/>
                </a:solidFill>
                <a:latin typeface="Canva Sans"/>
                <a:ea typeface="Canva Sans"/>
                <a:cs typeface="Canva Sans"/>
                <a:sym typeface="Canva Sans"/>
              </a:rPr>
              <a:t> von </a:t>
            </a:r>
            <a:r>
              <a:rPr lang="en-US" sz="945" dirty="0" err="1">
                <a:solidFill>
                  <a:srgbClr val="000000"/>
                </a:solidFill>
                <a:latin typeface="Canva Sans"/>
                <a:ea typeface="Canva Sans"/>
                <a:cs typeface="Canva Sans"/>
                <a:sym typeface="Canva Sans"/>
              </a:rPr>
              <a:t>Unterrichtsmaterialien</a:t>
            </a:r>
            <a:r>
              <a:rPr lang="en-US" sz="945" dirty="0">
                <a:solidFill>
                  <a:srgbClr val="000000"/>
                </a:solidFill>
                <a:latin typeface="Canva Sans"/>
                <a:ea typeface="Canva Sans"/>
                <a:cs typeface="Canva Sans"/>
                <a:sym typeface="Canva Sans"/>
              </a:rPr>
              <a:t>, die </a:t>
            </a:r>
            <a:r>
              <a:rPr lang="en-US" sz="945" dirty="0" err="1">
                <a:solidFill>
                  <a:srgbClr val="000000"/>
                </a:solidFill>
                <a:latin typeface="Canva Sans"/>
                <a:ea typeface="Canva Sans"/>
                <a:cs typeface="Canva Sans"/>
                <a:sym typeface="Canva Sans"/>
              </a:rPr>
              <a:t>während</a:t>
            </a:r>
            <a:r>
              <a:rPr lang="en-US" sz="945" dirty="0">
                <a:solidFill>
                  <a:srgbClr val="000000"/>
                </a:solidFill>
                <a:latin typeface="Canva Sans"/>
                <a:ea typeface="Canva Sans"/>
                <a:cs typeface="Canva Sans"/>
                <a:sym typeface="Canva Sans"/>
              </a:rPr>
              <a:t> der </a:t>
            </a:r>
            <a:r>
              <a:rPr lang="en-US" sz="945" dirty="0" err="1">
                <a:solidFill>
                  <a:srgbClr val="000000"/>
                </a:solidFill>
                <a:latin typeface="Canva Sans"/>
                <a:ea typeface="Canva Sans"/>
                <a:cs typeface="Canva Sans"/>
                <a:sym typeface="Canva Sans"/>
              </a:rPr>
              <a:t>Dienstzeit</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entstanden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sind</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mit</a:t>
            </a:r>
            <a:r>
              <a:rPr lang="en-US" sz="945" dirty="0">
                <a:solidFill>
                  <a:srgbClr val="000000"/>
                </a:solidFill>
                <a:latin typeface="Canva Sans"/>
                <a:ea typeface="Canva Sans"/>
                <a:cs typeface="Canva Sans"/>
                <a:sym typeface="Canva Sans"/>
              </a:rPr>
              <a:t> dem </a:t>
            </a:r>
            <a:r>
              <a:rPr lang="en-US" sz="945" dirty="0" err="1">
                <a:solidFill>
                  <a:srgbClr val="000000"/>
                </a:solidFill>
                <a:latin typeface="Canva Sans"/>
                <a:ea typeface="Canva Sans"/>
                <a:cs typeface="Canva Sans"/>
                <a:sym typeface="Canva Sans"/>
              </a:rPr>
              <a:t>Dienstherrn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abgestimmt</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werden</a:t>
            </a:r>
            <a:r>
              <a:rPr lang="en-US" sz="945" dirty="0">
                <a:solidFill>
                  <a:srgbClr val="000000"/>
                </a:solidFill>
                <a:latin typeface="Canva Sans"/>
                <a:ea typeface="Canva Sans"/>
                <a:cs typeface="Canva Sans"/>
                <a:sym typeface="Canva Sans"/>
              </a:rPr>
              <a:t>. </a:t>
            </a:r>
          </a:p>
          <a:p>
            <a:pPr algn="l">
              <a:lnSpc>
                <a:spcPts val="1323"/>
              </a:lnSpc>
            </a:pPr>
            <a:endParaRPr lang="en-US" sz="945" dirty="0">
              <a:solidFill>
                <a:srgbClr val="000000"/>
              </a:solidFill>
              <a:latin typeface="Canva Sans"/>
              <a:ea typeface="Canva Sans"/>
              <a:cs typeface="Canva Sans"/>
              <a:sym typeface="Canva Sans"/>
            </a:endParaRPr>
          </a:p>
          <a:p>
            <a:pPr algn="l">
              <a:lnSpc>
                <a:spcPts val="1323"/>
              </a:lnSpc>
            </a:pPr>
            <a:r>
              <a:rPr lang="en-US" sz="945" dirty="0">
                <a:solidFill>
                  <a:srgbClr val="000000"/>
                </a:solidFill>
                <a:latin typeface="Canva Sans"/>
                <a:ea typeface="Canva Sans"/>
                <a:cs typeface="Canva Sans"/>
                <a:sym typeface="Canva Sans"/>
              </a:rPr>
              <a:t>Die </a:t>
            </a:r>
            <a:r>
              <a:rPr lang="en-US" sz="945" dirty="0" err="1">
                <a:solidFill>
                  <a:srgbClr val="000000"/>
                </a:solidFill>
                <a:latin typeface="Canva Sans"/>
                <a:ea typeface="Canva Sans"/>
                <a:cs typeface="Canva Sans"/>
                <a:sym typeface="Canva Sans"/>
              </a:rPr>
              <a:t>Förderung</a:t>
            </a:r>
            <a:r>
              <a:rPr lang="en-US" sz="945" dirty="0">
                <a:solidFill>
                  <a:srgbClr val="000000"/>
                </a:solidFill>
                <a:latin typeface="Canva Sans"/>
                <a:ea typeface="Canva Sans"/>
                <a:cs typeface="Canva Sans"/>
                <a:sym typeface="Canva Sans"/>
              </a:rPr>
              <a:t> von </a:t>
            </a:r>
            <a:r>
              <a:rPr lang="en-US" sz="945" dirty="0" err="1">
                <a:solidFill>
                  <a:srgbClr val="000000"/>
                </a:solidFill>
                <a:latin typeface="Canva Sans"/>
                <a:ea typeface="Canva Sans"/>
                <a:cs typeface="Canva Sans"/>
                <a:sym typeface="Canva Sans"/>
              </a:rPr>
              <a:t>länderübergreifenden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Plattformen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wie</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HubbS</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zeigt</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dass</a:t>
            </a:r>
            <a:r>
              <a:rPr lang="en-US" sz="945" dirty="0">
                <a:solidFill>
                  <a:srgbClr val="000000"/>
                </a:solidFill>
                <a:latin typeface="Canva Sans"/>
                <a:ea typeface="Canva Sans"/>
                <a:cs typeface="Canva Sans"/>
                <a:sym typeface="Canva Sans"/>
              </a:rPr>
              <a:t> das </a:t>
            </a:r>
            <a:r>
              <a:rPr lang="en-US" sz="945" dirty="0" err="1">
                <a:solidFill>
                  <a:srgbClr val="000000"/>
                </a:solidFill>
                <a:latin typeface="Canva Sans"/>
                <a:ea typeface="Canva Sans"/>
                <a:cs typeface="Canva Sans"/>
                <a:sym typeface="Canva Sans"/>
              </a:rPr>
              <a:t>Teilen</a:t>
            </a:r>
            <a:r>
              <a:rPr lang="en-US" sz="945" dirty="0">
                <a:solidFill>
                  <a:srgbClr val="000000"/>
                </a:solidFill>
                <a:latin typeface="Canva Sans"/>
                <a:ea typeface="Canva Sans"/>
                <a:cs typeface="Canva Sans"/>
                <a:sym typeface="Canva Sans"/>
              </a:rPr>
              <a:t> von </a:t>
            </a:r>
            <a:r>
              <a:rPr lang="en-US" sz="945" dirty="0" err="1">
                <a:solidFill>
                  <a:srgbClr val="000000"/>
                </a:solidFill>
                <a:latin typeface="Canva Sans"/>
                <a:ea typeface="Canva Sans"/>
                <a:cs typeface="Canva Sans"/>
                <a:sym typeface="Canva Sans"/>
              </a:rPr>
              <a:t>Unterrichtsmaterialien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bildungspolitisch</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gewollt</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ist</a:t>
            </a:r>
            <a:r>
              <a:rPr lang="en-US" sz="945" dirty="0">
                <a:solidFill>
                  <a:srgbClr val="000000"/>
                </a:solidFill>
                <a:latin typeface="Canva Sans"/>
                <a:ea typeface="Canva Sans"/>
                <a:cs typeface="Canva Sans"/>
                <a:sym typeface="Canva Sans"/>
              </a:rPr>
              <a:t>. Parallel </a:t>
            </a:r>
            <a:r>
              <a:rPr lang="en-US" sz="945" dirty="0" err="1">
                <a:solidFill>
                  <a:srgbClr val="000000"/>
                </a:solidFill>
                <a:latin typeface="Canva Sans"/>
                <a:ea typeface="Canva Sans"/>
                <a:cs typeface="Canva Sans"/>
                <a:sym typeface="Canva Sans"/>
              </a:rPr>
              <a:t>gibt</a:t>
            </a:r>
            <a:r>
              <a:rPr lang="en-US" sz="945" dirty="0">
                <a:solidFill>
                  <a:srgbClr val="000000"/>
                </a:solidFill>
                <a:latin typeface="Canva Sans"/>
                <a:ea typeface="Canva Sans"/>
                <a:cs typeface="Canva Sans"/>
                <a:sym typeface="Canva Sans"/>
              </a:rPr>
              <a:t> es </a:t>
            </a:r>
            <a:r>
              <a:rPr lang="en-US" sz="945" dirty="0" err="1">
                <a:solidFill>
                  <a:srgbClr val="000000"/>
                </a:solidFill>
                <a:latin typeface="Canva Sans"/>
                <a:ea typeface="Canva Sans"/>
                <a:cs typeface="Canva Sans"/>
                <a:sym typeface="Canva Sans"/>
              </a:rPr>
              <a:t>z.B.</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mit</a:t>
            </a:r>
            <a:r>
              <a:rPr lang="en-US" sz="945" dirty="0">
                <a:solidFill>
                  <a:srgbClr val="000000"/>
                </a:solidFill>
                <a:latin typeface="Canva Sans"/>
                <a:ea typeface="Canva Sans"/>
                <a:cs typeface="Canva Sans"/>
                <a:sym typeface="Canva Sans"/>
              </a:rPr>
              <a:t> dem Verein ZUM (</a:t>
            </a:r>
            <a:r>
              <a:rPr lang="en-US" sz="945" dirty="0" err="1">
                <a:solidFill>
                  <a:srgbClr val="000000"/>
                </a:solidFill>
                <a:latin typeface="Canva Sans"/>
                <a:ea typeface="Canva Sans"/>
                <a:cs typeface="Canva Sans"/>
                <a:sym typeface="Canva Sans"/>
              </a:rPr>
              <a:t>Zentrale</a:t>
            </a:r>
            <a:r>
              <a:rPr lang="en-US" sz="945" dirty="0">
                <a:solidFill>
                  <a:srgbClr val="000000"/>
                </a:solidFill>
                <a:latin typeface="Canva Sans"/>
                <a:ea typeface="Canva Sans"/>
                <a:cs typeface="Canva Sans"/>
                <a:sym typeface="Canva Sans"/>
              </a:rPr>
              <a:t> für </a:t>
            </a:r>
            <a:r>
              <a:rPr lang="en-US" sz="945" dirty="0" err="1">
                <a:solidFill>
                  <a:srgbClr val="000000"/>
                </a:solidFill>
                <a:latin typeface="Canva Sans"/>
                <a:ea typeface="Canva Sans"/>
                <a:cs typeface="Canva Sans"/>
                <a:sym typeface="Canva Sans"/>
              </a:rPr>
              <a:t>Unterrichtsmedien</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im</a:t>
            </a:r>
            <a:r>
              <a:rPr lang="en-US" sz="945" dirty="0">
                <a:solidFill>
                  <a:srgbClr val="000000"/>
                </a:solidFill>
                <a:latin typeface="Canva Sans"/>
                <a:ea typeface="Canva Sans"/>
                <a:cs typeface="Canva Sans"/>
                <a:sym typeface="Canva Sans"/>
              </a:rPr>
              <a:t> Internet e.V.) </a:t>
            </a:r>
            <a:r>
              <a:rPr lang="en-US" sz="945" dirty="0" err="1">
                <a:solidFill>
                  <a:srgbClr val="000000"/>
                </a:solidFill>
                <a:latin typeface="Canva Sans"/>
                <a:ea typeface="Canva Sans"/>
                <a:cs typeface="Canva Sans"/>
                <a:sym typeface="Canva Sans"/>
              </a:rPr>
              <a:t>auch</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bedeutende</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ehrenamtlich</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organisierte</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Plattformen</a:t>
            </a:r>
            <a:r>
              <a:rPr lang="en-US" sz="945" dirty="0">
                <a:solidFill>
                  <a:srgbClr val="000000"/>
                </a:solidFill>
                <a:latin typeface="Canva Sans"/>
                <a:ea typeface="Canva Sans"/>
                <a:cs typeface="Canva Sans"/>
                <a:sym typeface="Canva Sans"/>
              </a:rPr>
              <a:t> für </a:t>
            </a:r>
            <a:r>
              <a:rPr lang="en-US" sz="945" dirty="0" err="1">
                <a:solidFill>
                  <a:srgbClr val="000000"/>
                </a:solidFill>
                <a:latin typeface="Canva Sans"/>
                <a:ea typeface="Canva Sans"/>
                <a:cs typeface="Canva Sans"/>
                <a:sym typeface="Canva Sans"/>
              </a:rPr>
              <a:t>offene</a:t>
            </a:r>
            <a:r>
              <a:rPr lang="en-US" sz="945" dirty="0">
                <a:solidFill>
                  <a:srgbClr val="000000"/>
                </a:solidFill>
                <a:latin typeface="Canva Sans"/>
                <a:ea typeface="Canva Sans"/>
                <a:cs typeface="Canva Sans"/>
                <a:sym typeface="Canva Sans"/>
              </a:rPr>
              <a:t> </a:t>
            </a:r>
            <a:r>
              <a:rPr lang="en-US" sz="945" dirty="0" err="1">
                <a:solidFill>
                  <a:srgbClr val="000000"/>
                </a:solidFill>
                <a:latin typeface="Canva Sans"/>
                <a:ea typeface="Canva Sans"/>
                <a:cs typeface="Canva Sans"/>
                <a:sym typeface="Canva Sans"/>
              </a:rPr>
              <a:t>Materialien</a:t>
            </a:r>
            <a:r>
              <a:rPr lang="en-US" sz="945" dirty="0">
                <a:solidFill>
                  <a:srgbClr val="000000"/>
                </a:solidFill>
                <a:latin typeface="Canva Sans"/>
                <a:ea typeface="Canva Sans"/>
                <a:cs typeface="Canva Sans"/>
                <a:sym typeface="Canva Sans"/>
              </a:rPr>
              <a:t>. </a:t>
            </a:r>
          </a:p>
          <a:p>
            <a:pPr algn="l">
              <a:lnSpc>
                <a:spcPts val="1323"/>
              </a:lnSpc>
            </a:pPr>
            <a:endParaRPr lang="en-US" sz="945" dirty="0">
              <a:solidFill>
                <a:srgbClr val="000000"/>
              </a:solidFill>
              <a:latin typeface="Canva Sans"/>
              <a:ea typeface="Canva Sans"/>
              <a:cs typeface="Canva Sans"/>
              <a:sym typeface="Canv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582338" y="382023"/>
            <a:ext cx="5433738" cy="524083"/>
          </a:xfrm>
          <a:prstGeom prst="rect">
            <a:avLst/>
          </a:prstGeom>
        </p:spPr>
        <p:txBody>
          <a:bodyPr lIns="0" tIns="0" rIns="0" bIns="0" rtlCol="0" anchor="t">
            <a:spAutoFit/>
          </a:bodyPr>
          <a:lstStyle/>
          <a:p>
            <a:pPr algn="l">
              <a:lnSpc>
                <a:spcPts val="2168"/>
              </a:lnSpc>
            </a:pPr>
            <a:r>
              <a:rPr lang="en-US" sz="1549" b="1">
                <a:solidFill>
                  <a:srgbClr val="E85660"/>
                </a:solidFill>
                <a:latin typeface="Canva Sans Bold"/>
                <a:ea typeface="Canva Sans Bold"/>
                <a:cs typeface="Canva Sans Bold"/>
                <a:sym typeface="Canva Sans Bold"/>
              </a:rPr>
              <a:t>Mythos 2 </a:t>
            </a:r>
          </a:p>
          <a:p>
            <a:pPr algn="l">
              <a:lnSpc>
                <a:spcPts val="2168"/>
              </a:lnSpc>
            </a:pPr>
            <a:r>
              <a:rPr lang="en-US" sz="1549">
                <a:solidFill>
                  <a:srgbClr val="E85660"/>
                </a:solidFill>
                <a:latin typeface="Canva Sans"/>
                <a:ea typeface="Canva Sans"/>
                <a:cs typeface="Canva Sans"/>
                <a:sym typeface="Canva Sans"/>
              </a:rPr>
              <a:t>„OER sind urheberrechtsfrei und doch rechtlich riskant.“</a:t>
            </a:r>
          </a:p>
        </p:txBody>
      </p:sp>
      <p:sp>
        <p:nvSpPr>
          <p:cNvPr id="3" name="TextBox 3"/>
          <p:cNvSpPr txBox="1"/>
          <p:nvPr/>
        </p:nvSpPr>
        <p:spPr>
          <a:xfrm>
            <a:off x="1582338" y="1004669"/>
            <a:ext cx="4749609" cy="2152318"/>
          </a:xfrm>
          <a:prstGeom prst="rect">
            <a:avLst/>
          </a:prstGeom>
        </p:spPr>
        <p:txBody>
          <a:bodyPr lIns="0" tIns="0" rIns="0" bIns="0" rtlCol="0" anchor="t">
            <a:spAutoFit/>
          </a:bodyPr>
          <a:lstStyle/>
          <a:p>
            <a:pPr algn="l">
              <a:lnSpc>
                <a:spcPts val="1355"/>
              </a:lnSpc>
            </a:pPr>
            <a:r>
              <a:rPr lang="en-US" sz="968">
                <a:solidFill>
                  <a:srgbClr val="000000"/>
                </a:solidFill>
                <a:latin typeface="Canva Sans"/>
                <a:ea typeface="Canva Sans"/>
                <a:cs typeface="Canva Sans"/>
                <a:sym typeface="Canva Sans"/>
              </a:rPr>
              <a:t>Hier werden zwei Fehlannahmen verbunden:</a:t>
            </a:r>
          </a:p>
          <a:p>
            <a:pPr marL="209023" lvl="1" indent="-104511" algn="l">
              <a:lnSpc>
                <a:spcPts val="1355"/>
              </a:lnSpc>
              <a:buFont typeface="Arial"/>
              <a:buChar char="•"/>
            </a:pPr>
            <a:r>
              <a:rPr lang="en-US" sz="968">
                <a:solidFill>
                  <a:srgbClr val="000000"/>
                </a:solidFill>
                <a:latin typeface="Canva Sans"/>
                <a:ea typeface="Canva Sans"/>
                <a:cs typeface="Canva Sans"/>
                <a:sym typeface="Canva Sans"/>
              </a:rPr>
              <a:t>OER sind nicht urheberrechtsfrei.</a:t>
            </a:r>
          </a:p>
          <a:p>
            <a:pPr marL="209023" lvl="1" indent="-104511" algn="l">
              <a:lnSpc>
                <a:spcPts val="1355"/>
              </a:lnSpc>
              <a:buFont typeface="Arial"/>
              <a:buChar char="•"/>
            </a:pPr>
            <a:r>
              <a:rPr lang="en-US" sz="968">
                <a:solidFill>
                  <a:srgbClr val="000000"/>
                </a:solidFill>
                <a:latin typeface="Canva Sans"/>
                <a:ea typeface="Canva Sans"/>
                <a:cs typeface="Canva Sans"/>
                <a:sym typeface="Canva Sans"/>
              </a:rPr>
              <a:t>OER sind nicht rechtlich riskanter als andere Materialien.</a:t>
            </a:r>
          </a:p>
          <a:p>
            <a:pPr algn="l">
              <a:lnSpc>
                <a:spcPts val="1355"/>
              </a:lnSpc>
            </a:pPr>
            <a:endParaRPr lang="en-US" sz="968">
              <a:solidFill>
                <a:srgbClr val="000000"/>
              </a:solidFill>
              <a:latin typeface="Canva Sans"/>
              <a:ea typeface="Canva Sans"/>
              <a:cs typeface="Canva Sans"/>
              <a:sym typeface="Canva Sans"/>
            </a:endParaRPr>
          </a:p>
          <a:p>
            <a:pPr algn="l">
              <a:lnSpc>
                <a:spcPts val="1355"/>
              </a:lnSpc>
            </a:pPr>
            <a:r>
              <a:rPr lang="en-US" sz="968">
                <a:solidFill>
                  <a:srgbClr val="000000"/>
                </a:solidFill>
                <a:latin typeface="Canva Sans"/>
                <a:ea typeface="Canva Sans"/>
                <a:cs typeface="Canva Sans"/>
                <a:sym typeface="Canva Sans"/>
              </a:rPr>
              <a:t>Offene Bildungsmaterialien (OER) unterliegen wie alle Werke dem Urheberrecht. Der Unterschied: Durch offene Lizenzen (z.B. Creative Commons) können die Urheber:innen klar festlegen, ob und mit welchen Einschränkungen ihr Material von Anderen weitergenutzt und bearbeitet werden kann. Mit der Lizenz CC BY beispielsweise erlaubt der oder die Urheber:in relativ viele Möglichkeiten der Nutzung. Es gilt einzig die Bedingung, dass die Urheber:innen namentlich genannt werden müssen. Gerade diese Transparenz schafft oft mehr Rechtssicherheit als Materialien ohne Kennzeichnung.</a:t>
            </a:r>
          </a:p>
          <a:p>
            <a:pPr algn="l">
              <a:lnSpc>
                <a:spcPts val="1355"/>
              </a:lnSpc>
            </a:pPr>
            <a:endParaRPr lang="en-US" sz="968">
              <a:solidFill>
                <a:srgbClr val="000000"/>
              </a:solidFill>
              <a:latin typeface="Canva Sans"/>
              <a:ea typeface="Canva Sans"/>
              <a:cs typeface="Canva Sans"/>
              <a:sym typeface="Canva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581138" y="395537"/>
            <a:ext cx="5079263" cy="526846"/>
          </a:xfrm>
          <a:prstGeom prst="rect">
            <a:avLst/>
          </a:prstGeom>
        </p:spPr>
        <p:txBody>
          <a:bodyPr lIns="0" tIns="0" rIns="0" bIns="0" rtlCol="0" anchor="t">
            <a:spAutoFit/>
          </a:bodyPr>
          <a:lstStyle/>
          <a:p>
            <a:pPr algn="l">
              <a:lnSpc>
                <a:spcPts val="2180"/>
              </a:lnSpc>
            </a:pPr>
            <a:r>
              <a:rPr lang="en-US" sz="1557" b="1">
                <a:solidFill>
                  <a:srgbClr val="E85660"/>
                </a:solidFill>
                <a:latin typeface="Canva Sans Bold"/>
                <a:ea typeface="Canva Sans Bold"/>
                <a:cs typeface="Canva Sans Bold"/>
                <a:sym typeface="Canva Sans Bold"/>
              </a:rPr>
              <a:t>Mythos 3 </a:t>
            </a:r>
          </a:p>
          <a:p>
            <a:pPr algn="l">
              <a:lnSpc>
                <a:spcPts val="2180"/>
              </a:lnSpc>
            </a:pPr>
            <a:r>
              <a:rPr lang="en-US" sz="1557">
                <a:solidFill>
                  <a:srgbClr val="E85660"/>
                </a:solidFill>
                <a:latin typeface="Canva Sans"/>
                <a:ea typeface="Canva Sans"/>
                <a:cs typeface="Canva Sans"/>
                <a:sym typeface="Canva Sans"/>
              </a:rPr>
              <a:t>„Kostenlos im Internet bedeutet automatisch OER.“ </a:t>
            </a:r>
          </a:p>
        </p:txBody>
      </p:sp>
      <p:sp>
        <p:nvSpPr>
          <p:cNvPr id="3" name="TextBox 3"/>
          <p:cNvSpPr txBox="1"/>
          <p:nvPr/>
        </p:nvSpPr>
        <p:spPr>
          <a:xfrm>
            <a:off x="1581138" y="997549"/>
            <a:ext cx="4904368" cy="1830382"/>
          </a:xfrm>
          <a:prstGeom prst="rect">
            <a:avLst/>
          </a:prstGeom>
        </p:spPr>
        <p:txBody>
          <a:bodyPr lIns="0" tIns="0" rIns="0" bIns="0" rtlCol="0" anchor="t">
            <a:spAutoFit/>
          </a:bodyPr>
          <a:lstStyle/>
          <a:p>
            <a:pPr algn="l">
              <a:lnSpc>
                <a:spcPts val="1362"/>
              </a:lnSpc>
            </a:pPr>
            <a:r>
              <a:rPr lang="en-US" sz="973">
                <a:solidFill>
                  <a:srgbClr val="000000"/>
                </a:solidFill>
                <a:latin typeface="Canva Sans"/>
                <a:ea typeface="Canva Sans"/>
                <a:cs typeface="Canva Sans"/>
                <a:sym typeface="Canva Sans"/>
              </a:rPr>
              <a:t>Nur weil Materialien im Internet kostenlos und frei zugänglich sind, sind sie nicht automatisch offen im Sinne von Open Educational Resources (OER). Ein YouTube-Video beispielsweise, das nicht mit einer passenden Creative Commons-Lizenz ausgewiesen wurde, die das Bearbeiten erlaubt (z.B. CC BY), darf im Rahmen des Unterrichts zwar gezeigt, aber nicht für eigene Zwecke verändert werden. Wenn Sie in Ihrer Lehre die vielen bereits existierenden guten Materialien Anderer verwenden und diese für Ihren eigenen Lehrkontext anpassen wollen, greifen Sie lieber auf offene Materialien zurück und beachten die Lizenz des Materials. </a:t>
            </a:r>
          </a:p>
          <a:p>
            <a:pPr algn="l">
              <a:lnSpc>
                <a:spcPts val="1362"/>
              </a:lnSpc>
            </a:pPr>
            <a:endParaRPr lang="en-US" sz="973">
              <a:solidFill>
                <a:srgbClr val="000000"/>
              </a:solidFill>
              <a:latin typeface="Canva Sans"/>
              <a:ea typeface="Canva Sans"/>
              <a:cs typeface="Canva Sans"/>
              <a:sym typeface="Canva Sans"/>
            </a:endParaRPr>
          </a:p>
          <a:p>
            <a:pPr algn="l">
              <a:lnSpc>
                <a:spcPts val="1362"/>
              </a:lnSpc>
            </a:pPr>
            <a:r>
              <a:rPr lang="en-US" sz="973">
                <a:solidFill>
                  <a:srgbClr val="000000"/>
                </a:solidFill>
                <a:latin typeface="Canva Sans"/>
                <a:ea typeface="Canva Sans"/>
                <a:cs typeface="Canva Sans"/>
                <a:sym typeface="Canva Sans"/>
              </a:rPr>
              <a:t>Offene Bildungsmaterialien für Lehrkräfte an Berufsschulen finden Sie zum Beispiel auf HubbS.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577280" y="390976"/>
            <a:ext cx="5348255" cy="795247"/>
          </a:xfrm>
          <a:prstGeom prst="rect">
            <a:avLst/>
          </a:prstGeom>
        </p:spPr>
        <p:txBody>
          <a:bodyPr lIns="0" tIns="0" rIns="0" bIns="0" rtlCol="0" anchor="t">
            <a:spAutoFit/>
          </a:bodyPr>
          <a:lstStyle/>
          <a:p>
            <a:pPr algn="l">
              <a:lnSpc>
                <a:spcPts val="2179"/>
              </a:lnSpc>
            </a:pPr>
            <a:r>
              <a:rPr lang="en-US" sz="1556" b="1">
                <a:solidFill>
                  <a:srgbClr val="E85660"/>
                </a:solidFill>
                <a:latin typeface="Canva Sans Bold"/>
                <a:ea typeface="Canva Sans Bold"/>
                <a:cs typeface="Canva Sans Bold"/>
                <a:sym typeface="Canva Sans Bold"/>
              </a:rPr>
              <a:t>Mythos 4 </a:t>
            </a:r>
            <a:r>
              <a:rPr lang="en-US" sz="1556">
                <a:solidFill>
                  <a:srgbClr val="E85660"/>
                </a:solidFill>
                <a:latin typeface="Canva Sans"/>
                <a:ea typeface="Canva Sans"/>
                <a:cs typeface="Canva Sans"/>
                <a:sym typeface="Canva Sans"/>
              </a:rPr>
              <a:t>„OER bedeutet automatisch, dass die Materialien auch kommerziell genutzt werden können.“</a:t>
            </a:r>
          </a:p>
          <a:p>
            <a:pPr algn="l">
              <a:lnSpc>
                <a:spcPts val="2179"/>
              </a:lnSpc>
            </a:pPr>
            <a:endParaRPr lang="en-US" sz="1556">
              <a:solidFill>
                <a:srgbClr val="E85660"/>
              </a:solidFill>
              <a:latin typeface="Canva Sans"/>
              <a:ea typeface="Canva Sans"/>
              <a:cs typeface="Canva Sans"/>
              <a:sym typeface="Canva Sans"/>
            </a:endParaRPr>
          </a:p>
        </p:txBody>
      </p:sp>
      <p:sp>
        <p:nvSpPr>
          <p:cNvPr id="3" name="TextBox 3"/>
          <p:cNvSpPr txBox="1"/>
          <p:nvPr/>
        </p:nvSpPr>
        <p:spPr>
          <a:xfrm>
            <a:off x="1577280" y="1000602"/>
            <a:ext cx="5444058" cy="2162767"/>
          </a:xfrm>
          <a:prstGeom prst="rect">
            <a:avLst/>
          </a:prstGeom>
        </p:spPr>
        <p:txBody>
          <a:bodyPr lIns="0" tIns="0" rIns="0" bIns="0" rtlCol="0" anchor="t">
            <a:spAutoFit/>
          </a:bodyPr>
          <a:lstStyle/>
          <a:p>
            <a:pPr algn="l">
              <a:lnSpc>
                <a:spcPts val="1362"/>
              </a:lnSpc>
            </a:pPr>
            <a:r>
              <a:rPr lang="en-US" sz="972">
                <a:solidFill>
                  <a:srgbClr val="000000"/>
                </a:solidFill>
                <a:latin typeface="Canva Sans"/>
                <a:ea typeface="Canva Sans"/>
                <a:cs typeface="Canva Sans"/>
                <a:sym typeface="Canva Sans"/>
              </a:rPr>
              <a:t>Je nach dem, mit welcher Lizenz Sie Ihr Unterrichtsmaterial versehen, kann eine kommerzielle Nutzung ausgeschlossen werden. In diesem Fall müssen Sie sich für den Lizenzbestandteil „NC“ (non-commercial) entscheiden, der in drei der insgesamt sechs Creative Commons-Lizenzen vorkommt: CC BY NC, CC BY NC SA oder CC BY NC ND. </a:t>
            </a:r>
          </a:p>
          <a:p>
            <a:pPr algn="l">
              <a:lnSpc>
                <a:spcPts val="1362"/>
              </a:lnSpc>
            </a:pPr>
            <a:endParaRPr lang="en-US" sz="972">
              <a:solidFill>
                <a:srgbClr val="000000"/>
              </a:solidFill>
              <a:latin typeface="Canva Sans"/>
              <a:ea typeface="Canva Sans"/>
              <a:cs typeface="Canva Sans"/>
              <a:sym typeface="Canva Sans"/>
            </a:endParaRPr>
          </a:p>
          <a:p>
            <a:pPr algn="l">
              <a:lnSpc>
                <a:spcPts val="1362"/>
              </a:lnSpc>
            </a:pPr>
            <a:r>
              <a:rPr lang="en-US" sz="972">
                <a:solidFill>
                  <a:srgbClr val="000000"/>
                </a:solidFill>
                <a:latin typeface="Canva Sans"/>
                <a:ea typeface="Canva Sans"/>
                <a:cs typeface="Canva Sans"/>
                <a:sym typeface="Canva Sans"/>
              </a:rPr>
              <a:t>Wir empfehlen den NC-Baustein für OER nicht, weil er die Nachnutzung und Verbreitung von Materialien erheblich einschränkt und „kommerziell” in vielen Fällen nicht eindeutig definiert werden kann. Umgekehrt dürften Sie als Honorarkraft ein fremdes Material mit der Lizenz CC BY NC nicht in Ihrem Unterricht verwenden. Wollen Sie eigene offene Lehrmaterialien erstellen, sind die Lizenzen CC 0, CC BY und CC BY SA eine gute Wahl. Mehr Informationen zu den Creative Commons-Lizenzen siehe QR Code. </a:t>
            </a:r>
          </a:p>
          <a:p>
            <a:pPr algn="l">
              <a:lnSpc>
                <a:spcPts val="1362"/>
              </a:lnSpc>
            </a:pPr>
            <a:endParaRPr lang="en-US" sz="972">
              <a:solidFill>
                <a:srgbClr val="000000"/>
              </a:solidFill>
              <a:latin typeface="Canva Sans"/>
              <a:ea typeface="Canva Sans"/>
              <a:cs typeface="Canva Sans"/>
              <a:sym typeface="Canva Sans"/>
            </a:endParaRPr>
          </a:p>
          <a:p>
            <a:pPr algn="l">
              <a:lnSpc>
                <a:spcPts val="1362"/>
              </a:lnSpc>
            </a:pPr>
            <a:endParaRPr lang="en-US" sz="972">
              <a:solidFill>
                <a:srgbClr val="000000"/>
              </a:solidFill>
              <a:latin typeface="Canva Sans"/>
              <a:ea typeface="Canva Sans"/>
              <a:cs typeface="Canva Sans"/>
              <a:sym typeface="Canva Sans"/>
            </a:endParaRPr>
          </a:p>
        </p:txBody>
      </p:sp>
      <p:pic>
        <p:nvPicPr>
          <p:cNvPr id="4" name="Picture 4"/>
          <p:cNvPicPr>
            <a:picLocks noChangeAspect="1"/>
          </p:cNvPicPr>
          <p:nvPr/>
        </p:nvPicPr>
        <p:blipFill>
          <a:blip r:embed="rId2"/>
          <a:stretch>
            <a:fillRect/>
          </a:stretch>
        </p:blipFill>
        <p:spPr>
          <a:xfrm>
            <a:off x="483987" y="1837220"/>
            <a:ext cx="952570" cy="95257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557912" y="382524"/>
            <a:ext cx="5381004" cy="799942"/>
          </a:xfrm>
          <a:prstGeom prst="rect">
            <a:avLst/>
          </a:prstGeom>
        </p:spPr>
        <p:txBody>
          <a:bodyPr lIns="0" tIns="0" rIns="0" bIns="0" rtlCol="0" anchor="t">
            <a:spAutoFit/>
          </a:bodyPr>
          <a:lstStyle/>
          <a:p>
            <a:pPr algn="l">
              <a:lnSpc>
                <a:spcPts val="2192"/>
              </a:lnSpc>
            </a:pPr>
            <a:r>
              <a:rPr lang="en-US" sz="1566" b="1">
                <a:solidFill>
                  <a:srgbClr val="E85660"/>
                </a:solidFill>
                <a:latin typeface="Canva Sans Bold"/>
                <a:ea typeface="Canva Sans Bold"/>
                <a:cs typeface="Canva Sans Bold"/>
                <a:sym typeface="Canva Sans Bold"/>
              </a:rPr>
              <a:t>Mythos 5 </a:t>
            </a:r>
            <a:r>
              <a:rPr lang="en-US" sz="1566">
                <a:solidFill>
                  <a:srgbClr val="E85660"/>
                </a:solidFill>
                <a:latin typeface="Canva Sans"/>
                <a:ea typeface="Canva Sans"/>
                <a:cs typeface="Canva Sans"/>
                <a:sym typeface="Canva Sans"/>
              </a:rPr>
              <a:t>„OER sind qualitativ schlechter, machen mehr Arbeit und führen zu Kontrollverlust.“</a:t>
            </a:r>
          </a:p>
          <a:p>
            <a:pPr algn="l">
              <a:lnSpc>
                <a:spcPts val="2192"/>
              </a:lnSpc>
            </a:pPr>
            <a:endParaRPr lang="en-US" sz="1566">
              <a:solidFill>
                <a:srgbClr val="E85660"/>
              </a:solidFill>
              <a:latin typeface="Canva Sans"/>
              <a:ea typeface="Canva Sans"/>
              <a:cs typeface="Canva Sans"/>
              <a:sym typeface="Canva Sans"/>
            </a:endParaRPr>
          </a:p>
        </p:txBody>
      </p:sp>
      <p:sp>
        <p:nvSpPr>
          <p:cNvPr id="3" name="TextBox 3"/>
          <p:cNvSpPr txBox="1"/>
          <p:nvPr/>
        </p:nvSpPr>
        <p:spPr>
          <a:xfrm>
            <a:off x="1557912" y="1003885"/>
            <a:ext cx="5501578" cy="2175894"/>
          </a:xfrm>
          <a:prstGeom prst="rect">
            <a:avLst/>
          </a:prstGeom>
        </p:spPr>
        <p:txBody>
          <a:bodyPr lIns="0" tIns="0" rIns="0" bIns="0" rtlCol="0" anchor="t">
            <a:spAutoFit/>
          </a:bodyPr>
          <a:lstStyle/>
          <a:p>
            <a:pPr algn="l">
              <a:lnSpc>
                <a:spcPts val="1370"/>
              </a:lnSpc>
            </a:pPr>
            <a:r>
              <a:rPr lang="en-US" sz="978" b="1">
                <a:solidFill>
                  <a:srgbClr val="000000"/>
                </a:solidFill>
                <a:latin typeface="Canva Sans Bold"/>
                <a:ea typeface="Canva Sans Bold"/>
                <a:cs typeface="Canva Sans Bold"/>
                <a:sym typeface="Canva Sans Bold"/>
              </a:rPr>
              <a:t>Qualität</a:t>
            </a:r>
            <a:r>
              <a:rPr lang="en-US" sz="978">
                <a:solidFill>
                  <a:srgbClr val="000000"/>
                </a:solidFill>
                <a:latin typeface="Canva Sans"/>
                <a:ea typeface="Canva Sans"/>
                <a:cs typeface="Canva Sans"/>
                <a:sym typeface="Canva Sans"/>
              </a:rPr>
              <a:t>: Viele OER entstehen durch erfahrene Lehrkräfte oder kuratierende Akteur:innen. Bevor sie veröffentlicht werden, durchlaufen sie in der Regel verschiedene technische, didaktische und Community-basierte Qualitätsprüfungen. </a:t>
            </a:r>
          </a:p>
          <a:p>
            <a:pPr algn="l">
              <a:lnSpc>
                <a:spcPts val="1370"/>
              </a:lnSpc>
            </a:pPr>
            <a:endParaRPr lang="en-US" sz="978">
              <a:solidFill>
                <a:srgbClr val="000000"/>
              </a:solidFill>
              <a:latin typeface="Canva Sans"/>
              <a:ea typeface="Canva Sans"/>
              <a:cs typeface="Canva Sans"/>
              <a:sym typeface="Canva Sans"/>
            </a:endParaRPr>
          </a:p>
          <a:p>
            <a:pPr algn="l">
              <a:lnSpc>
                <a:spcPts val="1370"/>
              </a:lnSpc>
            </a:pPr>
            <a:r>
              <a:rPr lang="en-US" sz="978" b="1">
                <a:solidFill>
                  <a:srgbClr val="000000"/>
                </a:solidFill>
                <a:latin typeface="Canva Sans Bold"/>
                <a:ea typeface="Canva Sans Bold"/>
                <a:cs typeface="Canva Sans Bold"/>
                <a:sym typeface="Canva Sans Bold"/>
              </a:rPr>
              <a:t>Arbeitsaufwand</a:t>
            </a:r>
            <a:r>
              <a:rPr lang="en-US" sz="978">
                <a:solidFill>
                  <a:srgbClr val="000000"/>
                </a:solidFill>
                <a:latin typeface="Canva Sans"/>
                <a:ea typeface="Canva Sans"/>
                <a:cs typeface="Canva Sans"/>
                <a:sym typeface="Canva Sans"/>
              </a:rPr>
              <a:t>: Die bewusste Lizenzwahl erfordert anfangs etwas Einarbeitung. Langfristig sparen OER Zeit, weil Materialien angepasst, kombiniert und weiterentwickelt werden dürfen – ohne jedes Mal neu beginnen zu müssen.</a:t>
            </a:r>
          </a:p>
          <a:p>
            <a:pPr algn="l">
              <a:lnSpc>
                <a:spcPts val="1370"/>
              </a:lnSpc>
            </a:pPr>
            <a:endParaRPr lang="en-US" sz="978">
              <a:solidFill>
                <a:srgbClr val="000000"/>
              </a:solidFill>
              <a:latin typeface="Canva Sans"/>
              <a:ea typeface="Canva Sans"/>
              <a:cs typeface="Canva Sans"/>
              <a:sym typeface="Canva Sans"/>
            </a:endParaRPr>
          </a:p>
          <a:p>
            <a:pPr algn="l">
              <a:lnSpc>
                <a:spcPts val="1370"/>
              </a:lnSpc>
            </a:pPr>
            <a:r>
              <a:rPr lang="en-US" sz="978" b="1">
                <a:solidFill>
                  <a:srgbClr val="000000"/>
                </a:solidFill>
                <a:latin typeface="Canva Sans Bold"/>
                <a:ea typeface="Canva Sans Bold"/>
                <a:cs typeface="Canva Sans Bold"/>
                <a:sym typeface="Canva Sans Bold"/>
              </a:rPr>
              <a:t>Kontrolle</a:t>
            </a:r>
            <a:r>
              <a:rPr lang="en-US" sz="978">
                <a:solidFill>
                  <a:srgbClr val="000000"/>
                </a:solidFill>
                <a:latin typeface="Canva Sans"/>
                <a:ea typeface="Canva Sans"/>
                <a:cs typeface="Canva Sans"/>
                <a:sym typeface="Canva Sans"/>
              </a:rPr>
              <a:t>: Offene Lizenzen regeln klar, was erlaubt ist. Mit den Creative Commons-Lizenzen, zum Beispiel CC BY, können Sie ihre Autorschaft kenntlich machen. Die Urheberrechte für Ihr Material behalten Sie in jedem Fall. Die eigene Arbeit bleibt somit sichtbar – häufig sogar sichtbarer als in geschlossenen Systemen.</a:t>
            </a:r>
          </a:p>
          <a:p>
            <a:pPr algn="l">
              <a:lnSpc>
                <a:spcPts val="1370"/>
              </a:lnSpc>
            </a:pPr>
            <a:endParaRPr lang="en-US" sz="978">
              <a:solidFill>
                <a:srgbClr val="000000"/>
              </a:solidFill>
              <a:latin typeface="Canva Sans"/>
              <a:ea typeface="Canva Sans"/>
              <a:cs typeface="Canva Sans"/>
              <a:sym typeface="Canva Sa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722</Words>
  <Application>Microsoft Office PowerPoint</Application>
  <PresentationFormat>Benutzerdefiniert</PresentationFormat>
  <Paragraphs>31</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Canva Sans</vt:lpstr>
      <vt:lpstr>Calibri</vt:lpstr>
      <vt:lpstr>Canva Sans Bold</vt:lpstr>
      <vt:lpstr>Office Theme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Produktfächer rechtliche Mythen_Berufliche Bildung</dc:title>
  <cp:lastModifiedBy>Christin Barbarino</cp:lastModifiedBy>
  <cp:revision>2</cp:revision>
  <dcterms:created xsi:type="dcterms:W3CDTF">2006-08-16T00:00:00Z</dcterms:created>
  <dcterms:modified xsi:type="dcterms:W3CDTF">2026-05-21T09:10:49Z</dcterms:modified>
  <dc:identifier>DAHHGjToXq0</dc:identifier>
</cp:coreProperties>
</file>