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Lst>
  <p:sldSz cx="7556500" cy="3556000"/>
  <p:notesSz cx="6858000" cy="9144000"/>
  <p:embeddedFontLst>
    <p:embeddedFont>
      <p:font typeface="Canva Sans" panose="020B0604020202020204" charset="0"/>
      <p:regular r:id="rId8"/>
    </p:embeddedFont>
    <p:embeddedFont>
      <p:font typeface="Canva Sans Bold" panose="020B0604020202020204" charset="0"/>
      <p:regular r:id="rId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195" d="100"/>
          <a:sy n="195" d="100"/>
        </p:scale>
        <p:origin x="162" y="1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font" Target="fonts/font2.fntdata"/></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5/21/2026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4.png"/><Relationship Id="rId5" Type="http://schemas.openxmlformats.org/officeDocument/2006/relationships/hyperlink" Target="https://creativecommons.org/licenses/by/4.0/" TargetMode="External"/><Relationship Id="rId4" Type="http://schemas.openxmlformats.org/officeDocument/2006/relationships/image" Target="../media/image3.sv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08213" y="2777934"/>
            <a:ext cx="4912208" cy="415266"/>
          </a:xfrm>
          <a:custGeom>
            <a:avLst/>
            <a:gdLst/>
            <a:ahLst/>
            <a:cxnLst/>
            <a:rect l="l" t="t" r="r" b="b"/>
            <a:pathLst>
              <a:path w="4912208" h="415266">
                <a:moveTo>
                  <a:pt x="0" y="0"/>
                </a:moveTo>
                <a:lnTo>
                  <a:pt x="4912208" y="0"/>
                </a:lnTo>
                <a:lnTo>
                  <a:pt x="4912208" y="415266"/>
                </a:lnTo>
                <a:lnTo>
                  <a:pt x="0" y="415266"/>
                </a:lnTo>
                <a:lnTo>
                  <a:pt x="0" y="0"/>
                </a:lnTo>
                <a:close/>
              </a:path>
            </a:pathLst>
          </a:custGeom>
          <a:blipFill>
            <a:blip r:embed="rId2"/>
            <a:stretch>
              <a:fillRect/>
            </a:stretch>
          </a:blipFill>
        </p:spPr>
        <p:txBody>
          <a:bodyPr/>
          <a:lstStyle/>
          <a:p>
            <a:endParaRPr lang="de-DE"/>
          </a:p>
        </p:txBody>
      </p:sp>
      <p:sp>
        <p:nvSpPr>
          <p:cNvPr id="3" name="Freeform 3"/>
          <p:cNvSpPr/>
          <p:nvPr/>
        </p:nvSpPr>
        <p:spPr>
          <a:xfrm>
            <a:off x="6062950" y="370800"/>
            <a:ext cx="892250" cy="265407"/>
          </a:xfrm>
          <a:custGeom>
            <a:avLst/>
            <a:gdLst/>
            <a:ahLst/>
            <a:cxnLst/>
            <a:rect l="l" t="t" r="r" b="b"/>
            <a:pathLst>
              <a:path w="892250" h="265407">
                <a:moveTo>
                  <a:pt x="0" y="0"/>
                </a:moveTo>
                <a:lnTo>
                  <a:pt x="892250" y="0"/>
                </a:lnTo>
                <a:lnTo>
                  <a:pt x="892250" y="265407"/>
                </a:lnTo>
                <a:lnTo>
                  <a:pt x="0" y="265407"/>
                </a:lnTo>
                <a:lnTo>
                  <a:pt x="0" y="0"/>
                </a:lnTo>
                <a:close/>
              </a:path>
            </a:pathLst>
          </a:custGeom>
          <a:blipFill>
            <a:blip r:embed="rId3"/>
            <a:stretch>
              <a:fillRect/>
            </a:stretch>
          </a:blipFill>
        </p:spPr>
        <p:txBody>
          <a:bodyPr/>
          <a:lstStyle/>
          <a:p>
            <a:endParaRPr lang="de-DE"/>
          </a:p>
        </p:txBody>
      </p:sp>
      <p:sp>
        <p:nvSpPr>
          <p:cNvPr id="4" name="Freeform 4"/>
          <p:cNvSpPr/>
          <p:nvPr/>
        </p:nvSpPr>
        <p:spPr>
          <a:xfrm flipH="1">
            <a:off x="1329473" y="370800"/>
            <a:ext cx="2189926" cy="1975491"/>
          </a:xfrm>
          <a:custGeom>
            <a:avLst/>
            <a:gdLst/>
            <a:ahLst/>
            <a:cxnLst/>
            <a:rect l="l" t="t" r="r" b="b"/>
            <a:pathLst>
              <a:path w="2189926" h="1975491">
                <a:moveTo>
                  <a:pt x="2189926" y="0"/>
                </a:moveTo>
                <a:lnTo>
                  <a:pt x="0" y="0"/>
                </a:lnTo>
                <a:lnTo>
                  <a:pt x="0" y="1975491"/>
                </a:lnTo>
                <a:lnTo>
                  <a:pt x="2189926" y="1975491"/>
                </a:lnTo>
                <a:lnTo>
                  <a:pt x="2189926" y="0"/>
                </a:lnTo>
                <a:close/>
              </a:path>
            </a:pathLst>
          </a:custGeom>
          <a:blipFill>
            <a:blip>
              <a:extLst>
                <a:ext uri="{96DAC541-7B7A-43D3-8B79-37D633B846F1}">
                  <asvg:svgBlip xmlns:asvg="http://schemas.microsoft.com/office/drawing/2016/SVG/main" r:embed="rId4"/>
                </a:ext>
              </a:extLst>
            </a:blip>
            <a:stretch>
              <a:fillRect l="-75920"/>
            </a:stretch>
          </a:blipFill>
        </p:spPr>
        <p:txBody>
          <a:bodyPr/>
          <a:lstStyle/>
          <a:p>
            <a:endParaRPr lang="de-DE"/>
          </a:p>
        </p:txBody>
      </p:sp>
      <p:sp>
        <p:nvSpPr>
          <p:cNvPr id="5" name="TextBox 5"/>
          <p:cNvSpPr txBox="1"/>
          <p:nvPr/>
        </p:nvSpPr>
        <p:spPr>
          <a:xfrm>
            <a:off x="3780000" y="859975"/>
            <a:ext cx="2150022" cy="875538"/>
          </a:xfrm>
          <a:prstGeom prst="rect">
            <a:avLst/>
          </a:prstGeom>
        </p:spPr>
        <p:txBody>
          <a:bodyPr lIns="0" tIns="0" rIns="0" bIns="0" rtlCol="0" anchor="t">
            <a:spAutoFit/>
          </a:bodyPr>
          <a:lstStyle/>
          <a:p>
            <a:pPr algn="l">
              <a:lnSpc>
                <a:spcPts val="2351"/>
              </a:lnSpc>
              <a:spcBef>
                <a:spcPct val="0"/>
              </a:spcBef>
            </a:pPr>
            <a:r>
              <a:rPr lang="en-US" sz="1679" b="1">
                <a:solidFill>
                  <a:srgbClr val="000000"/>
                </a:solidFill>
                <a:latin typeface="Canva Sans Bold"/>
                <a:ea typeface="Canva Sans Bold"/>
                <a:cs typeface="Canva Sans Bold"/>
                <a:sym typeface="Canva Sans Bold"/>
              </a:rPr>
              <a:t>Mythen </a:t>
            </a:r>
          </a:p>
          <a:p>
            <a:pPr algn="l">
              <a:lnSpc>
                <a:spcPts val="2351"/>
              </a:lnSpc>
              <a:spcBef>
                <a:spcPct val="0"/>
              </a:spcBef>
            </a:pPr>
            <a:r>
              <a:rPr lang="en-US" sz="1679" b="1">
                <a:solidFill>
                  <a:srgbClr val="000000"/>
                </a:solidFill>
                <a:latin typeface="Canva Sans Bold"/>
                <a:ea typeface="Canva Sans Bold"/>
                <a:cs typeface="Canva Sans Bold"/>
                <a:sym typeface="Canva Sans Bold"/>
              </a:rPr>
              <a:t>zu offenen </a:t>
            </a:r>
          </a:p>
          <a:p>
            <a:pPr algn="l">
              <a:lnSpc>
                <a:spcPts val="2351"/>
              </a:lnSpc>
              <a:spcBef>
                <a:spcPct val="0"/>
              </a:spcBef>
            </a:pPr>
            <a:r>
              <a:rPr lang="en-US" sz="1679" b="1">
                <a:solidFill>
                  <a:srgbClr val="000000"/>
                </a:solidFill>
                <a:latin typeface="Canva Sans Bold"/>
                <a:ea typeface="Canva Sans Bold"/>
                <a:cs typeface="Canva Sans Bold"/>
                <a:sym typeface="Canva Sans Bold"/>
              </a:rPr>
              <a:t>Bildungsmaterialien </a:t>
            </a:r>
          </a:p>
        </p:txBody>
      </p:sp>
      <p:sp>
        <p:nvSpPr>
          <p:cNvPr id="6" name="TextBox 6"/>
          <p:cNvSpPr txBox="1"/>
          <p:nvPr/>
        </p:nvSpPr>
        <p:spPr>
          <a:xfrm>
            <a:off x="3780000" y="1820625"/>
            <a:ext cx="2103473" cy="248454"/>
          </a:xfrm>
          <a:prstGeom prst="rect">
            <a:avLst/>
          </a:prstGeom>
        </p:spPr>
        <p:txBody>
          <a:bodyPr lIns="0" tIns="0" rIns="0" bIns="0" rtlCol="0" anchor="t">
            <a:spAutoFit/>
          </a:bodyPr>
          <a:lstStyle/>
          <a:p>
            <a:pPr algn="l">
              <a:lnSpc>
                <a:spcPts val="2090"/>
              </a:lnSpc>
              <a:spcBef>
                <a:spcPct val="0"/>
              </a:spcBef>
            </a:pPr>
            <a:r>
              <a:rPr lang="en-US" sz="1493">
                <a:solidFill>
                  <a:srgbClr val="000000"/>
                </a:solidFill>
                <a:latin typeface="Canva Sans"/>
                <a:ea typeface="Canva Sans"/>
                <a:cs typeface="Canva Sans"/>
                <a:sym typeface="Canva Sans"/>
              </a:rPr>
              <a:t>Hochschulen</a:t>
            </a:r>
          </a:p>
        </p:txBody>
      </p:sp>
      <p:sp>
        <p:nvSpPr>
          <p:cNvPr id="7" name="Textfeld 6">
            <a:extLst>
              <a:ext uri="{FF2B5EF4-FFF2-40B4-BE49-F238E27FC236}">
                <a16:creationId xmlns:a16="http://schemas.microsoft.com/office/drawing/2014/main" id="{D9C59146-2C63-E05F-5A5D-BE73EB79BFD7}"/>
              </a:ext>
            </a:extLst>
          </p:cNvPr>
          <p:cNvSpPr txBox="1"/>
          <p:nvPr/>
        </p:nvSpPr>
        <p:spPr>
          <a:xfrm>
            <a:off x="806450" y="3224312"/>
            <a:ext cx="4719562" cy="153888"/>
          </a:xfrm>
          <a:prstGeom prst="rect">
            <a:avLst/>
          </a:prstGeom>
          <a:noFill/>
        </p:spPr>
        <p:txBody>
          <a:bodyPr wrap="none" rtlCol="0">
            <a:spAutoFit/>
          </a:bodyPr>
          <a:lstStyle/>
          <a:p>
            <a:r>
              <a:rPr lang="de-DE" sz="400" dirty="0">
                <a:latin typeface="Canva Sans" panose="020B0604020202020204" charset="0"/>
              </a:rPr>
              <a:t>Co-WOERK | Dieser Foliensatz ist, mit Ausnahme des Co-WOERK-Logos und sofern nicht für einzelne Inhalte anders angegeben, lizensiert unter der Creative Commons Lizenz </a:t>
            </a:r>
            <a:r>
              <a:rPr lang="de-DE" sz="400" dirty="0">
                <a:latin typeface="Canva Sans" panose="020B0604020202020204" charset="0"/>
                <a:hlinkClick r:id="rId5"/>
              </a:rPr>
              <a:t>CC BY 4.0 </a:t>
            </a:r>
            <a:r>
              <a:rPr lang="de-DE" sz="400" dirty="0">
                <a:latin typeface="Canva Sans" panose="020B0604020202020204" charset="0"/>
              </a:rPr>
              <a:t> </a:t>
            </a:r>
          </a:p>
        </p:txBody>
      </p:sp>
      <p:pic>
        <p:nvPicPr>
          <p:cNvPr id="8" name="Grafik 7">
            <a:extLst>
              <a:ext uri="{FF2B5EF4-FFF2-40B4-BE49-F238E27FC236}">
                <a16:creationId xmlns:a16="http://schemas.microsoft.com/office/drawing/2014/main" id="{E53DC353-72AD-78B0-4A7F-0795797B3181}"/>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454650" y="3248551"/>
            <a:ext cx="301276" cy="105409"/>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485374" y="373999"/>
            <a:ext cx="5372528" cy="528770"/>
          </a:xfrm>
          <a:prstGeom prst="rect">
            <a:avLst/>
          </a:prstGeom>
        </p:spPr>
        <p:txBody>
          <a:bodyPr lIns="0" tIns="0" rIns="0" bIns="0" rtlCol="0" anchor="t">
            <a:spAutoFit/>
          </a:bodyPr>
          <a:lstStyle/>
          <a:p>
            <a:pPr algn="l">
              <a:lnSpc>
                <a:spcPts val="2189"/>
              </a:lnSpc>
            </a:pPr>
            <a:r>
              <a:rPr lang="en-US" sz="1563" b="1">
                <a:solidFill>
                  <a:srgbClr val="0555FC"/>
                </a:solidFill>
                <a:latin typeface="Canva Sans Bold"/>
                <a:ea typeface="Canva Sans Bold"/>
                <a:cs typeface="Canva Sans Bold"/>
                <a:sym typeface="Canva Sans Bold"/>
              </a:rPr>
              <a:t>Mythos 1 </a:t>
            </a:r>
            <a:r>
              <a:rPr lang="en-US" sz="1563">
                <a:solidFill>
                  <a:srgbClr val="0555FC"/>
                </a:solidFill>
                <a:latin typeface="Canva Sans"/>
                <a:ea typeface="Canva Sans"/>
                <a:cs typeface="Canva Sans"/>
                <a:sym typeface="Canva Sans"/>
              </a:rPr>
              <a:t>„Ich darf meine Lehr-/Lernmaterialien nicht ohne das Einverständnis von Vorgesetzten teilen.“ </a:t>
            </a:r>
          </a:p>
        </p:txBody>
      </p:sp>
      <p:sp>
        <p:nvSpPr>
          <p:cNvPr id="3" name="TextBox 3"/>
          <p:cNvSpPr txBox="1"/>
          <p:nvPr/>
        </p:nvSpPr>
        <p:spPr>
          <a:xfrm>
            <a:off x="1485374" y="996025"/>
            <a:ext cx="4876923" cy="2004938"/>
          </a:xfrm>
          <a:prstGeom prst="rect">
            <a:avLst/>
          </a:prstGeom>
        </p:spPr>
        <p:txBody>
          <a:bodyPr lIns="0" tIns="0" rIns="0" bIns="0" rtlCol="0" anchor="t">
            <a:spAutoFit/>
          </a:bodyPr>
          <a:lstStyle/>
          <a:p>
            <a:pPr algn="l">
              <a:lnSpc>
                <a:spcPts val="1368"/>
              </a:lnSpc>
            </a:pPr>
            <a:r>
              <a:rPr lang="en-US" sz="977">
                <a:solidFill>
                  <a:srgbClr val="000000"/>
                </a:solidFill>
                <a:latin typeface="Canva Sans"/>
                <a:ea typeface="Canva Sans"/>
                <a:cs typeface="Canva Sans"/>
                <a:sym typeface="Canva Sans"/>
              </a:rPr>
              <a:t>Das Brandenburgische Hochschulgesetz (BbgHG) betont in § 4 die Freiheit von Forschung, Lehre und Studium. Ähnlich wie im Bund gilt: Lehrmaterialien sind „freie“ wissenschaftliche Schöpfungen. Da sie nicht auf Weisung, sondern im Rahmen der Lehrfreiheit entstehen, verbleiben die Nutzungsrechte bei den Lehrenden.</a:t>
            </a:r>
          </a:p>
          <a:p>
            <a:pPr algn="l">
              <a:lnSpc>
                <a:spcPts val="1368"/>
              </a:lnSpc>
            </a:pPr>
            <a:endParaRPr lang="en-US" sz="977">
              <a:solidFill>
                <a:srgbClr val="000000"/>
              </a:solidFill>
              <a:latin typeface="Canva Sans"/>
              <a:ea typeface="Canva Sans"/>
              <a:cs typeface="Canva Sans"/>
              <a:sym typeface="Canva Sans"/>
            </a:endParaRPr>
          </a:p>
          <a:p>
            <a:pPr algn="l">
              <a:lnSpc>
                <a:spcPts val="1368"/>
              </a:lnSpc>
            </a:pPr>
            <a:r>
              <a:rPr lang="en-US" sz="977">
                <a:solidFill>
                  <a:srgbClr val="000000"/>
                </a:solidFill>
                <a:latin typeface="Canva Sans"/>
                <a:ea typeface="Canva Sans"/>
                <a:cs typeface="Canva Sans"/>
                <a:sym typeface="Canva Sans"/>
              </a:rPr>
              <a:t>Nach dem Landeshochschulgesetz Mecklenburg-Vorpommerns (LHG M-V) gehört die Erstellung von Lehrmaterialien zwar zur Dienstaufgabe (§ 57 LHG M-V), aber die konkrete inhaltliche und didaktische Gestaltung unterliegt der Lehrfreiheit. Deshalb gilt auch hier: Vorgesetzte und Dienstherren erhalten nicht per se ein exklusives Nutzungsrecht an Skripten oder Folien.</a:t>
            </a:r>
          </a:p>
          <a:p>
            <a:pPr algn="l">
              <a:lnSpc>
                <a:spcPts val="1368"/>
              </a:lnSpc>
            </a:pPr>
            <a:endParaRPr lang="en-US" sz="977">
              <a:solidFill>
                <a:srgbClr val="000000"/>
              </a:solidFill>
              <a:latin typeface="Canva Sans"/>
              <a:ea typeface="Canva Sans"/>
              <a:cs typeface="Canva Sans"/>
              <a:sym typeface="Canva Sans"/>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600503" y="393239"/>
            <a:ext cx="4665995" cy="525743"/>
          </a:xfrm>
          <a:prstGeom prst="rect">
            <a:avLst/>
          </a:prstGeom>
        </p:spPr>
        <p:txBody>
          <a:bodyPr lIns="0" tIns="0" rIns="0" bIns="0" rtlCol="0" anchor="t">
            <a:spAutoFit/>
          </a:bodyPr>
          <a:lstStyle/>
          <a:p>
            <a:pPr algn="l">
              <a:lnSpc>
                <a:spcPts val="2175"/>
              </a:lnSpc>
            </a:pPr>
            <a:r>
              <a:rPr lang="en-US" sz="1554" b="1">
                <a:solidFill>
                  <a:srgbClr val="0555FC"/>
                </a:solidFill>
                <a:latin typeface="Canva Sans Bold"/>
                <a:ea typeface="Canva Sans Bold"/>
                <a:cs typeface="Canva Sans Bold"/>
                <a:sym typeface="Canva Sans Bold"/>
              </a:rPr>
              <a:t>Mythos 2 </a:t>
            </a:r>
            <a:r>
              <a:rPr lang="en-US" sz="1554">
                <a:solidFill>
                  <a:srgbClr val="0555FC"/>
                </a:solidFill>
                <a:latin typeface="Canva Sans"/>
                <a:ea typeface="Canva Sans"/>
                <a:cs typeface="Canva Sans"/>
                <a:sym typeface="Canva Sans"/>
              </a:rPr>
              <a:t>„OER sind urheberrechtsfrei und dennoch rechtlich riskant für mich.“ </a:t>
            </a:r>
          </a:p>
        </p:txBody>
      </p:sp>
      <p:sp>
        <p:nvSpPr>
          <p:cNvPr id="3" name="TextBox 3"/>
          <p:cNvSpPr txBox="1"/>
          <p:nvPr/>
        </p:nvSpPr>
        <p:spPr>
          <a:xfrm>
            <a:off x="1600503" y="998491"/>
            <a:ext cx="5062353" cy="2159461"/>
          </a:xfrm>
          <a:prstGeom prst="rect">
            <a:avLst/>
          </a:prstGeom>
        </p:spPr>
        <p:txBody>
          <a:bodyPr lIns="0" tIns="0" rIns="0" bIns="0" rtlCol="0" anchor="t">
            <a:spAutoFit/>
          </a:bodyPr>
          <a:lstStyle/>
          <a:p>
            <a:pPr algn="l">
              <a:lnSpc>
                <a:spcPts val="1359"/>
              </a:lnSpc>
            </a:pPr>
            <a:r>
              <a:rPr lang="en-US" sz="971">
                <a:solidFill>
                  <a:srgbClr val="000000"/>
                </a:solidFill>
                <a:latin typeface="Canva Sans"/>
                <a:ea typeface="Canva Sans"/>
                <a:cs typeface="Canva Sans"/>
                <a:sym typeface="Canva Sans"/>
              </a:rPr>
              <a:t>Hier werden zwei Fehlannahmen verbunden:</a:t>
            </a:r>
          </a:p>
          <a:p>
            <a:pPr marL="209723" lvl="1" indent="-104861" algn="l">
              <a:lnSpc>
                <a:spcPts val="1359"/>
              </a:lnSpc>
              <a:buFont typeface="Arial"/>
              <a:buChar char="•"/>
            </a:pPr>
            <a:r>
              <a:rPr lang="en-US" sz="971">
                <a:solidFill>
                  <a:srgbClr val="000000"/>
                </a:solidFill>
                <a:latin typeface="Canva Sans"/>
                <a:ea typeface="Canva Sans"/>
                <a:cs typeface="Canva Sans"/>
                <a:sym typeface="Canva Sans"/>
              </a:rPr>
              <a:t>OER sind nicht urheberrechtsfrei.</a:t>
            </a:r>
          </a:p>
          <a:p>
            <a:pPr marL="209723" lvl="1" indent="-104861" algn="l">
              <a:lnSpc>
                <a:spcPts val="1359"/>
              </a:lnSpc>
              <a:buFont typeface="Arial"/>
              <a:buChar char="•"/>
            </a:pPr>
            <a:r>
              <a:rPr lang="en-US" sz="971">
                <a:solidFill>
                  <a:srgbClr val="000000"/>
                </a:solidFill>
                <a:latin typeface="Canva Sans"/>
                <a:ea typeface="Canva Sans"/>
                <a:cs typeface="Canva Sans"/>
                <a:sym typeface="Canva Sans"/>
              </a:rPr>
              <a:t>OER sind nicht rechtlich riskanter als andere Materialien.</a:t>
            </a:r>
          </a:p>
          <a:p>
            <a:pPr algn="l">
              <a:lnSpc>
                <a:spcPts val="1359"/>
              </a:lnSpc>
            </a:pPr>
            <a:endParaRPr lang="en-US" sz="971">
              <a:solidFill>
                <a:srgbClr val="000000"/>
              </a:solidFill>
              <a:latin typeface="Canva Sans"/>
              <a:ea typeface="Canva Sans"/>
              <a:cs typeface="Canva Sans"/>
              <a:sym typeface="Canva Sans"/>
            </a:endParaRPr>
          </a:p>
          <a:p>
            <a:pPr algn="l">
              <a:lnSpc>
                <a:spcPts val="1359"/>
              </a:lnSpc>
            </a:pPr>
            <a:r>
              <a:rPr lang="en-US" sz="971">
                <a:solidFill>
                  <a:srgbClr val="000000"/>
                </a:solidFill>
                <a:latin typeface="Canva Sans"/>
                <a:ea typeface="Canva Sans"/>
                <a:cs typeface="Canva Sans"/>
                <a:sym typeface="Canva Sans"/>
              </a:rPr>
              <a:t>Auch OER unterliegen dem Urheberrecht (§ 2 UrhG - Einzelnorm), das grundsätzlich geistige Schöpfungen schützt. </a:t>
            </a:r>
          </a:p>
          <a:p>
            <a:pPr algn="l">
              <a:lnSpc>
                <a:spcPts val="1359"/>
              </a:lnSpc>
            </a:pPr>
            <a:endParaRPr lang="en-US" sz="971">
              <a:solidFill>
                <a:srgbClr val="000000"/>
              </a:solidFill>
              <a:latin typeface="Canva Sans"/>
              <a:ea typeface="Canva Sans"/>
              <a:cs typeface="Canva Sans"/>
              <a:sym typeface="Canva Sans"/>
            </a:endParaRPr>
          </a:p>
          <a:p>
            <a:pPr algn="l">
              <a:lnSpc>
                <a:spcPts val="1359"/>
              </a:lnSpc>
            </a:pPr>
            <a:r>
              <a:rPr lang="en-US" sz="971">
                <a:solidFill>
                  <a:srgbClr val="000000"/>
                </a:solidFill>
                <a:latin typeface="Canva Sans"/>
                <a:ea typeface="Canva Sans"/>
                <a:cs typeface="Canva Sans"/>
                <a:sym typeface="Canva Sans"/>
              </a:rPr>
              <a:t>Durch die Verwendung offener Lizenzen (z.B. Creative Commons) legen Urheber:innen fest, wie Materialien nachgenutzt werden dürfen und können. Die offenen Lizenzen weisen die Nutzungsbedingungen deutlich aus. Gerade diese Transparenz schafft in der Regel mehr Rechtssicherheit für Urheber:innen, Nutzer:innen und Weiterbearbeiter:innen.</a:t>
            </a:r>
          </a:p>
          <a:p>
            <a:pPr algn="l">
              <a:lnSpc>
                <a:spcPts val="1359"/>
              </a:lnSpc>
            </a:pPr>
            <a:endParaRPr lang="en-US" sz="971">
              <a:solidFill>
                <a:srgbClr val="000000"/>
              </a:solidFill>
              <a:latin typeface="Canva Sans"/>
              <a:ea typeface="Canva Sans"/>
              <a:cs typeface="Canva Sans"/>
              <a:sym typeface="Canva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82173" y="433342"/>
            <a:ext cx="5262863" cy="783007"/>
          </a:xfrm>
          <a:prstGeom prst="rect">
            <a:avLst/>
          </a:prstGeom>
        </p:spPr>
        <p:txBody>
          <a:bodyPr lIns="0" tIns="0" rIns="0" bIns="0" rtlCol="0" anchor="t">
            <a:spAutoFit/>
          </a:bodyPr>
          <a:lstStyle/>
          <a:p>
            <a:pPr algn="l">
              <a:lnSpc>
                <a:spcPts val="2144"/>
              </a:lnSpc>
            </a:pPr>
            <a:r>
              <a:rPr lang="en-US" sz="1531" b="1">
                <a:solidFill>
                  <a:srgbClr val="0555FC"/>
                </a:solidFill>
                <a:latin typeface="Canva Sans Bold"/>
                <a:ea typeface="Canva Sans Bold"/>
                <a:cs typeface="Canva Sans Bold"/>
                <a:sym typeface="Canva Sans Bold"/>
              </a:rPr>
              <a:t>Mythos 3 </a:t>
            </a:r>
            <a:r>
              <a:rPr lang="en-US" sz="1531">
                <a:solidFill>
                  <a:srgbClr val="0555FC"/>
                </a:solidFill>
                <a:latin typeface="Canva Sans"/>
                <a:ea typeface="Canva Sans"/>
                <a:cs typeface="Canva Sans"/>
                <a:sym typeface="Canva Sans"/>
              </a:rPr>
              <a:t>„Kostenlose Lehr-/Lernmaterialien für die Hochschule aus dem Internet bedeutet automatisch, dass es sich um OER handelt.“ </a:t>
            </a:r>
          </a:p>
        </p:txBody>
      </p:sp>
      <p:sp>
        <p:nvSpPr>
          <p:cNvPr id="3" name="TextBox 3"/>
          <p:cNvSpPr txBox="1"/>
          <p:nvPr/>
        </p:nvSpPr>
        <p:spPr>
          <a:xfrm>
            <a:off x="1582173" y="1298560"/>
            <a:ext cx="5140540" cy="1800262"/>
          </a:xfrm>
          <a:prstGeom prst="rect">
            <a:avLst/>
          </a:prstGeom>
        </p:spPr>
        <p:txBody>
          <a:bodyPr lIns="0" tIns="0" rIns="0" bIns="0" rtlCol="0" anchor="t">
            <a:spAutoFit/>
          </a:bodyPr>
          <a:lstStyle/>
          <a:p>
            <a:pPr algn="l">
              <a:lnSpc>
                <a:spcPts val="1340"/>
              </a:lnSpc>
            </a:pPr>
            <a:r>
              <a:rPr lang="en-US" sz="957">
                <a:solidFill>
                  <a:srgbClr val="000000"/>
                </a:solidFill>
                <a:latin typeface="Canva Sans"/>
                <a:ea typeface="Canva Sans"/>
                <a:cs typeface="Canva Sans"/>
                <a:sym typeface="Canva Sans"/>
              </a:rPr>
              <a:t>Obwohl Materialien frei zugänglich und kostenlos zur Verfügung stehen (z.B. ein YouTube-Video, Dokumente mit Arbeitsaufträgen), dürfen sie nicht uneingeschränkt verändert oder vervielfältigt werden. Kostenlose Lehr-/Lernmaterialien sind nicht automatisch OER. </a:t>
            </a:r>
          </a:p>
          <a:p>
            <a:pPr algn="l">
              <a:lnSpc>
                <a:spcPts val="1340"/>
              </a:lnSpc>
            </a:pPr>
            <a:endParaRPr lang="en-US" sz="957">
              <a:solidFill>
                <a:srgbClr val="000000"/>
              </a:solidFill>
              <a:latin typeface="Canva Sans"/>
              <a:ea typeface="Canva Sans"/>
              <a:cs typeface="Canva Sans"/>
              <a:sym typeface="Canva Sans"/>
            </a:endParaRPr>
          </a:p>
          <a:p>
            <a:pPr algn="l">
              <a:lnSpc>
                <a:spcPts val="1340"/>
              </a:lnSpc>
            </a:pPr>
            <a:r>
              <a:rPr lang="en-US" sz="957">
                <a:solidFill>
                  <a:srgbClr val="000000"/>
                </a:solidFill>
                <a:latin typeface="Canva Sans"/>
                <a:ea typeface="Canva Sans"/>
                <a:cs typeface="Canva Sans"/>
                <a:sym typeface="Canva Sans"/>
              </a:rPr>
              <a:t>In der Regel sind OER offen lizenziert (z.B. CC-Lizenzen) und an ausgewiesenen offenen Lizenzen erkennbar. Sie schränken die Bearbeitung und Nachnutzung ein. Anhand der Lizenzen wird sichtbar, welchen Grad der Bearbeitung und Nachnutzung an ihrem Werk die Urheber:innen festgelegt haben. Wir empfehlen folgende Lizenzen für die Produktion und Nutzung, da sie den größtmöglichen Bearbeitungsgrad einräumen: CC0, CC BY, CC BY SA. Trotz der Lizenzierung unterliegen auch OER dem Urheberrecht.</a:t>
            </a:r>
          </a:p>
        </p:txBody>
      </p:sp>
      <p:pic>
        <p:nvPicPr>
          <p:cNvPr id="4" name="Picture 4"/>
          <p:cNvPicPr>
            <a:picLocks noChangeAspect="1"/>
          </p:cNvPicPr>
          <p:nvPr/>
        </p:nvPicPr>
        <p:blipFill>
          <a:blip r:embed="rId2"/>
          <a:stretch>
            <a:fillRect/>
          </a:stretch>
        </p:blipFill>
        <p:spPr>
          <a:xfrm>
            <a:off x="454577" y="2229155"/>
            <a:ext cx="937361" cy="937361"/>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85147" y="504833"/>
            <a:ext cx="5491574" cy="524291"/>
          </a:xfrm>
          <a:prstGeom prst="rect">
            <a:avLst/>
          </a:prstGeom>
        </p:spPr>
        <p:txBody>
          <a:bodyPr lIns="0" tIns="0" rIns="0" bIns="0" rtlCol="0" anchor="t">
            <a:spAutoFit/>
          </a:bodyPr>
          <a:lstStyle/>
          <a:p>
            <a:pPr algn="l">
              <a:lnSpc>
                <a:spcPts val="2169"/>
              </a:lnSpc>
            </a:pPr>
            <a:r>
              <a:rPr lang="en-US" sz="1549" b="1">
                <a:solidFill>
                  <a:srgbClr val="0555FC"/>
                </a:solidFill>
                <a:latin typeface="Canva Sans Bold"/>
                <a:ea typeface="Canva Sans Bold"/>
                <a:cs typeface="Canva Sans Bold"/>
                <a:sym typeface="Canva Sans Bold"/>
              </a:rPr>
              <a:t>Mythos 4 </a:t>
            </a:r>
            <a:r>
              <a:rPr lang="en-US" sz="1549">
                <a:solidFill>
                  <a:srgbClr val="0555FC"/>
                </a:solidFill>
                <a:latin typeface="Canva Sans"/>
                <a:ea typeface="Canva Sans"/>
                <a:cs typeface="Canva Sans"/>
                <a:sym typeface="Canva Sans"/>
              </a:rPr>
              <a:t>„OER sind qualitativ minderwertig und verursachen einen höheren Arbeitsaufwand in der Lehre.” </a:t>
            </a:r>
          </a:p>
        </p:txBody>
      </p:sp>
      <p:sp>
        <p:nvSpPr>
          <p:cNvPr id="3" name="TextBox 3"/>
          <p:cNvSpPr txBox="1"/>
          <p:nvPr/>
        </p:nvSpPr>
        <p:spPr>
          <a:xfrm>
            <a:off x="1585147" y="1110453"/>
            <a:ext cx="5272099" cy="2153210"/>
          </a:xfrm>
          <a:prstGeom prst="rect">
            <a:avLst/>
          </a:prstGeom>
        </p:spPr>
        <p:txBody>
          <a:bodyPr lIns="0" tIns="0" rIns="0" bIns="0" rtlCol="0" anchor="t">
            <a:spAutoFit/>
          </a:bodyPr>
          <a:lstStyle/>
          <a:p>
            <a:pPr algn="l">
              <a:lnSpc>
                <a:spcPts val="1355"/>
              </a:lnSpc>
            </a:pPr>
            <a:r>
              <a:rPr lang="en-US" sz="968">
                <a:solidFill>
                  <a:srgbClr val="000000"/>
                </a:solidFill>
                <a:latin typeface="Canva Sans"/>
                <a:ea typeface="Canva Sans"/>
                <a:cs typeface="Canva Sans"/>
                <a:sym typeface="Canva Sans"/>
              </a:rPr>
              <a:t>OER sind nicht automatisch qualitativ geringer einzuschätzen. Sie werden von Hochschullehrenden erstellt und in einschlägigen Portalen/Repositorien häufig unter Klarnamen veröffentlicht, was Nutzer:innen eine fachliche und didaktische Einordnung ermöglicht.</a:t>
            </a:r>
          </a:p>
          <a:p>
            <a:pPr algn="l">
              <a:lnSpc>
                <a:spcPts val="1355"/>
              </a:lnSpc>
            </a:pPr>
            <a:endParaRPr lang="en-US" sz="968">
              <a:solidFill>
                <a:srgbClr val="000000"/>
              </a:solidFill>
              <a:latin typeface="Canva Sans"/>
              <a:ea typeface="Canva Sans"/>
              <a:cs typeface="Canva Sans"/>
              <a:sym typeface="Canva Sans"/>
            </a:endParaRPr>
          </a:p>
          <a:p>
            <a:pPr algn="l">
              <a:lnSpc>
                <a:spcPts val="1355"/>
              </a:lnSpc>
            </a:pPr>
            <a:r>
              <a:rPr lang="en-US" sz="968">
                <a:solidFill>
                  <a:srgbClr val="000000"/>
                </a:solidFill>
                <a:latin typeface="Canva Sans"/>
                <a:ea typeface="Canva Sans"/>
                <a:cs typeface="Canva Sans"/>
                <a:sym typeface="Canva Sans"/>
              </a:rPr>
              <a:t>Die Auswahl geeigneter Materialien erfordert zunächst mehr Aufmerksamkeit, langfristig ermöglichen diese eine rechtssichere Nutzung, Anpassung und Weiterentwicklung bestehender Inhalte. Der vermeintlich höhere Arbeitsaufwand ist zu relativieren. Bei der Erstellung und Weiterentwicklung von OER ist eine Einarbeitung in die zu vergebenen Lizenzen nötig. Aber mit Hilfsmitteln wie der TULLU-Regel oder dem OER-Canvas können Lehrmaterialien an Lernziele, Fachkontexte und die Bedürfnisse von Studierenden angepasst werden, ohne sie vollständig neu zu erstellen.</a:t>
            </a:r>
          </a:p>
          <a:p>
            <a:pPr algn="l">
              <a:lnSpc>
                <a:spcPts val="1355"/>
              </a:lnSpc>
            </a:pPr>
            <a:endParaRPr lang="en-US" sz="968">
              <a:solidFill>
                <a:srgbClr val="000000"/>
              </a:solidFill>
              <a:latin typeface="Canva Sans"/>
              <a:ea typeface="Canva Sans"/>
              <a:cs typeface="Canva Sans"/>
              <a:sym typeface="Canva San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581243" y="399740"/>
            <a:ext cx="5359054" cy="796795"/>
          </a:xfrm>
          <a:prstGeom prst="rect">
            <a:avLst/>
          </a:prstGeom>
        </p:spPr>
        <p:txBody>
          <a:bodyPr lIns="0" tIns="0" rIns="0" bIns="0" rtlCol="0" anchor="t">
            <a:spAutoFit/>
          </a:bodyPr>
          <a:lstStyle/>
          <a:p>
            <a:pPr algn="l">
              <a:lnSpc>
                <a:spcPts val="2183"/>
              </a:lnSpc>
            </a:pPr>
            <a:r>
              <a:rPr lang="en-US" sz="1559" b="1">
                <a:solidFill>
                  <a:srgbClr val="0555FC"/>
                </a:solidFill>
                <a:latin typeface="Canva Sans Bold"/>
                <a:ea typeface="Canva Sans Bold"/>
                <a:cs typeface="Canva Sans Bold"/>
                <a:sym typeface="Canva Sans Bold"/>
              </a:rPr>
              <a:t>Mythos 5 </a:t>
            </a:r>
            <a:r>
              <a:rPr lang="en-US" sz="1559">
                <a:solidFill>
                  <a:srgbClr val="0555FC"/>
                </a:solidFill>
                <a:latin typeface="Canva Sans"/>
                <a:ea typeface="Canva Sans"/>
                <a:cs typeface="Canva Sans"/>
                <a:sym typeface="Canva Sans"/>
              </a:rPr>
              <a:t>„OER in der Hochschullehre einzusetzen bedeutet, dass die Lehrveranstaltung inhaltlich und didaktisch nicht mehr in meiner Hand liegt.“</a:t>
            </a:r>
          </a:p>
        </p:txBody>
      </p:sp>
      <p:sp>
        <p:nvSpPr>
          <p:cNvPr id="3" name="TextBox 3"/>
          <p:cNvSpPr txBox="1"/>
          <p:nvPr/>
        </p:nvSpPr>
        <p:spPr>
          <a:xfrm>
            <a:off x="1581243" y="1288527"/>
            <a:ext cx="5152317" cy="1999957"/>
          </a:xfrm>
          <a:prstGeom prst="rect">
            <a:avLst/>
          </a:prstGeom>
        </p:spPr>
        <p:txBody>
          <a:bodyPr lIns="0" tIns="0" rIns="0" bIns="0" rtlCol="0" anchor="t">
            <a:spAutoFit/>
          </a:bodyPr>
          <a:lstStyle/>
          <a:p>
            <a:pPr algn="l">
              <a:lnSpc>
                <a:spcPts val="1364"/>
              </a:lnSpc>
            </a:pPr>
            <a:r>
              <a:rPr lang="en-US" sz="974">
                <a:solidFill>
                  <a:srgbClr val="000000"/>
                </a:solidFill>
                <a:latin typeface="Canva Sans"/>
                <a:ea typeface="Canva Sans"/>
                <a:cs typeface="Canva Sans"/>
                <a:sym typeface="Canva Sans"/>
              </a:rPr>
              <a:t>OER schränken die didaktische Kontrolle nicht ein, sondern erweitern die Gestaltungsmöglichkeiten von Lehrenden. Für die eigene Lehrplanung (inklusive didaktische Schwerpunktsetzung) sowie die zielgruppenspezifische Anpassung (z.B. diversitätssensible Lehre, Barrierefreiheit) können Sie Impulsgeber sein und somit die Qualität langfristig verbessern. Darüber hinaus kann die studentische Partizipation durch die gemeinsame Materialerstellung und -weiterentwicklung gefördert werden.</a:t>
            </a:r>
          </a:p>
          <a:p>
            <a:pPr algn="l">
              <a:lnSpc>
                <a:spcPts val="1364"/>
              </a:lnSpc>
            </a:pPr>
            <a:endParaRPr lang="en-US" sz="974">
              <a:solidFill>
                <a:srgbClr val="000000"/>
              </a:solidFill>
              <a:latin typeface="Canva Sans"/>
              <a:ea typeface="Canva Sans"/>
              <a:cs typeface="Canva Sans"/>
              <a:sym typeface="Canva Sans"/>
            </a:endParaRPr>
          </a:p>
          <a:p>
            <a:pPr algn="l">
              <a:lnSpc>
                <a:spcPts val="1364"/>
              </a:lnSpc>
            </a:pPr>
            <a:r>
              <a:rPr lang="en-US" sz="974">
                <a:solidFill>
                  <a:srgbClr val="000000"/>
                </a:solidFill>
                <a:latin typeface="Canva Sans"/>
                <a:ea typeface="Canva Sans"/>
                <a:cs typeface="Canva Sans"/>
                <a:sym typeface="Canva Sans"/>
              </a:rPr>
              <a:t>Die Entscheidung über Auswahl, Einbindung und didaktische Nutzung der Materialien bleibt nach wie vor bei den Lehrenden. Im Fall der Veröffentlichung von OER kann die eigene Sichtbarkeit von Lehraktivitäten erhöht und die Qualitätssicherung der Materialien vorangetrieben werden.</a:t>
            </a:r>
          </a:p>
          <a:p>
            <a:pPr algn="l">
              <a:lnSpc>
                <a:spcPts val="1364"/>
              </a:lnSpc>
            </a:pPr>
            <a:endParaRPr lang="en-US" sz="974">
              <a:solidFill>
                <a:srgbClr val="000000"/>
              </a:solidFill>
              <a:latin typeface="Canva Sans"/>
              <a:ea typeface="Canva Sans"/>
              <a:cs typeface="Canva Sans"/>
              <a:sym typeface="Canva Sans"/>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667</Words>
  <Application>Microsoft Office PowerPoint</Application>
  <PresentationFormat>Benutzerdefiniert</PresentationFormat>
  <Paragraphs>29</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vt:lpstr>
      <vt:lpstr>Canva Sans</vt:lpstr>
      <vt:lpstr>Calibri</vt:lpstr>
      <vt:lpstr>Canva Sans Bold</vt:lpstr>
      <vt:lpstr>Office Theme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Produktfächer rechtliche Mythen_HS</dc:title>
  <cp:lastModifiedBy>Christin Barbarino</cp:lastModifiedBy>
  <cp:revision>2</cp:revision>
  <dcterms:created xsi:type="dcterms:W3CDTF">2006-08-16T00:00:00Z</dcterms:created>
  <dcterms:modified xsi:type="dcterms:W3CDTF">2026-05-21T09:10:57Z</dcterms:modified>
  <dc:identifier>DAHEwurtu_s</dc:identifier>
</cp:coreProperties>
</file>