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image34.jpg" ContentType="image/jpg"/>
  <Override PartName="/ppt/media/image36.jpg" ContentType="image/jpg"/>
  <Override PartName="/ppt/media/image38.jpg" ContentType="image/jpg"/>
  <Override PartName="/ppt/media/image39.jpg" ContentType="image/jpg"/>
  <Override PartName="/ppt/media/image41.jpg" ContentType="image/jp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0" r:id="rId2"/>
  </p:sldMasterIdLst>
  <p:notesMasterIdLst>
    <p:notesMasterId r:id="rId38"/>
  </p:notesMasterIdLst>
  <p:sldIdLst>
    <p:sldId id="824" r:id="rId3"/>
    <p:sldId id="825" r:id="rId4"/>
    <p:sldId id="837" r:id="rId5"/>
    <p:sldId id="845" r:id="rId6"/>
    <p:sldId id="838" r:id="rId7"/>
    <p:sldId id="839" r:id="rId8"/>
    <p:sldId id="847" r:id="rId9"/>
    <p:sldId id="848" r:id="rId10"/>
    <p:sldId id="831" r:id="rId11"/>
    <p:sldId id="846" r:id="rId12"/>
    <p:sldId id="832" r:id="rId13"/>
    <p:sldId id="833" r:id="rId14"/>
    <p:sldId id="834" r:id="rId15"/>
    <p:sldId id="835" r:id="rId16"/>
    <p:sldId id="836" r:id="rId17"/>
    <p:sldId id="330" r:id="rId18"/>
    <p:sldId id="337" r:id="rId19"/>
    <p:sldId id="350" r:id="rId20"/>
    <p:sldId id="339" r:id="rId21"/>
    <p:sldId id="256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829" r:id="rId31"/>
    <p:sldId id="819" r:id="rId32"/>
    <p:sldId id="401" r:id="rId33"/>
    <p:sldId id="830" r:id="rId34"/>
    <p:sldId id="820" r:id="rId35"/>
    <p:sldId id="318" r:id="rId36"/>
    <p:sldId id="380" r:id="rId3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4455" autoAdjust="0"/>
  </p:normalViewPr>
  <p:slideViewPr>
    <p:cSldViewPr snapToGrid="0">
      <p:cViewPr varScale="1">
        <p:scale>
          <a:sx n="57" d="100"/>
          <a:sy n="57" d="100"/>
        </p:scale>
        <p:origin x="1026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06:40:31.7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06:41:28.0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18D72C-2FDD-4F53-97D8-C30575F9245E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E046E5-6555-4FDF-9AF3-68E485C944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1511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046E5-6555-4FDF-9AF3-68E485C9441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3351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046E5-6555-4FDF-9AF3-68E485C94417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78465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B2A4E-CD74-D8F4-951C-7A5EA5FCF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9B0ACA4-0D29-CAFB-68D1-5925703A7D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271F4AC-0958-4938-087A-792F70841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https://www.co-woerk.de/newsletter/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23CD18-70D6-F1B9-2D8A-D98F9E3CD5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BD65B-070D-4689-AD3E-D003257DCBED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5027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E457C-E2BD-37F2-BDF0-AEED2B148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7C0DB06-267E-0C35-BF8B-B4BC4A1029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33B7841-D6B1-383F-F3A8-91F0F3405B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https://mattermost.co-woerk.de/co-woerk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89E1979-FB31-CBB8-AEC6-34D2E9FD1F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918B70-2018-454F-A1FB-C882C3397ED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3427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B36CC5-7D15-BD48-BE46-2055A58A2D7F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2469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D0A1A-FF4C-1A0C-E639-001194AC9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06B40DD-A756-5391-8317-6D485C54B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817D3D1-018A-06EF-9817-CCD6B58EC5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F5491A0-0A06-F0CA-3BBE-C6B762D645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B36CC5-7D15-BD48-BE46-2055A58A2D7F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28041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CCFC86-B163-4304-A0D8-6559E25BC798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27707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71438" y="909638"/>
            <a:ext cx="7974013" cy="44862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B36CC5-7D15-BD48-BE46-2055A58A2D7F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934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918B70-2018-454F-A1FB-C882C3397ED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9522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Warum überhaupt offene Unterrichtsszenarien und –</a:t>
            </a:r>
            <a:r>
              <a:rPr lang="de-DE" dirty="0" err="1"/>
              <a:t>materialien</a:t>
            </a:r>
            <a:r>
              <a:rPr lang="de-DE" dirty="0"/>
              <a:t>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046E5-6555-4FDF-9AF3-68E485C9441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7530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A6A2F-C99A-C4F0-A7D6-02AC91B13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E00BFE0-BBD0-20F4-CC27-EB80B4DCE8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D17A906-5BEA-312E-0354-961435364B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1F68E5E-C70D-0335-ACAE-9277C5B2CD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046E5-6555-4FDF-9AF3-68E485C9441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9876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046E5-6555-4FDF-9AF3-68E485C9441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3399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08CA5-271B-C4B5-D11D-C08AF017A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E272483-F1E3-5DAA-4749-FE1CA005DE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A561EE2-F2A1-E7DC-FEC5-34ECE9690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A300A08-A12D-B494-7824-5B1CFE1527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046E5-6555-4FDF-9AF3-68E485C9441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4464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A75CD-02CE-4E63-912B-2F933E8E59D5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931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8D3BC-2014-8311-2478-2C10B3B80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B047CE5-1646-C0CA-46FE-99F2DD91BF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5F4A0EC-D529-AF5A-1A45-3C4C185526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94631F6-EAE0-D81F-81D0-8932B97C58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A75CD-02CE-4E63-912B-2F933E8E59D5}" type="slidenum">
              <a:rPr lang="de-DE" smtClean="0"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6654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/>
              <a:t>Beispiel Open Book </a:t>
            </a:r>
            <a:r>
              <a:rPr lang="de-DE" b="1" dirty="0" err="1"/>
              <a:t>Exam</a:t>
            </a:r>
            <a:r>
              <a:rPr lang="de-DE" b="1" dirty="0"/>
              <a:t> </a:t>
            </a:r>
            <a:r>
              <a:rPr lang="de-DE" b="0" dirty="0"/>
              <a:t>mit Varianten:</a:t>
            </a:r>
          </a:p>
          <a:p>
            <a:r>
              <a:rPr lang="de-DE" b="0" dirty="0" err="1"/>
              <a:t>Restricted</a:t>
            </a:r>
            <a:r>
              <a:rPr lang="de-DE" b="0" dirty="0"/>
              <a:t> Open Book – nur bestimmte Materialien erlaubt (z.B. ein Lehrbuch, eigene Notizen)</a:t>
            </a:r>
          </a:p>
          <a:p>
            <a:r>
              <a:rPr lang="de-DE" b="0" dirty="0"/>
              <a:t>Full Open Book – alle Materialien erlaubt, inkl. Internet</a:t>
            </a:r>
          </a:p>
          <a:p>
            <a:r>
              <a:rPr lang="de-DE" b="0" dirty="0"/>
              <a:t>Take-Home-</a:t>
            </a:r>
            <a:r>
              <a:rPr lang="de-DE" b="0" dirty="0" err="1"/>
              <a:t>Exam</a:t>
            </a:r>
            <a:r>
              <a:rPr lang="de-DE" b="0" dirty="0"/>
              <a:t> (</a:t>
            </a:r>
            <a:r>
              <a:rPr lang="de-DE" b="1" dirty="0"/>
              <a:t>24h-Hausarbeit</a:t>
            </a:r>
            <a:r>
              <a:rPr lang="de-DE" b="0" dirty="0"/>
              <a:t>)– Prüfung </a:t>
            </a:r>
            <a:r>
              <a:rPr lang="de-DE" dirty="0"/>
              <a:t>wird zuhause über mehrere Stunden oder Tage bearbeitet; Sonderform des Open Book</a:t>
            </a:r>
          </a:p>
          <a:p>
            <a:endParaRPr lang="de-DE" dirty="0"/>
          </a:p>
          <a:p>
            <a:r>
              <a:rPr lang="de-DE" dirty="0"/>
              <a:t>Reine Wissensfragen weniger sinnvoll; mehr Transfer- und Reflexionsaufgaben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A75CD-02CE-4E63-912B-2F933E8E59D5}" type="slidenum">
              <a:rPr lang="de-DE" smtClean="0"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4529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creativecommons.org/licenses/by/4.0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creativecommons.org/licenses/by/4.0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889B830-C086-86A9-C200-D4ABC39113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50" y="5729199"/>
            <a:ext cx="10920075" cy="967653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B99C8F9C-74F0-9481-263E-DD98AD8DCE9C}"/>
              </a:ext>
            </a:extLst>
          </p:cNvPr>
          <p:cNvSpPr/>
          <p:nvPr userDrawn="1"/>
        </p:nvSpPr>
        <p:spPr>
          <a:xfrm>
            <a:off x="1" y="0"/>
            <a:ext cx="12192000" cy="5545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B1FC14F-6C91-77CC-A4B8-F086AF05D9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6432" y="589935"/>
            <a:ext cx="8275567" cy="385895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A6365EC-4DF6-2176-3FA8-6C74D67CD8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83094" y="322554"/>
            <a:ext cx="2063135" cy="613101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C3B45EB4-B917-E546-72DC-AFC1D95F46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606" y="3178246"/>
            <a:ext cx="9144000" cy="1680777"/>
          </a:xfrm>
        </p:spPr>
        <p:txBody>
          <a:bodyPr wrap="square" lIns="0" tIns="0" rIns="0" bIns="0" anchor="t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5" name="Untertitel 2">
            <a:extLst>
              <a:ext uri="{FF2B5EF4-FFF2-40B4-BE49-F238E27FC236}">
                <a16:creationId xmlns:a16="http://schemas.microsoft.com/office/drawing/2014/main" id="{379496CD-1787-A411-F2BA-1263F40B1B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606" y="2661722"/>
            <a:ext cx="5329084" cy="402102"/>
          </a:xfrm>
          <a:ln>
            <a:noFill/>
          </a:ln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5" name="Textfeld 3">
            <a:extLst>
              <a:ext uri="{FF2B5EF4-FFF2-40B4-BE49-F238E27FC236}">
                <a16:creationId xmlns:a16="http://schemas.microsoft.com/office/drawing/2014/main" id="{C017C477-584E-6BFC-B9F5-644F9CEFEB36}"/>
              </a:ext>
            </a:extLst>
          </p:cNvPr>
          <p:cNvSpPr/>
          <p:nvPr userDrawn="1"/>
        </p:nvSpPr>
        <p:spPr>
          <a:xfrm>
            <a:off x="496799" y="4859023"/>
            <a:ext cx="10615518" cy="7372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tabLst>
                <a:tab pos="0" algn="l"/>
              </a:tabLst>
            </a:pPr>
            <a:r>
              <a:rPr lang="de-DE" sz="1400" dirty="0">
                <a:solidFill>
                  <a:schemeClr val="bg1"/>
                </a:solidFill>
              </a:rPr>
              <a:t>Co-WOERK | Dieser Foliensatz ist, mit Ausnahme des Co-WOERK Logos und sofern nicht für einzelne Inhalte anders angegeben, lizensiert unter der Creative Commons Lizenz </a:t>
            </a:r>
            <a:r>
              <a:rPr lang="de-DE" sz="1400" u="sng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lang="de-DE" sz="1400" dirty="0">
              <a:solidFill>
                <a:schemeClr val="bg1"/>
              </a:solidFill>
            </a:endParaRPr>
          </a:p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endParaRPr lang="de-DE" sz="1400" b="0" u="none" strike="noStrike" dirty="0">
              <a:solidFill>
                <a:schemeClr val="bg1"/>
              </a:solidFill>
              <a:effectLst/>
              <a:uFillTx/>
              <a:latin typeface="Calibri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1A8CC4A-2ED7-CF46-4BA7-574B88309C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5281" y="4940284"/>
            <a:ext cx="1006877" cy="333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50073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0">
          <p15:clr>
            <a:srgbClr val="FBAE40"/>
          </p15:clr>
        </p15:guide>
        <p15:guide id="2" pos="731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mit Headlin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5">
            <a:extLst>
              <a:ext uri="{FF2B5EF4-FFF2-40B4-BE49-F238E27FC236}">
                <a16:creationId xmlns:a16="http://schemas.microsoft.com/office/drawing/2014/main" id="{7833343F-7C33-477C-B542-73F5D5D40D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7382" y="1316765"/>
            <a:ext cx="10888133" cy="576064"/>
          </a:xfrm>
          <a:prstGeom prst="rect">
            <a:avLst/>
          </a:prstGeom>
        </p:spPr>
        <p:txBody>
          <a:bodyPr lIns="0" tIns="0" rIns="0" bIns="0" anchor="ctr"/>
          <a:lstStyle>
            <a:lvl1pPr marL="116414" indent="0">
              <a:lnSpc>
                <a:spcPct val="100000"/>
              </a:lnSpc>
              <a:spcBef>
                <a:spcPts val="0"/>
              </a:spcBef>
              <a:buNone/>
              <a:defRPr sz="3200" b="1">
                <a:solidFill>
                  <a:schemeClr val="accent1"/>
                </a:solidFill>
              </a:defRPr>
            </a:lvl1pPr>
            <a:lvl2pPr marL="595185" indent="0">
              <a:buNone/>
              <a:defRPr/>
            </a:lvl2pPr>
            <a:lvl3pPr marL="1195170" indent="0">
              <a:buNone/>
              <a:defRPr/>
            </a:lvl3pPr>
            <a:lvl4pPr marL="1790355" indent="0">
              <a:buNone/>
              <a:defRPr/>
            </a:lvl4pPr>
            <a:lvl5pPr marL="2385540" indent="0">
              <a:buNone/>
              <a:defRPr/>
            </a:lvl5pPr>
          </a:lstStyle>
          <a:p>
            <a:pPr lvl="0"/>
            <a:r>
              <a:rPr lang="de-DE" dirty="0"/>
              <a:t>Headline: Calibri, </a:t>
            </a:r>
            <a:r>
              <a:rPr lang="de-DE" dirty="0" err="1"/>
              <a:t>Bold</a:t>
            </a:r>
            <a:r>
              <a:rPr lang="de-DE" dirty="0"/>
              <a:t>, 24 </a:t>
            </a:r>
            <a:r>
              <a:rPr lang="de-DE" dirty="0" err="1"/>
              <a:t>pt</a:t>
            </a:r>
            <a:r>
              <a:rPr lang="de-DE" dirty="0"/>
              <a:t> (20 </a:t>
            </a:r>
            <a:r>
              <a:rPr lang="de-DE" dirty="0" err="1"/>
              <a:t>pt</a:t>
            </a:r>
            <a:r>
              <a:rPr lang="de-DE" dirty="0"/>
              <a:t> bei langen Headlines)</a:t>
            </a:r>
          </a:p>
        </p:txBody>
      </p:sp>
      <p:sp>
        <p:nvSpPr>
          <p:cNvPr id="3" name="Textplatzhalter 4">
            <a:extLst>
              <a:ext uri="{FF2B5EF4-FFF2-40B4-BE49-F238E27FC236}">
                <a16:creationId xmlns:a16="http://schemas.microsoft.com/office/drawing/2014/main" id="{D96249C1-925F-44F5-86BA-019808AE66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7382" y="1988840"/>
            <a:ext cx="10888133" cy="33614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>
                <a:solidFill>
                  <a:srgbClr val="666666"/>
                </a:solidFill>
              </a:defRPr>
            </a:lvl1pPr>
            <a:lvl2pPr>
              <a:defRPr sz="2400">
                <a:solidFill>
                  <a:srgbClr val="666666"/>
                </a:solidFill>
              </a:defRPr>
            </a:lvl2pPr>
            <a:lvl3pPr>
              <a:defRPr sz="2400">
                <a:solidFill>
                  <a:srgbClr val="666666"/>
                </a:solidFill>
              </a:defRPr>
            </a:lvl3pPr>
            <a:lvl4pPr>
              <a:defRPr>
                <a:solidFill>
                  <a:srgbClr val="666666"/>
                </a:solidFill>
              </a:defRPr>
            </a:lvl4pPr>
            <a:lvl5pPr>
              <a:defRPr>
                <a:solidFill>
                  <a:srgbClr val="666666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102511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mit Headline + Sub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7">
            <a:extLst>
              <a:ext uri="{FF2B5EF4-FFF2-40B4-BE49-F238E27FC236}">
                <a16:creationId xmlns:a16="http://schemas.microsoft.com/office/drawing/2014/main" id="{641070EF-627E-46BC-BC9F-8EBE2C32A3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7381" y="1892829"/>
            <a:ext cx="10887027" cy="382059"/>
          </a:xfrm>
          <a:prstGeom prst="rect">
            <a:avLst/>
          </a:prstGeom>
        </p:spPr>
        <p:txBody>
          <a:bodyPr lIns="0" tIns="0" rIns="0" bIns="0" anchor="ctr"/>
          <a:lstStyle>
            <a:lvl1pPr marL="116414" indent="0">
              <a:lnSpc>
                <a:spcPct val="100000"/>
              </a:lnSpc>
              <a:spcBef>
                <a:spcPts val="0"/>
              </a:spcBef>
              <a:buNone/>
              <a:defRPr sz="2133">
                <a:solidFill>
                  <a:schemeClr val="accent1"/>
                </a:solidFill>
              </a:defRPr>
            </a:lvl1pPr>
            <a:lvl2pPr marL="595185" indent="0">
              <a:buNone/>
              <a:defRPr sz="2133">
                <a:solidFill>
                  <a:srgbClr val="686867"/>
                </a:solidFill>
              </a:defRPr>
            </a:lvl2pPr>
            <a:lvl3pPr marL="1195170" indent="0">
              <a:buNone/>
              <a:defRPr sz="2133">
                <a:solidFill>
                  <a:srgbClr val="686867"/>
                </a:solidFill>
              </a:defRPr>
            </a:lvl3pPr>
            <a:lvl4pPr marL="1790355" indent="0">
              <a:buNone/>
              <a:defRPr sz="2133">
                <a:solidFill>
                  <a:srgbClr val="686867"/>
                </a:solidFill>
              </a:defRPr>
            </a:lvl4pPr>
            <a:lvl5pPr marL="2385540" indent="0">
              <a:buNone/>
              <a:defRPr sz="2133">
                <a:solidFill>
                  <a:srgbClr val="686867"/>
                </a:solidFill>
              </a:defRPr>
            </a:lvl5pPr>
          </a:lstStyle>
          <a:p>
            <a:pPr lvl="0"/>
            <a:r>
              <a:rPr lang="de-DE" dirty="0"/>
              <a:t>Subheadline: Calibri, 16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3" name="Textplatzhalter 5">
            <a:extLst>
              <a:ext uri="{FF2B5EF4-FFF2-40B4-BE49-F238E27FC236}">
                <a16:creationId xmlns:a16="http://schemas.microsoft.com/office/drawing/2014/main" id="{11E74261-5D93-44DA-B9DB-8D80FB11B22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9568" y="1316766"/>
            <a:ext cx="10887027" cy="480053"/>
          </a:xfrm>
          <a:prstGeom prst="rect">
            <a:avLst/>
          </a:prstGeom>
        </p:spPr>
        <p:txBody>
          <a:bodyPr lIns="0" tIns="0" rIns="0" bIns="0" anchor="ctr"/>
          <a:lstStyle>
            <a:lvl1pPr marL="116414" indent="0">
              <a:lnSpc>
                <a:spcPct val="100000"/>
              </a:lnSpc>
              <a:spcBef>
                <a:spcPts val="0"/>
              </a:spcBef>
              <a:buNone/>
              <a:defRPr sz="3200" b="1">
                <a:solidFill>
                  <a:srgbClr val="666666"/>
                </a:solidFill>
              </a:defRPr>
            </a:lvl1pPr>
            <a:lvl2pPr marL="595185" indent="0">
              <a:buNone/>
              <a:defRPr/>
            </a:lvl2pPr>
            <a:lvl3pPr marL="1195170" indent="0">
              <a:buNone/>
              <a:defRPr/>
            </a:lvl3pPr>
            <a:lvl4pPr marL="1790355" indent="0">
              <a:buNone/>
              <a:defRPr/>
            </a:lvl4pPr>
            <a:lvl5pPr marL="2385540" indent="0">
              <a:buNone/>
              <a:defRPr/>
            </a:lvl5pPr>
          </a:lstStyle>
          <a:p>
            <a:pPr lvl="0"/>
            <a:r>
              <a:rPr lang="de-DE" dirty="0"/>
              <a:t>Headline: Calibri, </a:t>
            </a:r>
            <a:r>
              <a:rPr lang="de-DE" dirty="0" err="1"/>
              <a:t>Bold</a:t>
            </a:r>
            <a:r>
              <a:rPr lang="de-DE" dirty="0"/>
              <a:t>, 24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7D69E2E-053F-4D1E-A2DB-D7A9F67037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8584" y="2468033"/>
            <a:ext cx="10888133" cy="307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>
                <a:solidFill>
                  <a:srgbClr val="666666"/>
                </a:solidFill>
              </a:defRPr>
            </a:lvl1pPr>
            <a:lvl2pPr>
              <a:defRPr sz="2400">
                <a:solidFill>
                  <a:srgbClr val="666666"/>
                </a:solidFill>
              </a:defRPr>
            </a:lvl2pPr>
            <a:lvl3pPr>
              <a:defRPr sz="2400">
                <a:solidFill>
                  <a:srgbClr val="666666"/>
                </a:solidFill>
              </a:defRPr>
            </a:lvl3pPr>
            <a:lvl4pPr>
              <a:defRPr>
                <a:solidFill>
                  <a:srgbClr val="666666"/>
                </a:solidFill>
              </a:defRPr>
            </a:lvl4pPr>
            <a:lvl5pPr>
              <a:defRPr>
                <a:solidFill>
                  <a:srgbClr val="666666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78032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5749202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345" y="1"/>
            <a:ext cx="5333655" cy="68579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58601" y="0"/>
            <a:ext cx="1530349" cy="15303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512" y="151196"/>
            <a:ext cx="990599" cy="10667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41168" y="1516894"/>
            <a:ext cx="6909663" cy="8874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67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pPr marL="25401">
              <a:spcBef>
                <a:spcPts val="167"/>
              </a:spcBef>
            </a:pPr>
            <a:fld id="{81D60167-4931-47E6-BA6A-407CBD079E47}" type="slidenum">
              <a:rPr lang="de-DE" spc="107" smtClean="0">
                <a:latin typeface="Calibri"/>
                <a:cs typeface="Calibri"/>
              </a:rPr>
              <a:pPr marL="25401">
                <a:spcBef>
                  <a:spcPts val="167"/>
                </a:spcBef>
              </a:pPr>
              <a:t>‹Nr.›</a:t>
            </a:fld>
            <a:endParaRPr lang="de-DE" spc="107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1088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8948" y="940668"/>
            <a:ext cx="5673937" cy="887487"/>
          </a:xfrm>
        </p:spPr>
        <p:txBody>
          <a:bodyPr lIns="0" tIns="0" rIns="0" bIns="0"/>
          <a:lstStyle>
            <a:lvl1pPr>
              <a:defRPr sz="5767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35495" y="1866748"/>
            <a:ext cx="7289800" cy="307777"/>
          </a:xfrm>
        </p:spPr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pPr marL="25401">
              <a:spcBef>
                <a:spcPts val="167"/>
              </a:spcBef>
            </a:pPr>
            <a:fld id="{81D60167-4931-47E6-BA6A-407CBD079E47}" type="slidenum">
              <a:rPr lang="de-DE" spc="107" smtClean="0">
                <a:latin typeface="Calibri"/>
                <a:cs typeface="Calibri"/>
              </a:rPr>
              <a:pPr marL="25401">
                <a:spcBef>
                  <a:spcPts val="167"/>
                </a:spcBef>
              </a:pPr>
              <a:t>‹Nr.›</a:t>
            </a:fld>
            <a:endParaRPr lang="de-DE" spc="107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6458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8948" y="940668"/>
            <a:ext cx="5673937" cy="887487"/>
          </a:xfrm>
        </p:spPr>
        <p:txBody>
          <a:bodyPr lIns="0" tIns="0" rIns="0" bIns="0"/>
          <a:lstStyle>
            <a:lvl1pPr>
              <a:defRPr sz="5767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pPr marL="25401">
              <a:spcBef>
                <a:spcPts val="167"/>
              </a:spcBef>
            </a:pPr>
            <a:fld id="{81D60167-4931-47E6-BA6A-407CBD079E47}" type="slidenum">
              <a:rPr lang="de-DE" spc="107" smtClean="0">
                <a:latin typeface="Calibri"/>
                <a:cs typeface="Calibri"/>
              </a:rPr>
              <a:pPr marL="25401">
                <a:spcBef>
                  <a:spcPts val="167"/>
                </a:spcBef>
              </a:pPr>
              <a:t>‹Nr.›</a:t>
            </a:fld>
            <a:endParaRPr lang="de-DE" spc="107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3139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1476844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8948" y="940668"/>
            <a:ext cx="5673937" cy="887487"/>
          </a:xfrm>
        </p:spPr>
        <p:txBody>
          <a:bodyPr lIns="0" tIns="0" rIns="0" bIns="0"/>
          <a:lstStyle>
            <a:lvl1pPr>
              <a:defRPr sz="5767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pPr marL="25401">
              <a:spcBef>
                <a:spcPts val="167"/>
              </a:spcBef>
            </a:pPr>
            <a:fld id="{81D60167-4931-47E6-BA6A-407CBD079E47}" type="slidenum">
              <a:rPr lang="de-DE" spc="107" smtClean="0">
                <a:latin typeface="Calibri"/>
                <a:cs typeface="Calibri"/>
              </a:rPr>
              <a:pPr marL="25401">
                <a:spcBef>
                  <a:spcPts val="167"/>
                </a:spcBef>
              </a:pPr>
              <a:t>‹Nr.›</a:t>
            </a:fld>
            <a:endParaRPr lang="de-DE" spc="107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5263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1476844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pPr marL="25401">
              <a:spcBef>
                <a:spcPts val="167"/>
              </a:spcBef>
            </a:pPr>
            <a:fld id="{81D60167-4931-47E6-BA6A-407CBD079E47}" type="slidenum">
              <a:rPr lang="de-DE" spc="107" smtClean="0">
                <a:latin typeface="Calibri"/>
                <a:cs typeface="Calibri"/>
              </a:rPr>
              <a:pPr marL="25401">
                <a:spcBef>
                  <a:spcPts val="167"/>
                </a:spcBef>
              </a:pPr>
              <a:t>‹Nr.›</a:t>
            </a:fld>
            <a:endParaRPr lang="de-DE" spc="107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5450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51209779-F7AF-ED2C-782C-6C8CA31AC8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50" y="5729199"/>
            <a:ext cx="10920075" cy="967653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B99C8F9C-74F0-9481-263E-DD98AD8DCE9C}"/>
              </a:ext>
            </a:extLst>
          </p:cNvPr>
          <p:cNvSpPr/>
          <p:nvPr userDrawn="1"/>
        </p:nvSpPr>
        <p:spPr>
          <a:xfrm>
            <a:off x="1" y="0"/>
            <a:ext cx="12192000" cy="55452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88EAB00-FFDF-2C5C-B53C-4EA92A2BE2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606" y="3178246"/>
            <a:ext cx="9144000" cy="1793839"/>
          </a:xfrm>
        </p:spPr>
        <p:txBody>
          <a:bodyPr wrap="square" lIns="0" tIns="0" rIns="0" bIns="0" anchor="t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7CED37F-0168-8916-1BB2-84094744CB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6432" y="589935"/>
            <a:ext cx="8275567" cy="3858957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78B0138-BB6C-B494-DACE-5848D4F3F29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83094" y="322554"/>
            <a:ext cx="2063135" cy="613101"/>
          </a:xfrm>
          <a:prstGeom prst="rect">
            <a:avLst/>
          </a:prstGeom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B9B8D379-6202-EF26-9553-DA4C9D548C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606" y="2661722"/>
            <a:ext cx="5329084" cy="402102"/>
          </a:xfrm>
          <a:ln>
            <a:noFill/>
          </a:ln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6" name="Textfeld 3">
            <a:extLst>
              <a:ext uri="{FF2B5EF4-FFF2-40B4-BE49-F238E27FC236}">
                <a16:creationId xmlns:a16="http://schemas.microsoft.com/office/drawing/2014/main" id="{07DCB7C1-1D7A-EF60-F598-5C76DAF3ADEB}"/>
              </a:ext>
            </a:extLst>
          </p:cNvPr>
          <p:cNvSpPr/>
          <p:nvPr userDrawn="1"/>
        </p:nvSpPr>
        <p:spPr>
          <a:xfrm>
            <a:off x="496799" y="4859023"/>
            <a:ext cx="10615518" cy="7372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tabLst>
                <a:tab pos="0" algn="l"/>
              </a:tabLst>
            </a:pPr>
            <a:r>
              <a:rPr lang="de-DE" sz="1400" dirty="0">
                <a:solidFill>
                  <a:schemeClr val="bg1"/>
                </a:solidFill>
              </a:rPr>
              <a:t>Co-WOERK | Dieser Foliensatz ist, mit Ausnahme des Co-WOERK Logos und sofern nicht für einzelne Inhalte anders angegeben, lizensiert unter der Creative Commons Lizenz </a:t>
            </a:r>
            <a:r>
              <a:rPr lang="de-DE" sz="1400" u="sng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 4.0</a:t>
            </a:r>
            <a:endParaRPr lang="de-DE" sz="1400" dirty="0">
              <a:solidFill>
                <a:schemeClr val="bg1"/>
              </a:solidFill>
            </a:endParaRPr>
          </a:p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endParaRPr lang="de-DE" sz="1400" b="0" u="none" strike="noStrike" dirty="0">
              <a:solidFill>
                <a:schemeClr val="bg1"/>
              </a:solidFill>
              <a:effectLst/>
              <a:uFillTx/>
              <a:latin typeface="Calibri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F0EDFCF-BECD-9156-316A-F2F5A3D258E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5281" y="4940284"/>
            <a:ext cx="1006877" cy="333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8877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17A4A415-FBB7-A33A-16DF-10734542CE23}"/>
              </a:ext>
            </a:extLst>
          </p:cNvPr>
          <p:cNvSpPr/>
          <p:nvPr userDrawn="1"/>
        </p:nvSpPr>
        <p:spPr>
          <a:xfrm>
            <a:off x="1" y="0"/>
            <a:ext cx="6019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6B9AFD9-1FBB-9D29-E6E1-5891E4CEA6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1" y="0"/>
            <a:ext cx="6172198" cy="6858000"/>
          </a:xfr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95DE7268-0001-37D4-FDE9-D21C0418F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660" y="876974"/>
            <a:ext cx="5319251" cy="2157476"/>
          </a:xfrm>
        </p:spPr>
        <p:txBody>
          <a:bodyPr lIns="0" tIns="0" rIns="0" bIns="0" anchor="t" anchorCtr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2" name="Untertitel 2">
            <a:extLst>
              <a:ext uri="{FF2B5EF4-FFF2-40B4-BE49-F238E27FC236}">
                <a16:creationId xmlns:a16="http://schemas.microsoft.com/office/drawing/2014/main" id="{6C7BE12E-E6EE-76AA-FBDE-EF03CC2CB1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5664" y="433873"/>
            <a:ext cx="5329084" cy="402102"/>
          </a:xfrm>
          <a:ln>
            <a:noFill/>
          </a:ln>
        </p:spPr>
        <p:txBody>
          <a:bodyPr lIns="36000" tIns="0" rIns="0" bIns="0" anchor="b" anchorCtr="0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bearbeiten-</a:t>
            </a:r>
          </a:p>
        </p:txBody>
      </p:sp>
    </p:spTree>
    <p:extLst>
      <p:ext uri="{BB962C8B-B14F-4D97-AF65-F5344CB8AC3E}">
        <p14:creationId xmlns:p14="http://schemas.microsoft.com/office/powerpoint/2010/main" val="749994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17A4A415-FBB7-A33A-16DF-10734542CE23}"/>
              </a:ext>
            </a:extLst>
          </p:cNvPr>
          <p:cNvSpPr/>
          <p:nvPr userDrawn="1"/>
        </p:nvSpPr>
        <p:spPr>
          <a:xfrm>
            <a:off x="1" y="0"/>
            <a:ext cx="60198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51E3358-509E-CFC2-11E7-EE88FA75B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660" y="876974"/>
            <a:ext cx="5319251" cy="2157476"/>
          </a:xfrm>
        </p:spPr>
        <p:txBody>
          <a:bodyPr lIns="0" tIns="0" rIns="0" bIns="0" anchor="t" anchorCtr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6B9AFD9-1FBB-9D29-E6E1-5891E4CEA6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1" y="0"/>
            <a:ext cx="6172198" cy="6858000"/>
          </a:xfr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endParaRPr lang="de-DE"/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3F1BAD7F-1475-0CB6-1B7E-739CA52923E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5664" y="433873"/>
            <a:ext cx="5329084" cy="402102"/>
          </a:xfrm>
          <a:ln>
            <a:noFill/>
          </a:ln>
        </p:spPr>
        <p:txBody>
          <a:bodyPr lIns="36000" tIns="0" rIns="0" bIns="0" anchor="b" anchorCtr="0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bearbeiten-</a:t>
            </a:r>
          </a:p>
        </p:txBody>
      </p:sp>
    </p:spTree>
    <p:extLst>
      <p:ext uri="{BB962C8B-B14F-4D97-AF65-F5344CB8AC3E}">
        <p14:creationId xmlns:p14="http://schemas.microsoft.com/office/powerpoint/2010/main" val="859238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FC0024-7FF6-FC10-2B4B-0D1398E31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30" y="390884"/>
            <a:ext cx="9387625" cy="922762"/>
          </a:xfrm>
        </p:spPr>
        <p:txBody>
          <a:bodyPr lIns="0" tIns="0" rIns="0" bIns="0" anchor="t" anchorCtr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489E4B0-24B0-5188-9A8D-43EC0EA583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1463" y="1468438"/>
            <a:ext cx="9388475" cy="4610100"/>
          </a:xfrm>
        </p:spPr>
        <p:txBody>
          <a:bodyPr lIns="0" tIns="0" rIns="0" bIns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31542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FC0024-7FF6-FC10-2B4B-0D1398E31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30" y="390884"/>
            <a:ext cx="9387625" cy="922762"/>
          </a:xfrm>
        </p:spPr>
        <p:txBody>
          <a:bodyPr lIns="0" tIns="0" rIns="0" bIns="0" anchor="t" anchorCtr="0"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489E4B0-24B0-5188-9A8D-43EC0EA583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1463" y="1468438"/>
            <a:ext cx="9388475" cy="4610100"/>
          </a:xfrm>
        </p:spPr>
        <p:txBody>
          <a:bodyPr lIns="0" tIns="0" rIns="0" bIns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78906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4B30DC01-2036-D2C0-A694-A56479847230}"/>
              </a:ext>
            </a:extLst>
          </p:cNvPr>
          <p:cNvSpPr/>
          <p:nvPr userDrawn="1"/>
        </p:nvSpPr>
        <p:spPr>
          <a:xfrm>
            <a:off x="1" y="0"/>
            <a:ext cx="12192000" cy="5545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9D81CA6-D48C-09D5-D75C-3F428B7364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7564" y="1574204"/>
            <a:ext cx="2045637" cy="613101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F2EC824B-7EE4-0DD8-3BAB-1FBCAC235F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606" y="3178246"/>
            <a:ext cx="9144000" cy="1793839"/>
          </a:xfrm>
        </p:spPr>
        <p:txBody>
          <a:bodyPr wrap="square" lIns="0" tIns="0" rIns="0" bIns="0" anchor="t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/>
              <a:t>Vielen Dank!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BFF4523-6345-EAB8-D720-2FD53CF7218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50" y="5729199"/>
            <a:ext cx="10920075" cy="96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748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4B30DC01-2036-D2C0-A694-A56479847230}"/>
              </a:ext>
            </a:extLst>
          </p:cNvPr>
          <p:cNvSpPr/>
          <p:nvPr userDrawn="1"/>
        </p:nvSpPr>
        <p:spPr>
          <a:xfrm>
            <a:off x="1" y="0"/>
            <a:ext cx="12192000" cy="55452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2EC824B-7EE4-0DD8-3BAB-1FBCAC235F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606" y="3178246"/>
            <a:ext cx="9144000" cy="1793839"/>
          </a:xfrm>
        </p:spPr>
        <p:txBody>
          <a:bodyPr wrap="square" lIns="0" tIns="0" rIns="0" bIns="0" anchor="t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/>
              <a:t>Vielen Dank!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AF77854-B35C-649D-F8C2-94C0F89146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7564" y="1574204"/>
            <a:ext cx="2045637" cy="613101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4D2A5E32-A594-C21E-9AD5-C7EE8DFD10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50" y="5729199"/>
            <a:ext cx="10920075" cy="96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35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06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5E60A78-2B68-2770-40DB-B56AC4BF9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712F4E1-B431-F2E9-5395-F61BE4ECF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20704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57262" y="0"/>
            <a:ext cx="5899149" cy="128848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2226395"/>
            <a:ext cx="2570629" cy="463160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8948" y="940668"/>
            <a:ext cx="5673937" cy="13311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65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35495" y="1866748"/>
            <a:ext cx="728980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480800" y="6142248"/>
            <a:ext cx="265429" cy="4102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33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pPr marL="25401">
              <a:spcBef>
                <a:spcPts val="167"/>
              </a:spcBef>
            </a:pPr>
            <a:fld id="{81D60167-4931-47E6-BA6A-407CBD079E47}" type="slidenum">
              <a:rPr lang="de-DE" spc="107" smtClean="0">
                <a:latin typeface="Calibri"/>
                <a:cs typeface="Calibri"/>
              </a:rPr>
              <a:pPr marL="25401">
                <a:spcBef>
                  <a:spcPts val="167"/>
                </a:spcBef>
              </a:pPr>
              <a:t>‹Nr.›</a:t>
            </a:fld>
            <a:endParaRPr lang="de-DE" spc="107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8086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04815">
        <a:defRPr>
          <a:latin typeface="+mn-lt"/>
          <a:ea typeface="+mn-ea"/>
          <a:cs typeface="+mn-cs"/>
        </a:defRPr>
      </a:lvl2pPr>
      <a:lvl3pPr marL="609630">
        <a:defRPr>
          <a:latin typeface="+mn-lt"/>
          <a:ea typeface="+mn-ea"/>
          <a:cs typeface="+mn-cs"/>
        </a:defRPr>
      </a:lvl3pPr>
      <a:lvl4pPr marL="914446">
        <a:defRPr>
          <a:latin typeface="+mn-lt"/>
          <a:ea typeface="+mn-ea"/>
          <a:cs typeface="+mn-cs"/>
        </a:defRPr>
      </a:lvl4pPr>
      <a:lvl5pPr marL="1219261">
        <a:defRPr>
          <a:latin typeface="+mn-lt"/>
          <a:ea typeface="+mn-ea"/>
          <a:cs typeface="+mn-cs"/>
        </a:defRPr>
      </a:lvl5pPr>
      <a:lvl6pPr marL="1524076">
        <a:defRPr>
          <a:latin typeface="+mn-lt"/>
          <a:ea typeface="+mn-ea"/>
          <a:cs typeface="+mn-cs"/>
        </a:defRPr>
      </a:lvl6pPr>
      <a:lvl7pPr marL="1828891">
        <a:defRPr>
          <a:latin typeface="+mn-lt"/>
          <a:ea typeface="+mn-ea"/>
          <a:cs typeface="+mn-cs"/>
        </a:defRPr>
      </a:lvl7pPr>
      <a:lvl8pPr marL="2133707">
        <a:defRPr>
          <a:latin typeface="+mn-lt"/>
          <a:ea typeface="+mn-ea"/>
          <a:cs typeface="+mn-cs"/>
        </a:defRPr>
      </a:lvl8pPr>
      <a:lvl9pPr marL="243852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04815">
        <a:defRPr>
          <a:latin typeface="+mn-lt"/>
          <a:ea typeface="+mn-ea"/>
          <a:cs typeface="+mn-cs"/>
        </a:defRPr>
      </a:lvl2pPr>
      <a:lvl3pPr marL="609630">
        <a:defRPr>
          <a:latin typeface="+mn-lt"/>
          <a:ea typeface="+mn-ea"/>
          <a:cs typeface="+mn-cs"/>
        </a:defRPr>
      </a:lvl3pPr>
      <a:lvl4pPr marL="914446">
        <a:defRPr>
          <a:latin typeface="+mn-lt"/>
          <a:ea typeface="+mn-ea"/>
          <a:cs typeface="+mn-cs"/>
        </a:defRPr>
      </a:lvl4pPr>
      <a:lvl5pPr marL="1219261">
        <a:defRPr>
          <a:latin typeface="+mn-lt"/>
          <a:ea typeface="+mn-ea"/>
          <a:cs typeface="+mn-cs"/>
        </a:defRPr>
      </a:lvl5pPr>
      <a:lvl6pPr marL="1524076">
        <a:defRPr>
          <a:latin typeface="+mn-lt"/>
          <a:ea typeface="+mn-ea"/>
          <a:cs typeface="+mn-cs"/>
        </a:defRPr>
      </a:lvl6pPr>
      <a:lvl7pPr marL="1828891">
        <a:defRPr>
          <a:latin typeface="+mn-lt"/>
          <a:ea typeface="+mn-ea"/>
          <a:cs typeface="+mn-cs"/>
        </a:defRPr>
      </a:lvl7pPr>
      <a:lvl8pPr marL="2133707">
        <a:defRPr>
          <a:latin typeface="+mn-lt"/>
          <a:ea typeface="+mn-ea"/>
          <a:cs typeface="+mn-cs"/>
        </a:defRPr>
      </a:lvl8pPr>
      <a:lvl9pPr marL="243852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5" Type="http://schemas.openxmlformats.org/officeDocument/2006/relationships/image" Target="../media/image36.jp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h5p.org/content-types-and-applications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5" Type="http://schemas.openxmlformats.org/officeDocument/2006/relationships/image" Target="../media/image41.jpg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5" Type="http://schemas.openxmlformats.org/officeDocument/2006/relationships/image" Target="../media/image42.png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5" Type="http://schemas.openxmlformats.org/officeDocument/2006/relationships/image" Target="../media/image42.png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hyperlink" Target="mailto:sprechstunde@co-woerk.d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51.jp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0.png"/><Relationship Id="rId4" Type="http://schemas.openxmlformats.org/officeDocument/2006/relationships/customXml" Target="../ink/ink1.xml"/><Relationship Id="rId9" Type="http://schemas.openxmlformats.org/officeDocument/2006/relationships/image" Target="../media/image14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7F4319-1FFD-F4AF-9068-76A5D41370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606" y="3121034"/>
            <a:ext cx="9144000" cy="615931"/>
          </a:xfrm>
        </p:spPr>
        <p:txBody>
          <a:bodyPr>
            <a:normAutofit/>
          </a:bodyPr>
          <a:lstStyle/>
          <a:p>
            <a:r>
              <a:rPr lang="de-DE" sz="4000" dirty="0">
                <a:latin typeface="+mn-lt"/>
              </a:rPr>
              <a:t>Wo passt offene Lehre?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D1C91FB-2914-0AA5-2C19-8070B789A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1935" y="2353215"/>
            <a:ext cx="5329084" cy="1006728"/>
          </a:xfrm>
        </p:spPr>
        <p:txBody>
          <a:bodyPr/>
          <a:lstStyle/>
          <a:p>
            <a:r>
              <a:rPr lang="de-DE" dirty="0">
                <a:solidFill>
                  <a:schemeClr val="lt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17. Treffen Community of Practice</a:t>
            </a:r>
            <a:endParaRPr lang="de-DE" dirty="0">
              <a:solidFill>
                <a:srgbClr val="000000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F7390D3-7DD5-C4C4-81AF-F61DFB5A2640}"/>
              </a:ext>
            </a:extLst>
          </p:cNvPr>
          <p:cNvSpPr/>
          <p:nvPr/>
        </p:nvSpPr>
        <p:spPr>
          <a:xfrm>
            <a:off x="469067" y="3598852"/>
            <a:ext cx="8766374" cy="10142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DE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Didaktische Konzepte und alternative Prüfungsformate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826FCDF-19ED-9CE2-5EE3-83DFC2B70B37}"/>
              </a:ext>
            </a:extLst>
          </p:cNvPr>
          <p:cNvSpPr txBox="1"/>
          <p:nvPr/>
        </p:nvSpPr>
        <p:spPr>
          <a:xfrm>
            <a:off x="10523349" y="4535838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srgbClr val="FFFFFF"/>
                </a:solidFill>
                <a:latin typeface="Open Sans"/>
              </a:rPr>
              <a:t>2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.07.2026</a:t>
            </a:r>
          </a:p>
        </p:txBody>
      </p:sp>
    </p:spTree>
    <p:extLst>
      <p:ext uri="{BB962C8B-B14F-4D97-AF65-F5344CB8AC3E}">
        <p14:creationId xmlns:p14="http://schemas.microsoft.com/office/powerpoint/2010/main" val="2102592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71DBE-F88E-94A5-89B5-E8DC4AB24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CAA69A8-F33A-DCAE-2A2C-C80A9411AF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7726" y="1747142"/>
            <a:ext cx="7687858" cy="336143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</a:pPr>
            <a:r>
              <a:rPr lang="de-DE" sz="2200" dirty="0">
                <a:solidFill>
                  <a:schemeClr val="accent5"/>
                </a:solidFill>
              </a:rPr>
              <a:t>Prüfungen sind oft punktuell &amp; folgenlos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de-DE" sz="2200" dirty="0">
                <a:solidFill>
                  <a:schemeClr val="tx1"/>
                </a:solidFill>
              </a:rPr>
              <a:t>sie geben nur punktuell Auskunft über Lernen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de-DE" sz="2200" dirty="0">
                <a:solidFill>
                  <a:schemeClr val="tx1"/>
                </a:solidFill>
              </a:rPr>
              <a:t>sind häufig am Ende einer Lerneinheit angesiedelt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Tx/>
              <a:buChar char="-"/>
            </a:pPr>
            <a:r>
              <a:rPr lang="de-DE" sz="2200" dirty="0">
                <a:solidFill>
                  <a:schemeClr val="tx1"/>
                </a:solidFill>
              </a:rPr>
              <a:t>Fokus liegt auf Ergebnis (summativ) statt auf Prozess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è"/>
            </a:pPr>
            <a:r>
              <a:rPr lang="de-DE" sz="2200" dirty="0">
                <a:solidFill>
                  <a:schemeClr val="accent5"/>
                </a:solidFill>
                <a:sym typeface="Wingdings" panose="05000000000000000000" pitchFamily="2" charset="2"/>
              </a:rPr>
              <a:t>Genau hier entsteht „die Abgabeschublade“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de-DE" sz="2200" dirty="0">
                <a:solidFill>
                  <a:schemeClr val="tx1"/>
                </a:solidFill>
                <a:sym typeface="Wingdings" panose="05000000000000000000" pitchFamily="2" charset="2"/>
              </a:rPr>
              <a:t>einmaliger Leistungsnachweis, keine Weiterverwendung, kein Anschluss an Lernprozesse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de-DE" sz="2200" dirty="0">
                <a:solidFill>
                  <a:schemeClr val="tx1"/>
                </a:solidFill>
                <a:sym typeface="Wingdings" panose="05000000000000000000" pitchFamily="2" charset="2"/>
              </a:rPr>
              <a:t>Prüfungen liefern oft nur einen „Momentaufnahme-Schnappschuss“ und verschwinden danach</a:t>
            </a:r>
            <a:endParaRPr lang="de-DE" sz="2200" dirty="0">
              <a:solidFill>
                <a:schemeClr val="tx1"/>
              </a:solidFill>
            </a:endParaRPr>
          </a:p>
        </p:txBody>
      </p:sp>
      <p:pic>
        <p:nvPicPr>
          <p:cNvPr id="5" name="Grafik 4" descr="Ein Bild, das Text, Im Haus, Veröffentlichung, Schublade enthält.">
            <a:extLst>
              <a:ext uri="{FF2B5EF4-FFF2-40B4-BE49-F238E27FC236}">
                <a16:creationId xmlns:a16="http://schemas.microsoft.com/office/drawing/2014/main" id="{4065D54C-B282-D5EB-9294-CAD0F0EA3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652" y="967396"/>
            <a:ext cx="3441474" cy="229431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BD3241B-6BF1-2190-EC86-88B293FC6FA9}"/>
              </a:ext>
            </a:extLst>
          </p:cNvPr>
          <p:cNvSpPr txBox="1"/>
          <p:nvPr/>
        </p:nvSpPr>
        <p:spPr>
          <a:xfrm>
            <a:off x="8861861" y="3365456"/>
            <a:ext cx="3072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800" dirty="0">
                <a:solidFill>
                  <a:schemeClr val="tx2"/>
                </a:solidFill>
              </a:rPr>
              <a:t>Dieses Bild wurde mit KI-Unterstützung erstellt (ChatGPT, 17.04.2026) und ist frei verwendbar gemäß OpenAI-Nutzungsbedingungen.</a:t>
            </a:r>
          </a:p>
        </p:txBody>
      </p:sp>
      <p:pic>
        <p:nvPicPr>
          <p:cNvPr id="2" name="Grafik 1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8D50F033-A81C-7711-5BF9-2AFC94F7C7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315" y="336678"/>
            <a:ext cx="1561811" cy="46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64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BD1DC89-E79A-7CFA-81A4-FE7235113A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26961" y="1082297"/>
            <a:ext cx="10887027" cy="480053"/>
          </a:xfrm>
        </p:spPr>
        <p:txBody>
          <a:bodyPr>
            <a:normAutofit/>
          </a:bodyPr>
          <a:lstStyle/>
          <a:p>
            <a:r>
              <a:rPr lang="de-DE" sz="2400" b="0" dirty="0">
                <a:solidFill>
                  <a:schemeClr val="accent1"/>
                </a:solidFill>
              </a:rPr>
              <a:t>Perspektivwechsel: OER/OEP-basierte Prüfungen im KI-Zeitalter 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1787208-C420-DE66-F886-2A9C58BF3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6623" y="1735189"/>
            <a:ext cx="4348371" cy="356046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F4AB018-38ED-F0F5-3B71-5A04F039E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7936" y="1743857"/>
            <a:ext cx="3840427" cy="3551793"/>
          </a:xfrm>
          <a:prstGeom prst="rect">
            <a:avLst/>
          </a:prstGeom>
        </p:spPr>
      </p:pic>
      <p:pic>
        <p:nvPicPr>
          <p:cNvPr id="3" name="Grafik 2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5429B0AC-9AE0-CF35-9A7D-C6DF86792D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315" y="336678"/>
            <a:ext cx="1561811" cy="46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76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119B4-49B2-1BF9-E290-50D3A6A77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37D3189-A054-96C9-0EAB-C2F6A589F9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91478" y="2941980"/>
            <a:ext cx="9773537" cy="3073400"/>
          </a:xfrm>
        </p:spPr>
        <p:txBody>
          <a:bodyPr/>
          <a:lstStyle/>
          <a:p>
            <a:pPr marL="457189" indent="-457189">
              <a:buFontTx/>
              <a:buChar char="-"/>
            </a:pPr>
            <a:r>
              <a:rPr lang="de-DE" sz="2200" dirty="0">
                <a:solidFill>
                  <a:schemeClr val="tx1"/>
                </a:solidFill>
              </a:rPr>
              <a:t>Kompetenzorientierung statt Inhaltsorientierung (Bologna)</a:t>
            </a:r>
          </a:p>
          <a:p>
            <a:pPr marL="457189" indent="-457189">
              <a:buFontTx/>
              <a:buChar char="-"/>
            </a:pPr>
            <a:r>
              <a:rPr lang="de-DE" sz="2200" dirty="0">
                <a:solidFill>
                  <a:schemeClr val="tx1"/>
                </a:solidFill>
              </a:rPr>
              <a:t>weg von Wissensreproduktion und Lehrenden als </a:t>
            </a:r>
            <a:r>
              <a:rPr lang="de-DE" sz="2200" dirty="0" err="1">
                <a:solidFill>
                  <a:schemeClr val="tx1"/>
                </a:solidFill>
              </a:rPr>
              <a:t>Wissenshüter:innen</a:t>
            </a:r>
            <a:r>
              <a:rPr lang="de-DE" sz="2200" dirty="0">
                <a:solidFill>
                  <a:schemeClr val="tx1"/>
                </a:solidFill>
              </a:rPr>
              <a:t> mit Lernenden als </a:t>
            </a:r>
            <a:r>
              <a:rPr lang="de-DE" sz="2200" dirty="0" err="1">
                <a:solidFill>
                  <a:schemeClr val="tx1"/>
                </a:solidFill>
              </a:rPr>
              <a:t>Empfänger:innen</a:t>
            </a:r>
            <a:endParaRPr lang="de-DE" sz="2200" dirty="0">
              <a:solidFill>
                <a:schemeClr val="tx1"/>
              </a:solidFill>
            </a:endParaRPr>
          </a:p>
          <a:p>
            <a:pPr marL="457189" indent="-457189">
              <a:buFontTx/>
              <a:buChar char="-"/>
            </a:pPr>
            <a:r>
              <a:rPr lang="de-DE" sz="2200" dirty="0">
                <a:solidFill>
                  <a:schemeClr val="tx1"/>
                </a:solidFill>
              </a:rPr>
              <a:t>hin zu </a:t>
            </a:r>
            <a:r>
              <a:rPr lang="de-DE" sz="2200" dirty="0" err="1">
                <a:solidFill>
                  <a:schemeClr val="tx1"/>
                </a:solidFill>
              </a:rPr>
              <a:t>co</a:t>
            </a:r>
            <a:r>
              <a:rPr lang="de-DE" sz="2200" dirty="0">
                <a:solidFill>
                  <a:schemeClr val="tx1"/>
                </a:solidFill>
              </a:rPr>
              <a:t>-kreativen Prozessen (Lehrende, Lernende, mit KI) und Lernbegleitung auf individuellen Pfaden </a:t>
            </a:r>
          </a:p>
          <a:p>
            <a:endParaRPr lang="de-DE" sz="1867" dirty="0">
              <a:solidFill>
                <a:schemeClr val="tx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BD652F1-027B-A828-906A-95AF6B05709D}"/>
              </a:ext>
            </a:extLst>
          </p:cNvPr>
          <p:cNvSpPr txBox="1"/>
          <p:nvPr/>
        </p:nvSpPr>
        <p:spPr>
          <a:xfrm>
            <a:off x="8784299" y="4677139"/>
            <a:ext cx="1322798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33" dirty="0"/>
              <a:t>(Schorer, 2025)</a:t>
            </a:r>
          </a:p>
          <a:p>
            <a:endParaRPr lang="de-DE" sz="1333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4C9D067-B740-21BB-8AF7-F32232ED5B6A}"/>
              </a:ext>
            </a:extLst>
          </p:cNvPr>
          <p:cNvSpPr txBox="1"/>
          <p:nvPr/>
        </p:nvSpPr>
        <p:spPr>
          <a:xfrm>
            <a:off x="1391478" y="2022159"/>
            <a:ext cx="4031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solidFill>
                  <a:schemeClr val="accent1"/>
                </a:solidFill>
              </a:rPr>
              <a:t>KI-Disruption und die Folgen</a:t>
            </a:r>
          </a:p>
        </p:txBody>
      </p:sp>
      <p:pic>
        <p:nvPicPr>
          <p:cNvPr id="8" name="Grafik 7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F31BDBAB-5403-6C61-93D1-1FE7B8085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315" y="336678"/>
            <a:ext cx="1561811" cy="46457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1C5A0D2-9853-7B34-3D06-AC55DAF7A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028" b="28040"/>
          <a:stretch>
            <a:fillRect/>
          </a:stretch>
        </p:blipFill>
        <p:spPr>
          <a:xfrm>
            <a:off x="7487687" y="144696"/>
            <a:ext cx="2593223" cy="2308858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17D37C52-AEFC-0BED-DC6B-1371648DAFC3}"/>
              </a:ext>
            </a:extLst>
          </p:cNvPr>
          <p:cNvSpPr txBox="1"/>
          <p:nvPr/>
        </p:nvSpPr>
        <p:spPr>
          <a:xfrm>
            <a:off x="8784298" y="5010435"/>
            <a:ext cx="1965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i="1" dirty="0"/>
              <a:t>Technology </a:t>
            </a:r>
            <a:r>
              <a:rPr lang="de-DE" sz="800" i="1" dirty="0" err="1"/>
              <a:t>by</a:t>
            </a:r>
            <a:r>
              <a:rPr lang="de-DE" sz="800" i="1" dirty="0"/>
              <a:t> Icongeek26 from Noun Project (CC BY 3.0)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316283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49989-42F8-C224-19B3-4BC5D80B3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85244E-DF24-0FF2-DDDF-8DF7552E64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6508" y="1563896"/>
            <a:ext cx="10887027" cy="382059"/>
          </a:xfrm>
        </p:spPr>
        <p:txBody>
          <a:bodyPr/>
          <a:lstStyle/>
          <a:p>
            <a:r>
              <a:rPr lang="de-DE" sz="2400" dirty="0"/>
              <a:t>Neue Prüfungsformate und -kultur		</a:t>
            </a:r>
            <a:r>
              <a:rPr lang="de-DE" sz="2000" dirty="0"/>
              <a:t>		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7B9CADD-E317-25E1-CA99-F6F9CFF70C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5412" y="2119915"/>
            <a:ext cx="10457833" cy="3073400"/>
          </a:xfrm>
        </p:spPr>
        <p:txBody>
          <a:bodyPr/>
          <a:lstStyle/>
          <a:p>
            <a:pPr marL="457189" indent="-457189">
              <a:buFontTx/>
              <a:buChar char="-"/>
            </a:pPr>
            <a:r>
              <a:rPr lang="de-DE" sz="2200" dirty="0">
                <a:solidFill>
                  <a:schemeClr val="tx1"/>
                </a:solidFill>
              </a:rPr>
              <a:t>Funktionen von Prüfungen: Diagnose von Leistung, Auslese, Rückmeldung</a:t>
            </a:r>
          </a:p>
          <a:p>
            <a:pPr marL="457189" indent="-457189">
              <a:buFontTx/>
              <a:buChar char="-"/>
            </a:pPr>
            <a:r>
              <a:rPr lang="de-DE" sz="2200" dirty="0">
                <a:solidFill>
                  <a:schemeClr val="tx1"/>
                </a:solidFill>
              </a:rPr>
              <a:t>grundsätzliche Entwicklung: statt </a:t>
            </a:r>
            <a:r>
              <a:rPr lang="de-DE" sz="2200" b="1" dirty="0">
                <a:solidFill>
                  <a:schemeClr val="tx1"/>
                </a:solidFill>
              </a:rPr>
              <a:t>ergebnisorientierte Prüfungsformate </a:t>
            </a:r>
            <a:r>
              <a:rPr lang="de-DE" sz="2200" dirty="0">
                <a:solidFill>
                  <a:schemeClr val="tx1"/>
                </a:solidFill>
              </a:rPr>
              <a:t>(meist am Ende einer Lerneinheit, summativ, Zertifikat steht im Vordergrund, </a:t>
            </a:r>
            <a:r>
              <a:rPr lang="de-DE" sz="2200" i="1" dirty="0">
                <a:solidFill>
                  <a:schemeClr val="tx1"/>
                </a:solidFill>
              </a:rPr>
              <a:t>Assessment </a:t>
            </a:r>
            <a:r>
              <a:rPr lang="de-DE" sz="2200" i="1" dirty="0" err="1">
                <a:solidFill>
                  <a:schemeClr val="tx1"/>
                </a:solidFill>
              </a:rPr>
              <a:t>for</a:t>
            </a:r>
            <a:r>
              <a:rPr lang="de-DE" sz="2200" i="1" dirty="0">
                <a:solidFill>
                  <a:schemeClr val="tx1"/>
                </a:solidFill>
              </a:rPr>
              <a:t> </a:t>
            </a:r>
            <a:r>
              <a:rPr lang="de-DE" sz="2200" i="1" dirty="0" err="1">
                <a:solidFill>
                  <a:schemeClr val="tx1"/>
                </a:solidFill>
              </a:rPr>
              <a:t>Certification</a:t>
            </a:r>
            <a:r>
              <a:rPr lang="de-DE" sz="2200" dirty="0">
                <a:solidFill>
                  <a:schemeClr val="tx1"/>
                </a:solidFill>
              </a:rPr>
              <a:t>) hin zu </a:t>
            </a:r>
            <a:r>
              <a:rPr lang="de-DE" sz="2200" b="1" u="sng" dirty="0">
                <a:solidFill>
                  <a:schemeClr val="tx1"/>
                </a:solidFill>
              </a:rPr>
              <a:t>prozessorientierten und mehreren studienbegleitenden Prüfungsformaten</a:t>
            </a:r>
            <a:r>
              <a:rPr lang="de-DE" sz="2200" b="1" dirty="0">
                <a:solidFill>
                  <a:schemeClr val="tx1"/>
                </a:solidFill>
              </a:rPr>
              <a:t> </a:t>
            </a:r>
            <a:r>
              <a:rPr lang="de-DE" sz="2200" dirty="0">
                <a:solidFill>
                  <a:schemeClr val="tx1"/>
                </a:solidFill>
              </a:rPr>
              <a:t>(formativ, </a:t>
            </a:r>
            <a:r>
              <a:rPr lang="de-DE" sz="2200" i="1" dirty="0">
                <a:solidFill>
                  <a:schemeClr val="tx1"/>
                </a:solidFill>
              </a:rPr>
              <a:t>Assessment </a:t>
            </a:r>
            <a:r>
              <a:rPr lang="de-DE" sz="2200" i="1" dirty="0" err="1">
                <a:solidFill>
                  <a:schemeClr val="tx1"/>
                </a:solidFill>
              </a:rPr>
              <a:t>for</a:t>
            </a:r>
            <a:r>
              <a:rPr lang="de-DE" sz="2200" i="1" dirty="0">
                <a:solidFill>
                  <a:schemeClr val="tx1"/>
                </a:solidFill>
              </a:rPr>
              <a:t> Learning</a:t>
            </a:r>
            <a:r>
              <a:rPr lang="de-DE" sz="2200" dirty="0">
                <a:solidFill>
                  <a:schemeClr val="tx1"/>
                </a:solidFill>
              </a:rPr>
              <a:t>) </a:t>
            </a:r>
          </a:p>
          <a:p>
            <a:pPr marL="457189" indent="-457189">
              <a:buFontTx/>
              <a:buChar char="-"/>
            </a:pPr>
            <a:r>
              <a:rPr lang="de-DE" sz="2200" dirty="0">
                <a:solidFill>
                  <a:schemeClr val="tx1"/>
                </a:solidFill>
              </a:rPr>
              <a:t>veränderte Lern- und Prüfungsprozesse: Denk-, Schreib- und Aneignungsprozesse </a:t>
            </a:r>
            <a:r>
              <a:rPr lang="de-DE" sz="2200" u="sng" dirty="0">
                <a:solidFill>
                  <a:schemeClr val="tx1"/>
                </a:solidFill>
              </a:rPr>
              <a:t>mit</a:t>
            </a:r>
            <a:r>
              <a:rPr lang="de-DE" sz="2200" dirty="0">
                <a:solidFill>
                  <a:schemeClr val="tx1"/>
                </a:solidFill>
              </a:rPr>
              <a:t> KI-Tools trainieren</a:t>
            </a:r>
          </a:p>
          <a:p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27501F9-2F67-6A37-AB86-0577FD9DFE89}"/>
              </a:ext>
            </a:extLst>
          </p:cNvPr>
          <p:cNvSpPr txBox="1"/>
          <p:nvPr/>
        </p:nvSpPr>
        <p:spPr>
          <a:xfrm>
            <a:off x="7152118" y="5541235"/>
            <a:ext cx="4003019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333" dirty="0"/>
              <a:t>(Reinmann, in: Gerick et.al., 2022, S. 25-26, S. 28ff.)</a:t>
            </a:r>
          </a:p>
        </p:txBody>
      </p:sp>
      <p:pic>
        <p:nvPicPr>
          <p:cNvPr id="4" name="Grafik 3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1D97935A-5AEB-D3B8-5BFD-FE09C7920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315" y="336678"/>
            <a:ext cx="1561811" cy="46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9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1797F66-09F5-7E65-23CC-D210CAAACF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3591" y="1124744"/>
            <a:ext cx="10887027" cy="382059"/>
          </a:xfrm>
        </p:spPr>
        <p:txBody>
          <a:bodyPr/>
          <a:lstStyle/>
          <a:p>
            <a:r>
              <a:rPr lang="de-DE" sz="2400" dirty="0"/>
              <a:t>Kennzeichen</a:t>
            </a:r>
            <a:r>
              <a:rPr lang="de-DE" dirty="0"/>
              <a:t> </a:t>
            </a:r>
            <a:r>
              <a:rPr lang="de-DE" sz="2400" dirty="0"/>
              <a:t>von offenen Bildungsmaterialien (OER)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2ED30B-AA83-9D3E-2C63-ACA027B293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4690" y="1683081"/>
            <a:ext cx="9697077" cy="4162548"/>
          </a:xfrm>
        </p:spPr>
        <p:txBody>
          <a:bodyPr>
            <a:normAutofit fontScale="70000" lnSpcReduction="20000"/>
          </a:bodyPr>
          <a:lstStyle/>
          <a:p>
            <a:pPr marL="457189" indent="-457189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de-DE" sz="2800" dirty="0">
                <a:solidFill>
                  <a:schemeClr val="tx1"/>
                </a:solidFill>
              </a:rPr>
              <a:t>OER sind per se nicht „fertig“ und bieten sich daher als studien-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2800" dirty="0">
                <a:solidFill>
                  <a:schemeClr val="tx1"/>
                </a:solidFill>
              </a:rPr>
              <a:t>       begleitendes Prüfungsformat in einer LV an</a:t>
            </a:r>
          </a:p>
          <a:p>
            <a:pPr marL="457189" indent="-457189">
              <a:lnSpc>
                <a:spcPct val="120000"/>
              </a:lnSpc>
              <a:buFontTx/>
              <a:buChar char="-"/>
            </a:pPr>
            <a:r>
              <a:rPr lang="de-DE" sz="2800" dirty="0">
                <a:solidFill>
                  <a:schemeClr val="tx1"/>
                </a:solidFill>
              </a:rPr>
              <a:t>dem Format einer OER an sich sind keine Grenzen gesetzt = </a:t>
            </a:r>
            <a:r>
              <a:rPr lang="de-DE" sz="2800" i="1" dirty="0">
                <a:solidFill>
                  <a:schemeClr val="tx1"/>
                </a:solidFill>
              </a:rPr>
              <a:t>Format variabel</a:t>
            </a:r>
          </a:p>
          <a:p>
            <a:pPr marL="457189" indent="-457189">
              <a:lnSpc>
                <a:spcPct val="120000"/>
              </a:lnSpc>
              <a:buFontTx/>
              <a:buChar char="-"/>
            </a:pPr>
            <a:r>
              <a:rPr lang="de-DE" sz="2800" dirty="0">
                <a:solidFill>
                  <a:schemeClr val="tx1"/>
                </a:solidFill>
              </a:rPr>
              <a:t>sie können allein oder in Gruppen oder in direkter Kooperation mit der Lehrkraft erstellt werden = </a:t>
            </a:r>
            <a:r>
              <a:rPr lang="de-DE" sz="2800" i="1" dirty="0">
                <a:solidFill>
                  <a:schemeClr val="tx1"/>
                </a:solidFill>
              </a:rPr>
              <a:t>Unterrichtssetting variabel</a:t>
            </a:r>
          </a:p>
          <a:p>
            <a:pPr marL="457189" indent="-457189">
              <a:lnSpc>
                <a:spcPct val="120000"/>
              </a:lnSpc>
              <a:buFontTx/>
              <a:buChar char="-"/>
            </a:pPr>
            <a:r>
              <a:rPr lang="de-DE" sz="2800" dirty="0">
                <a:solidFill>
                  <a:schemeClr val="tx1"/>
                </a:solidFill>
              </a:rPr>
              <a:t>für Lernende motivierend, weil sie eine eigene „richtige“ Publikation (mit DOI) in ihren CV aufnehmen können = </a:t>
            </a:r>
            <a:r>
              <a:rPr lang="de-DE" sz="2800" i="1" dirty="0">
                <a:solidFill>
                  <a:schemeClr val="tx1"/>
                </a:solidFill>
              </a:rPr>
              <a:t>frühe Auseinandersetzung mit dem Wissenschaftsbetrieb</a:t>
            </a:r>
          </a:p>
          <a:p>
            <a:pPr marL="457189" indent="-457189">
              <a:lnSpc>
                <a:spcPct val="120000"/>
              </a:lnSpc>
              <a:buFontTx/>
              <a:buChar char="-"/>
            </a:pPr>
            <a:r>
              <a:rPr lang="de-DE" sz="2800" dirty="0">
                <a:solidFill>
                  <a:schemeClr val="tx1"/>
                </a:solidFill>
              </a:rPr>
              <a:t>OER trainieren nachhaltiges Lernen, agiles Denken, kollaboratives Arbeiten, Peer-Feedback, Informations- und Medienkompetenzen, digitale Kommunikation = </a:t>
            </a:r>
            <a:r>
              <a:rPr lang="de-DE" sz="2800" i="1" dirty="0">
                <a:solidFill>
                  <a:schemeClr val="tx1"/>
                </a:solidFill>
              </a:rPr>
              <a:t>FUTURE SKILLS</a:t>
            </a:r>
          </a:p>
          <a:p>
            <a:endParaRPr lang="de-DE" sz="2133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FA65244-2A90-6FC5-62BB-68FC22C2B3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1248" y="364339"/>
            <a:ext cx="2081038" cy="138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01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521FB33-AF8D-9C71-4E46-BF3BE3D131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04973" y="1435591"/>
            <a:ext cx="10887027" cy="382059"/>
          </a:xfrm>
        </p:spPr>
        <p:txBody>
          <a:bodyPr/>
          <a:lstStyle/>
          <a:p>
            <a:r>
              <a:rPr lang="de-DE" sz="2400" dirty="0"/>
              <a:t>Konkrete</a:t>
            </a:r>
            <a:r>
              <a:rPr lang="de-DE" dirty="0"/>
              <a:t> </a:t>
            </a:r>
            <a:r>
              <a:rPr lang="de-DE" sz="2400" dirty="0"/>
              <a:t>OER-Prüfungsformate</a:t>
            </a:r>
          </a:p>
        </p:txBody>
      </p:sp>
      <p:sp>
        <p:nvSpPr>
          <p:cNvPr id="8" name="Sechseck 7">
            <a:extLst>
              <a:ext uri="{FF2B5EF4-FFF2-40B4-BE49-F238E27FC236}">
                <a16:creationId xmlns:a16="http://schemas.microsoft.com/office/drawing/2014/main" id="{3A634437-7355-89FB-BA8E-31639BBB4F13}"/>
              </a:ext>
            </a:extLst>
          </p:cNvPr>
          <p:cNvSpPr/>
          <p:nvPr/>
        </p:nvSpPr>
        <p:spPr>
          <a:xfrm>
            <a:off x="1541928" y="2331762"/>
            <a:ext cx="1536171" cy="1248139"/>
          </a:xfrm>
          <a:prstGeom prst="hexag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accent1"/>
                </a:solidFill>
              </a:rPr>
              <a:t>H5P-Aufgaben</a:t>
            </a:r>
          </a:p>
        </p:txBody>
      </p:sp>
      <p:sp>
        <p:nvSpPr>
          <p:cNvPr id="9" name="Sechseck 8">
            <a:extLst>
              <a:ext uri="{FF2B5EF4-FFF2-40B4-BE49-F238E27FC236}">
                <a16:creationId xmlns:a16="http://schemas.microsoft.com/office/drawing/2014/main" id="{9F2B49B6-26B8-FDBC-E0C8-2389716FA990}"/>
              </a:ext>
            </a:extLst>
          </p:cNvPr>
          <p:cNvSpPr/>
          <p:nvPr/>
        </p:nvSpPr>
        <p:spPr>
          <a:xfrm>
            <a:off x="2804088" y="2955831"/>
            <a:ext cx="1536171" cy="1248139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accent1"/>
                </a:solidFill>
              </a:rPr>
              <a:t>Wiki-Artikel</a:t>
            </a:r>
          </a:p>
        </p:txBody>
      </p:sp>
      <p:sp>
        <p:nvSpPr>
          <p:cNvPr id="10" name="Sechseck 9">
            <a:extLst>
              <a:ext uri="{FF2B5EF4-FFF2-40B4-BE49-F238E27FC236}">
                <a16:creationId xmlns:a16="http://schemas.microsoft.com/office/drawing/2014/main" id="{FB47E89D-070C-61BB-AD10-6B0A4741BEB5}"/>
              </a:ext>
            </a:extLst>
          </p:cNvPr>
          <p:cNvSpPr/>
          <p:nvPr/>
        </p:nvSpPr>
        <p:spPr>
          <a:xfrm>
            <a:off x="4054281" y="2330897"/>
            <a:ext cx="1536171" cy="124813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Lerntage-bücher/</a:t>
            </a:r>
          </a:p>
          <a:p>
            <a:pPr algn="ctr"/>
            <a:r>
              <a:rPr lang="de-DE" sz="1600" dirty="0"/>
              <a:t>E-Portfolios</a:t>
            </a:r>
          </a:p>
        </p:txBody>
      </p:sp>
      <p:sp>
        <p:nvSpPr>
          <p:cNvPr id="11" name="Sechseck 10">
            <a:extLst>
              <a:ext uri="{FF2B5EF4-FFF2-40B4-BE49-F238E27FC236}">
                <a16:creationId xmlns:a16="http://schemas.microsoft.com/office/drawing/2014/main" id="{61CD5C48-4653-0973-BD1A-D071CE0D36A0}"/>
              </a:ext>
            </a:extLst>
          </p:cNvPr>
          <p:cNvSpPr/>
          <p:nvPr/>
        </p:nvSpPr>
        <p:spPr>
          <a:xfrm>
            <a:off x="5297938" y="2976114"/>
            <a:ext cx="1536171" cy="1248139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Check-liste</a:t>
            </a:r>
          </a:p>
        </p:txBody>
      </p:sp>
      <p:sp>
        <p:nvSpPr>
          <p:cNvPr id="12" name="Sechseck 11">
            <a:extLst>
              <a:ext uri="{FF2B5EF4-FFF2-40B4-BE49-F238E27FC236}">
                <a16:creationId xmlns:a16="http://schemas.microsoft.com/office/drawing/2014/main" id="{538A8BCE-9D43-341A-9B3E-E146CD0C57DB}"/>
              </a:ext>
            </a:extLst>
          </p:cNvPr>
          <p:cNvSpPr/>
          <p:nvPr/>
        </p:nvSpPr>
        <p:spPr>
          <a:xfrm>
            <a:off x="6553700" y="2346233"/>
            <a:ext cx="1536171" cy="1248139"/>
          </a:xfrm>
          <a:prstGeom prst="hex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Hand-</a:t>
            </a:r>
            <a:r>
              <a:rPr lang="de-DE" sz="1600" dirty="0" err="1"/>
              <a:t>reichung</a:t>
            </a:r>
            <a:endParaRPr lang="de-DE" sz="1600" dirty="0"/>
          </a:p>
        </p:txBody>
      </p:sp>
      <p:sp>
        <p:nvSpPr>
          <p:cNvPr id="13" name="Sechseck 12">
            <a:extLst>
              <a:ext uri="{FF2B5EF4-FFF2-40B4-BE49-F238E27FC236}">
                <a16:creationId xmlns:a16="http://schemas.microsoft.com/office/drawing/2014/main" id="{7FE972D5-70DA-82C5-7C13-5ED4A7897ADB}"/>
              </a:ext>
            </a:extLst>
          </p:cNvPr>
          <p:cNvSpPr/>
          <p:nvPr/>
        </p:nvSpPr>
        <p:spPr>
          <a:xfrm>
            <a:off x="6549265" y="3605998"/>
            <a:ext cx="1536171" cy="1248139"/>
          </a:xfrm>
          <a:prstGeom prst="hexag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accent1"/>
                </a:solidFill>
              </a:rPr>
              <a:t>…</a:t>
            </a:r>
          </a:p>
        </p:txBody>
      </p:sp>
      <p:sp>
        <p:nvSpPr>
          <p:cNvPr id="14" name="Sechseck 13">
            <a:extLst>
              <a:ext uri="{FF2B5EF4-FFF2-40B4-BE49-F238E27FC236}">
                <a16:creationId xmlns:a16="http://schemas.microsoft.com/office/drawing/2014/main" id="{A7D2E6EE-B0FC-42F0-FCA6-75E2C4D358C6}"/>
              </a:ext>
            </a:extLst>
          </p:cNvPr>
          <p:cNvSpPr/>
          <p:nvPr/>
        </p:nvSpPr>
        <p:spPr>
          <a:xfrm>
            <a:off x="5300802" y="4245615"/>
            <a:ext cx="1536171" cy="1248139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accent1"/>
                </a:solidFill>
              </a:rPr>
              <a:t>Konzept-papier</a:t>
            </a:r>
          </a:p>
        </p:txBody>
      </p:sp>
      <p:sp>
        <p:nvSpPr>
          <p:cNvPr id="15" name="Sechseck 14">
            <a:extLst>
              <a:ext uri="{FF2B5EF4-FFF2-40B4-BE49-F238E27FC236}">
                <a16:creationId xmlns:a16="http://schemas.microsoft.com/office/drawing/2014/main" id="{B38305DB-6844-EC85-4D01-546557FB4E11}"/>
              </a:ext>
            </a:extLst>
          </p:cNvPr>
          <p:cNvSpPr/>
          <p:nvPr/>
        </p:nvSpPr>
        <p:spPr>
          <a:xfrm>
            <a:off x="4047281" y="3606034"/>
            <a:ext cx="1536171" cy="1248139"/>
          </a:xfrm>
          <a:prstGeom prst="hex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Erklär-videos</a:t>
            </a:r>
          </a:p>
        </p:txBody>
      </p:sp>
      <p:sp>
        <p:nvSpPr>
          <p:cNvPr id="16" name="Sechseck 15">
            <a:extLst>
              <a:ext uri="{FF2B5EF4-FFF2-40B4-BE49-F238E27FC236}">
                <a16:creationId xmlns:a16="http://schemas.microsoft.com/office/drawing/2014/main" id="{DD37B7EB-0A68-011A-4735-2BFC4897D2B9}"/>
              </a:ext>
            </a:extLst>
          </p:cNvPr>
          <p:cNvSpPr/>
          <p:nvPr/>
        </p:nvSpPr>
        <p:spPr>
          <a:xfrm>
            <a:off x="1560493" y="3612421"/>
            <a:ext cx="1536171" cy="1248139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Open Book </a:t>
            </a:r>
            <a:r>
              <a:rPr lang="de-DE" sz="1600" dirty="0" err="1"/>
              <a:t>Exam</a:t>
            </a:r>
            <a:endParaRPr lang="de-DE" sz="1600" dirty="0"/>
          </a:p>
        </p:txBody>
      </p:sp>
      <p:sp>
        <p:nvSpPr>
          <p:cNvPr id="17" name="Sechseck 16">
            <a:extLst>
              <a:ext uri="{FF2B5EF4-FFF2-40B4-BE49-F238E27FC236}">
                <a16:creationId xmlns:a16="http://schemas.microsoft.com/office/drawing/2014/main" id="{F345B636-771A-5627-945F-E0EAA8865505}"/>
              </a:ext>
            </a:extLst>
          </p:cNvPr>
          <p:cNvSpPr/>
          <p:nvPr/>
        </p:nvSpPr>
        <p:spPr>
          <a:xfrm>
            <a:off x="2810738" y="4242981"/>
            <a:ext cx="1536171" cy="1248139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Interview-</a:t>
            </a:r>
            <a:r>
              <a:rPr lang="de-DE" sz="1600" dirty="0" err="1"/>
              <a:t>leitfaden</a:t>
            </a:r>
            <a:endParaRPr lang="de-DE" sz="160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D91DF2D-61AE-6621-80F9-A23020C640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675961"/>
            <a:ext cx="1510680" cy="100712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7BFA89D-EBFB-CCCB-8597-016B57E59525}"/>
              </a:ext>
            </a:extLst>
          </p:cNvPr>
          <p:cNvSpPr txBox="1"/>
          <p:nvPr/>
        </p:nvSpPr>
        <p:spPr>
          <a:xfrm>
            <a:off x="8784772" y="2253827"/>
            <a:ext cx="275626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…idealerweise in </a:t>
            </a:r>
            <a:r>
              <a:rPr lang="de-DE" b="1" dirty="0">
                <a:solidFill>
                  <a:schemeClr val="accent1"/>
                </a:solidFill>
              </a:rPr>
              <a:t>editierbaren Dateiformaten </a:t>
            </a:r>
            <a:r>
              <a:rPr lang="de-DE" dirty="0">
                <a:solidFill>
                  <a:schemeClr val="accent1"/>
                </a:solidFill>
              </a:rPr>
              <a:t>wie </a:t>
            </a:r>
          </a:p>
          <a:p>
            <a:pPr marL="285750" indent="-285750">
              <a:buFontTx/>
              <a:buChar char="-"/>
            </a:pPr>
            <a:r>
              <a:rPr lang="de-DE" dirty="0" err="1">
                <a:solidFill>
                  <a:schemeClr val="accent1"/>
                </a:solidFill>
              </a:rPr>
              <a:t>OpenDocumentText</a:t>
            </a:r>
            <a:r>
              <a:rPr lang="de-DE" dirty="0">
                <a:solidFill>
                  <a:schemeClr val="accent1"/>
                </a:solidFill>
              </a:rPr>
              <a:t> (</a:t>
            </a:r>
            <a:r>
              <a:rPr lang="de-DE" dirty="0" err="1">
                <a:solidFill>
                  <a:schemeClr val="accent1"/>
                </a:solidFill>
              </a:rPr>
              <a:t>odt</a:t>
            </a:r>
            <a:r>
              <a:rPr lang="de-DE" dirty="0">
                <a:solidFill>
                  <a:schemeClr val="accent1"/>
                </a:solidFill>
              </a:rPr>
              <a:t>, LibreOffice)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chemeClr val="accent1"/>
                </a:solidFill>
              </a:rPr>
              <a:t>Markdown (.md)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chemeClr val="accent1"/>
                </a:solidFill>
              </a:rPr>
              <a:t>HTML</a:t>
            </a:r>
          </a:p>
          <a:p>
            <a:r>
              <a:rPr lang="de-DE" dirty="0">
                <a:solidFill>
                  <a:schemeClr val="accent1"/>
                </a:solidFill>
              </a:rPr>
              <a:t>bzw. unter Verwendung von </a:t>
            </a:r>
            <a:r>
              <a:rPr lang="de-DE" b="1" dirty="0">
                <a:solidFill>
                  <a:schemeClr val="accent1"/>
                </a:solidFill>
              </a:rPr>
              <a:t>Open Source Software </a:t>
            </a:r>
            <a:r>
              <a:rPr lang="de-DE" dirty="0">
                <a:solidFill>
                  <a:schemeClr val="accent1"/>
                </a:solidFill>
              </a:rPr>
              <a:t>(z.B. OBS Studio)</a:t>
            </a:r>
          </a:p>
        </p:txBody>
      </p:sp>
    </p:spTree>
    <p:extLst>
      <p:ext uri="{BB962C8B-B14F-4D97-AF65-F5344CB8AC3E}">
        <p14:creationId xmlns:p14="http://schemas.microsoft.com/office/powerpoint/2010/main" val="678223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F076CE8-8BFB-CBF8-D836-36600C328A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3508" y="598308"/>
            <a:ext cx="10888133" cy="576064"/>
          </a:xfrm>
        </p:spPr>
        <p:txBody>
          <a:bodyPr>
            <a:normAutofit/>
          </a:bodyPr>
          <a:lstStyle/>
          <a:p>
            <a:r>
              <a:rPr lang="de-DE" sz="2600" b="0" dirty="0"/>
              <a:t>Was braucht es, damit OER als Prüfungsformat funktioniert?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1D5552-2129-2FA8-292C-CDB0725EE1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7644" y="1566258"/>
            <a:ext cx="6968015" cy="4280403"/>
          </a:xfrm>
        </p:spPr>
        <p:txBody>
          <a:bodyPr>
            <a:normAutofit/>
          </a:bodyPr>
          <a:lstStyle/>
          <a:p>
            <a:pPr marL="457189" indent="-457189">
              <a:buFontTx/>
              <a:buChar char="-"/>
            </a:pPr>
            <a:r>
              <a:rPr lang="de-DE" sz="2133" b="1" dirty="0">
                <a:solidFill>
                  <a:schemeClr val="tx1"/>
                </a:solidFill>
              </a:rPr>
              <a:t>Freiräume</a:t>
            </a:r>
            <a:r>
              <a:rPr lang="de-DE" sz="2133" dirty="0">
                <a:solidFill>
                  <a:schemeClr val="tx1"/>
                </a:solidFill>
              </a:rPr>
              <a:t> für Lehrende: Zeit und Räume, um neue Prüfungsformate und -kriterien zu entwickeln und auszuprobieren </a:t>
            </a:r>
          </a:p>
          <a:p>
            <a:pPr marL="457189" indent="-457189">
              <a:buFontTx/>
              <a:buChar char="-"/>
            </a:pPr>
            <a:r>
              <a:rPr lang="de-DE" sz="2133" dirty="0">
                <a:solidFill>
                  <a:schemeClr val="tx1"/>
                </a:solidFill>
              </a:rPr>
              <a:t>kollegialer </a:t>
            </a:r>
            <a:r>
              <a:rPr lang="de-DE" sz="2133" b="1" dirty="0">
                <a:solidFill>
                  <a:schemeClr val="tx1"/>
                </a:solidFill>
              </a:rPr>
              <a:t>Austausch</a:t>
            </a:r>
            <a:r>
              <a:rPr lang="de-DE" sz="2133" dirty="0">
                <a:solidFill>
                  <a:schemeClr val="tx1"/>
                </a:solidFill>
              </a:rPr>
              <a:t> zum Prüfen (z.B. nachbereitende Gespräche mit </a:t>
            </a:r>
            <a:r>
              <a:rPr lang="de-DE" sz="2133" dirty="0" err="1">
                <a:solidFill>
                  <a:schemeClr val="tx1"/>
                </a:solidFill>
              </a:rPr>
              <a:t>Mit</a:t>
            </a:r>
            <a:r>
              <a:rPr lang="de-DE" sz="2133" dirty="0">
                <a:solidFill>
                  <a:schemeClr val="tx1"/>
                </a:solidFill>
              </a:rPr>
              <a:t>- und </a:t>
            </a:r>
            <a:r>
              <a:rPr lang="de-DE" sz="2133" dirty="0" err="1">
                <a:solidFill>
                  <a:schemeClr val="tx1"/>
                </a:solidFill>
              </a:rPr>
              <a:t>Beiprüfer:innen</a:t>
            </a:r>
            <a:r>
              <a:rPr lang="de-DE" sz="2133" dirty="0">
                <a:solidFill>
                  <a:schemeClr val="tx1"/>
                </a:solidFill>
              </a:rPr>
              <a:t>)</a:t>
            </a:r>
          </a:p>
          <a:p>
            <a:pPr marL="457189" indent="-457189">
              <a:buFontTx/>
              <a:buChar char="-"/>
            </a:pPr>
            <a:r>
              <a:rPr lang="de-DE" sz="2133" dirty="0">
                <a:solidFill>
                  <a:schemeClr val="tx1"/>
                </a:solidFill>
              </a:rPr>
              <a:t>„nur“ die Prüfungsformate zu ändern, wird nicht reichen; Sie müssen über die ganze LV nachdenken (vgl. Formate wie CBL und Forschendes Lernen)</a:t>
            </a:r>
          </a:p>
          <a:p>
            <a:pPr marL="457189" indent="-457189">
              <a:buFontTx/>
              <a:buChar char="-"/>
            </a:pPr>
            <a:r>
              <a:rPr lang="de-DE" sz="2133" dirty="0">
                <a:solidFill>
                  <a:schemeClr val="tx1"/>
                </a:solidFill>
              </a:rPr>
              <a:t>Auf Prozessdokumentation des Lernweges fokussieren: Überarbeitungsschritte bei der Ausarbeitung erläutern, Methodik und Ergebnisse reflektieren </a:t>
            </a:r>
          </a:p>
          <a:p>
            <a:pPr marL="457189" indent="-457189">
              <a:buFontTx/>
              <a:buChar char="-"/>
            </a:pPr>
            <a:endParaRPr lang="de-DE" sz="2133" dirty="0"/>
          </a:p>
          <a:p>
            <a:pPr marL="457189" indent="-457189">
              <a:buFontTx/>
              <a:buChar char="-"/>
            </a:pPr>
            <a:endParaRPr lang="de-DE" sz="2133" dirty="0"/>
          </a:p>
          <a:p>
            <a:endParaRPr lang="de-DE" sz="2133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71E22EC-2F71-6EA8-4157-22DF7E208B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104" b="25537"/>
          <a:stretch>
            <a:fillRect/>
          </a:stretch>
        </p:blipFill>
        <p:spPr>
          <a:xfrm>
            <a:off x="7619999" y="1796170"/>
            <a:ext cx="4124000" cy="463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97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E90FCF9-37C9-079B-255D-1985CC8714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4614" y="556015"/>
            <a:ext cx="5006271" cy="576064"/>
          </a:xfrm>
        </p:spPr>
        <p:txBody>
          <a:bodyPr>
            <a:normAutofit/>
          </a:bodyPr>
          <a:lstStyle/>
          <a:p>
            <a:r>
              <a:rPr lang="de-DE" sz="2600" b="0" dirty="0"/>
              <a:t>Exkurs: Das Prinzip </a:t>
            </a:r>
            <a:r>
              <a:rPr lang="de-DE" sz="2600" b="0" dirty="0" err="1"/>
              <a:t>Ungrading</a:t>
            </a:r>
            <a:endParaRPr lang="de-DE" sz="2600" b="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E9D8861-B607-E9AD-8284-073DAD04B0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269" y="1618680"/>
            <a:ext cx="7754955" cy="4320480"/>
          </a:xfrm>
        </p:spPr>
        <p:txBody>
          <a:bodyPr/>
          <a:lstStyle/>
          <a:p>
            <a:pPr marL="457189" indent="-457189">
              <a:buFontTx/>
              <a:buChar char="-"/>
            </a:pPr>
            <a:r>
              <a:rPr lang="de-DE" sz="1867" dirty="0"/>
              <a:t>Plädoyer für notenfreie oder notenreduzierte Modelle (vgl.</a:t>
            </a:r>
            <a:r>
              <a:rPr lang="en-US" sz="1867" dirty="0"/>
              <a:t> Evergreen State College, Brown University)</a:t>
            </a:r>
          </a:p>
          <a:p>
            <a:pPr marL="457189" indent="-457189">
              <a:buFontTx/>
              <a:buChar char="-"/>
            </a:pPr>
            <a:r>
              <a:rPr lang="en-US" sz="1867" dirty="0"/>
              <a:t>Kritik am </a:t>
            </a:r>
            <a:r>
              <a:rPr lang="en-US" sz="1867" dirty="0" err="1"/>
              <a:t>konventionellen</a:t>
            </a:r>
            <a:r>
              <a:rPr lang="en-US" sz="1867" dirty="0"/>
              <a:t> </a:t>
            </a:r>
            <a:r>
              <a:rPr lang="en-US" sz="1867" dirty="0" err="1"/>
              <a:t>Benotungssystem</a:t>
            </a:r>
            <a:r>
              <a:rPr lang="en-US" sz="1867" dirty="0"/>
              <a:t>: </a:t>
            </a:r>
          </a:p>
          <a:p>
            <a:pPr marL="1371566" lvl="1" indent="-457189">
              <a:buFontTx/>
              <a:buChar char="-"/>
            </a:pPr>
            <a:r>
              <a:rPr lang="en-US" sz="1867" dirty="0" err="1"/>
              <a:t>inkonsistent</a:t>
            </a:r>
            <a:r>
              <a:rPr lang="en-US" sz="1867" dirty="0"/>
              <a:t> und </a:t>
            </a:r>
            <a:r>
              <a:rPr lang="en-US" sz="1867" dirty="0" err="1"/>
              <a:t>subjektiv</a:t>
            </a:r>
            <a:r>
              <a:rPr lang="en-US" sz="1867" dirty="0"/>
              <a:t>, </a:t>
            </a:r>
          </a:p>
          <a:p>
            <a:pPr marL="1371566" lvl="1" indent="-457189">
              <a:buFontTx/>
              <a:buChar char="-"/>
            </a:pPr>
            <a:r>
              <a:rPr lang="en-US" sz="1867" dirty="0" err="1"/>
              <a:t>komplexe</a:t>
            </a:r>
            <a:r>
              <a:rPr lang="en-US" sz="1867" dirty="0"/>
              <a:t> </a:t>
            </a:r>
            <a:r>
              <a:rPr lang="en-US" sz="1867" dirty="0" err="1"/>
              <a:t>Lernprozesse</a:t>
            </a:r>
            <a:r>
              <a:rPr lang="en-US" sz="1867" dirty="0"/>
              <a:t> </a:t>
            </a:r>
            <a:r>
              <a:rPr lang="en-US" sz="1867" dirty="0" err="1"/>
              <a:t>werden</a:t>
            </a:r>
            <a:r>
              <a:rPr lang="en-US" sz="1867" dirty="0"/>
              <a:t> auf </a:t>
            </a:r>
            <a:r>
              <a:rPr lang="en-US" sz="1867" dirty="0" err="1"/>
              <a:t>eine</a:t>
            </a:r>
            <a:r>
              <a:rPr lang="en-US" sz="1867" dirty="0"/>
              <a:t> Zahl/</a:t>
            </a:r>
            <a:r>
              <a:rPr lang="en-US" sz="1867" dirty="0" err="1"/>
              <a:t>Buchstaben</a:t>
            </a:r>
            <a:r>
              <a:rPr lang="en-US" sz="1867" dirty="0"/>
              <a:t> </a:t>
            </a:r>
            <a:r>
              <a:rPr lang="en-US" sz="1867" dirty="0" err="1"/>
              <a:t>reduziert</a:t>
            </a:r>
            <a:endParaRPr lang="en-US" sz="1867" dirty="0"/>
          </a:p>
          <a:p>
            <a:pPr marL="1371566" lvl="1" indent="-457189">
              <a:buFontTx/>
              <a:buChar char="-"/>
            </a:pPr>
            <a:r>
              <a:rPr lang="en-US" sz="1867" dirty="0" err="1"/>
              <a:t>hemmt</a:t>
            </a:r>
            <a:r>
              <a:rPr lang="en-US" sz="1867" dirty="0"/>
              <a:t> </a:t>
            </a:r>
            <a:r>
              <a:rPr lang="en-US" sz="1867" dirty="0" err="1"/>
              <a:t>intrinsische</a:t>
            </a:r>
            <a:r>
              <a:rPr lang="en-US" sz="1867" dirty="0"/>
              <a:t> Motivation, </a:t>
            </a:r>
            <a:r>
              <a:rPr lang="en-US" sz="1867" dirty="0" err="1"/>
              <a:t>fokussiert</a:t>
            </a:r>
            <a:r>
              <a:rPr lang="en-US" sz="1867" dirty="0"/>
              <a:t> auf </a:t>
            </a:r>
            <a:r>
              <a:rPr lang="en-US" sz="1867" dirty="0" err="1"/>
              <a:t>Produkt</a:t>
            </a:r>
            <a:r>
              <a:rPr lang="en-US" sz="1867" dirty="0"/>
              <a:t> </a:t>
            </a:r>
            <a:r>
              <a:rPr lang="en-US" sz="1867" dirty="0" err="1"/>
              <a:t>statt</a:t>
            </a:r>
            <a:r>
              <a:rPr lang="en-US" sz="1867" dirty="0"/>
              <a:t> </a:t>
            </a:r>
            <a:r>
              <a:rPr lang="en-US" sz="1867" dirty="0" err="1"/>
              <a:t>Prozess</a:t>
            </a:r>
            <a:r>
              <a:rPr lang="en-US" sz="1867" dirty="0"/>
              <a:t>, </a:t>
            </a:r>
            <a:r>
              <a:rPr lang="en-US" sz="1867" dirty="0" err="1"/>
              <a:t>Wettbewerb</a:t>
            </a:r>
            <a:r>
              <a:rPr lang="en-US" sz="1867" dirty="0"/>
              <a:t> </a:t>
            </a:r>
            <a:r>
              <a:rPr lang="en-US" sz="1867" dirty="0" err="1"/>
              <a:t>statt</a:t>
            </a:r>
            <a:r>
              <a:rPr lang="en-US" sz="1867" dirty="0"/>
              <a:t> Zusammenarbeit</a:t>
            </a:r>
          </a:p>
          <a:p>
            <a:pPr marL="1371566" lvl="1" indent="-457189">
              <a:buFontTx/>
              <a:buChar char="-"/>
            </a:pPr>
            <a:r>
              <a:rPr lang="en-US" sz="1867" dirty="0" err="1"/>
              <a:t>inhaltliches</a:t>
            </a:r>
            <a:r>
              <a:rPr lang="en-US" sz="1867" dirty="0"/>
              <a:t> Feedback in </a:t>
            </a:r>
            <a:r>
              <a:rPr lang="en-US" sz="1867" dirty="0" err="1"/>
              <a:t>Kombination</a:t>
            </a:r>
            <a:r>
              <a:rPr lang="en-US" sz="1867" dirty="0"/>
              <a:t> </a:t>
            </a:r>
            <a:r>
              <a:rPr lang="en-US" sz="1867" dirty="0" err="1"/>
              <a:t>mit</a:t>
            </a:r>
            <a:r>
              <a:rPr lang="en-US" sz="1867" dirty="0"/>
              <a:t> Note </a:t>
            </a:r>
            <a:r>
              <a:rPr lang="en-US" sz="1867" dirty="0" err="1"/>
              <a:t>wird</a:t>
            </a:r>
            <a:r>
              <a:rPr lang="en-US" sz="1867" dirty="0"/>
              <a:t> oft </a:t>
            </a:r>
            <a:r>
              <a:rPr lang="en-US" sz="1867" dirty="0" err="1"/>
              <a:t>ignoriert</a:t>
            </a:r>
            <a:endParaRPr lang="en-US" sz="1867" dirty="0"/>
          </a:p>
          <a:p>
            <a:pPr marL="1371566" lvl="1" indent="-457189">
              <a:buFontTx/>
              <a:buChar char="-"/>
            </a:pPr>
            <a:r>
              <a:rPr lang="en-US" sz="1867" dirty="0" err="1"/>
              <a:t>fördert</a:t>
            </a:r>
            <a:r>
              <a:rPr lang="en-US" sz="1867" dirty="0"/>
              <a:t> Verhaltensweisen </a:t>
            </a:r>
            <a:r>
              <a:rPr lang="en-US" sz="1867" dirty="0" err="1"/>
              <a:t>wie</a:t>
            </a:r>
            <a:r>
              <a:rPr lang="en-US" sz="1867" dirty="0"/>
              <a:t> </a:t>
            </a:r>
            <a:r>
              <a:rPr lang="en-US" sz="1867" dirty="0" err="1"/>
              <a:t>Schummeln</a:t>
            </a:r>
            <a:r>
              <a:rPr lang="en-US" sz="1867" dirty="0"/>
              <a:t>, </a:t>
            </a:r>
            <a:r>
              <a:rPr lang="en-US" sz="1867" dirty="0" err="1"/>
              <a:t>Risikovermeidung</a:t>
            </a:r>
            <a:endParaRPr lang="en-US" sz="1867" dirty="0"/>
          </a:p>
          <a:p>
            <a:pPr marL="1371566" lvl="1" indent="-457189">
              <a:buFontTx/>
              <a:buChar char="-"/>
            </a:pPr>
            <a:r>
              <a:rPr lang="en-US" sz="1867" dirty="0" err="1"/>
              <a:t>reproduziert</a:t>
            </a:r>
            <a:r>
              <a:rPr lang="en-US" sz="1867" dirty="0"/>
              <a:t> </a:t>
            </a:r>
            <a:r>
              <a:rPr lang="en-US" sz="1867" dirty="0" err="1"/>
              <a:t>strukturelle</a:t>
            </a:r>
            <a:r>
              <a:rPr lang="en-US" sz="1867" dirty="0"/>
              <a:t> </a:t>
            </a:r>
            <a:r>
              <a:rPr lang="en-US" sz="1867" dirty="0" err="1"/>
              <a:t>Ungleichheiten</a:t>
            </a:r>
            <a:r>
              <a:rPr lang="en-US" sz="1867" dirty="0"/>
              <a:t> </a:t>
            </a:r>
          </a:p>
          <a:p>
            <a:pPr marL="457189" indent="-457189">
              <a:buFontTx/>
              <a:buChar char="-"/>
            </a:pPr>
            <a:endParaRPr lang="de-DE" sz="2133" dirty="0"/>
          </a:p>
          <a:p>
            <a:endParaRPr lang="de-DE" sz="2133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228777C-2884-A8D4-3D2B-7640EB0CF11F}"/>
              </a:ext>
            </a:extLst>
          </p:cNvPr>
          <p:cNvSpPr txBox="1"/>
          <p:nvPr/>
        </p:nvSpPr>
        <p:spPr>
          <a:xfrm>
            <a:off x="3791744" y="5637246"/>
            <a:ext cx="3648756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67" dirty="0"/>
              <a:t>(Blum: Why ungrade? Why grade?, in: Kohn &amp; Blum, 2020)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6DD14C4-9071-A2FA-9FFF-63FFA759B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2841" y="2254204"/>
            <a:ext cx="2990261" cy="3959106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C37424C-B1EF-006C-E3D2-79AA23CD5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7" b="3497"/>
          <a:stretch/>
        </p:blipFill>
        <p:spPr>
          <a:xfrm>
            <a:off x="9813835" y="194640"/>
            <a:ext cx="1824203" cy="1874877"/>
          </a:xfrm>
          <a:prstGeom prst="ellipse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536DD51-9128-F53A-7C79-52D146A917A2}"/>
              </a:ext>
            </a:extLst>
          </p:cNvPr>
          <p:cNvSpPr txBox="1"/>
          <p:nvPr/>
        </p:nvSpPr>
        <p:spPr>
          <a:xfrm>
            <a:off x="764614" y="1221541"/>
            <a:ext cx="7518405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67" dirty="0">
                <a:solidFill>
                  <a:schemeClr val="accent1"/>
                </a:solidFill>
              </a:rPr>
              <a:t>Shift from </a:t>
            </a:r>
            <a:r>
              <a:rPr lang="de-DE" sz="1867" dirty="0" err="1">
                <a:solidFill>
                  <a:schemeClr val="accent1"/>
                </a:solidFill>
              </a:rPr>
              <a:t>graded-oriented</a:t>
            </a:r>
            <a:r>
              <a:rPr lang="de-DE" sz="1867" dirty="0">
                <a:solidFill>
                  <a:schemeClr val="accent1"/>
                </a:solidFill>
              </a:rPr>
              <a:t> </a:t>
            </a:r>
            <a:r>
              <a:rPr lang="de-DE" sz="1867" dirty="0" err="1">
                <a:solidFill>
                  <a:schemeClr val="accent1"/>
                </a:solidFill>
              </a:rPr>
              <a:t>classroom</a:t>
            </a:r>
            <a:r>
              <a:rPr lang="de-DE" sz="1867" dirty="0">
                <a:solidFill>
                  <a:schemeClr val="accent1"/>
                </a:solidFill>
              </a:rPr>
              <a:t> </a:t>
            </a:r>
            <a:r>
              <a:rPr lang="de-DE" sz="1867" dirty="0" err="1">
                <a:solidFill>
                  <a:schemeClr val="accent1"/>
                </a:solidFill>
              </a:rPr>
              <a:t>to</a:t>
            </a:r>
            <a:r>
              <a:rPr lang="de-DE" sz="1867" dirty="0">
                <a:solidFill>
                  <a:schemeClr val="accent1"/>
                </a:solidFill>
              </a:rPr>
              <a:t> </a:t>
            </a:r>
            <a:r>
              <a:rPr lang="de-DE" sz="1867" dirty="0" err="1">
                <a:solidFill>
                  <a:schemeClr val="accent1"/>
                </a:solidFill>
              </a:rPr>
              <a:t>learning-oriented</a:t>
            </a:r>
            <a:r>
              <a:rPr lang="de-DE" sz="1867" dirty="0">
                <a:solidFill>
                  <a:schemeClr val="accent1"/>
                </a:solidFill>
              </a:rPr>
              <a:t> </a:t>
            </a:r>
            <a:r>
              <a:rPr lang="de-DE" sz="1867" dirty="0" err="1">
                <a:solidFill>
                  <a:schemeClr val="accent1"/>
                </a:solidFill>
              </a:rPr>
              <a:t>classroom</a:t>
            </a:r>
            <a:r>
              <a:rPr lang="de-DE" sz="1867" dirty="0">
                <a:solidFill>
                  <a:schemeClr val="accent1"/>
                </a:solidFill>
              </a:rPr>
              <a:t> </a:t>
            </a:r>
          </a:p>
          <a:p>
            <a:endParaRPr lang="de-DE" sz="1867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8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0DC71-60DA-D5D1-6E6C-AE1F4B755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9FA00906-6C34-77A2-79D8-DD33F8965864}"/>
              </a:ext>
            </a:extLst>
          </p:cNvPr>
          <p:cNvSpPr txBox="1"/>
          <p:nvPr/>
        </p:nvSpPr>
        <p:spPr>
          <a:xfrm>
            <a:off x="7881421" y="2974146"/>
            <a:ext cx="35589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(Stommel: How </a:t>
            </a:r>
            <a:r>
              <a:rPr lang="de-DE" sz="1000" dirty="0" err="1"/>
              <a:t>to</a:t>
            </a:r>
            <a:r>
              <a:rPr lang="de-DE" sz="1000" dirty="0"/>
              <a:t> ungrade?, in: Kohn &amp; Blum, 2020, S. 37ff.)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87AA6E5-8E46-6401-2FFD-7141CEE48121}"/>
              </a:ext>
            </a:extLst>
          </p:cNvPr>
          <p:cNvSpPr txBox="1"/>
          <p:nvPr/>
        </p:nvSpPr>
        <p:spPr>
          <a:xfrm>
            <a:off x="1875598" y="788399"/>
            <a:ext cx="6157455" cy="24729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de-DE" sz="1867" dirty="0">
                <a:solidFill>
                  <a:schemeClr val="accent1"/>
                </a:solidFill>
              </a:rPr>
              <a:t>Portfolio-Arbeit,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de-DE" sz="1867" dirty="0">
                <a:solidFill>
                  <a:schemeClr val="accent1"/>
                </a:solidFill>
              </a:rPr>
              <a:t>Vertragsbenotung (</a:t>
            </a:r>
            <a:r>
              <a:rPr lang="de-DE" sz="1867" i="1" dirty="0" err="1">
                <a:solidFill>
                  <a:schemeClr val="accent1"/>
                </a:solidFill>
              </a:rPr>
              <a:t>contract</a:t>
            </a:r>
            <a:r>
              <a:rPr lang="de-DE" sz="1867" i="1" dirty="0">
                <a:solidFill>
                  <a:schemeClr val="accent1"/>
                </a:solidFill>
              </a:rPr>
              <a:t> </a:t>
            </a:r>
            <a:r>
              <a:rPr lang="de-DE" sz="1867" i="1" dirty="0" err="1">
                <a:solidFill>
                  <a:schemeClr val="accent1"/>
                </a:solidFill>
              </a:rPr>
              <a:t>grading</a:t>
            </a:r>
            <a:r>
              <a:rPr lang="de-DE" sz="1867" dirty="0">
                <a:solidFill>
                  <a:schemeClr val="accent1"/>
                </a:solidFill>
              </a:rPr>
              <a:t>),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de-DE" sz="1867" dirty="0">
                <a:solidFill>
                  <a:schemeClr val="accent1"/>
                </a:solidFill>
              </a:rPr>
              <a:t>reines Feedback ohne Noten (</a:t>
            </a:r>
            <a:r>
              <a:rPr lang="de-DE" sz="1867" i="1" dirty="0" err="1">
                <a:solidFill>
                  <a:schemeClr val="accent1"/>
                </a:solidFill>
              </a:rPr>
              <a:t>peer</a:t>
            </a:r>
            <a:r>
              <a:rPr lang="de-DE" sz="1867" i="1" dirty="0">
                <a:solidFill>
                  <a:schemeClr val="accent1"/>
                </a:solidFill>
              </a:rPr>
              <a:t> review</a:t>
            </a:r>
            <a:r>
              <a:rPr lang="de-DE" sz="1867" dirty="0">
                <a:solidFill>
                  <a:schemeClr val="accent1"/>
                </a:solidFill>
              </a:rPr>
              <a:t>),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de-DE" sz="1867" dirty="0">
                <a:solidFill>
                  <a:schemeClr val="accent1"/>
                </a:solidFill>
              </a:rPr>
              <a:t>narrative Beurteilungen,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867" dirty="0" err="1">
                <a:solidFill>
                  <a:schemeClr val="accent1"/>
                </a:solidFill>
              </a:rPr>
              <a:t>Abschlussgespräche</a:t>
            </a:r>
            <a:r>
              <a:rPr lang="en-US" sz="1867" dirty="0">
                <a:solidFill>
                  <a:schemeClr val="accent1"/>
                </a:solidFill>
              </a:rPr>
              <a:t>,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867" dirty="0" err="1">
                <a:solidFill>
                  <a:schemeClr val="accent1"/>
                </a:solidFill>
              </a:rPr>
              <a:t>wiederkehrende</a:t>
            </a:r>
            <a:r>
              <a:rPr lang="en-US" sz="1867" dirty="0">
                <a:solidFill>
                  <a:schemeClr val="accent1"/>
                </a:solidFill>
              </a:rPr>
              <a:t> </a:t>
            </a:r>
            <a:r>
              <a:rPr lang="en-US" sz="1867" dirty="0" err="1">
                <a:solidFill>
                  <a:schemeClr val="accent1"/>
                </a:solidFill>
              </a:rPr>
              <a:t>Selbsteinschätzung</a:t>
            </a:r>
            <a:r>
              <a:rPr lang="en-US" sz="1867" dirty="0">
                <a:solidFill>
                  <a:schemeClr val="accent1"/>
                </a:solidFill>
              </a:rPr>
              <a:t> (</a:t>
            </a:r>
            <a:r>
              <a:rPr lang="en-US" sz="1867" i="1" dirty="0">
                <a:solidFill>
                  <a:schemeClr val="accent1"/>
                </a:solidFill>
              </a:rPr>
              <a:t>process letters</a:t>
            </a:r>
            <a:r>
              <a:rPr lang="en-US" sz="1867" dirty="0">
                <a:solidFill>
                  <a:schemeClr val="accent1"/>
                </a:solidFill>
              </a:rPr>
              <a:t>),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867" dirty="0" err="1">
                <a:solidFill>
                  <a:schemeClr val="accent1"/>
                </a:solidFill>
              </a:rPr>
              <a:t>bestanden</a:t>
            </a:r>
            <a:r>
              <a:rPr lang="en-US" sz="1867" dirty="0">
                <a:solidFill>
                  <a:schemeClr val="accent1"/>
                </a:solidFill>
              </a:rPr>
              <a:t>/nicht </a:t>
            </a:r>
            <a:r>
              <a:rPr lang="en-US" sz="1867" dirty="0" err="1">
                <a:solidFill>
                  <a:schemeClr val="accent1"/>
                </a:solidFill>
              </a:rPr>
              <a:t>bestanden</a:t>
            </a:r>
            <a:endParaRPr lang="en-US" sz="1867" dirty="0">
              <a:solidFill>
                <a:schemeClr val="accent1"/>
              </a:solidFill>
            </a:endParaRPr>
          </a:p>
          <a:p>
            <a:endParaRPr lang="de-DE" sz="24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B27E471-38C8-FC16-DEF4-71AA1CE85E6E}"/>
              </a:ext>
            </a:extLst>
          </p:cNvPr>
          <p:cNvSpPr txBox="1"/>
          <p:nvPr/>
        </p:nvSpPr>
        <p:spPr>
          <a:xfrm>
            <a:off x="696829" y="3358885"/>
            <a:ext cx="10798341" cy="317009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457189" indent="-457189">
              <a:buFontTx/>
              <a:buChar char="-"/>
            </a:pPr>
            <a:r>
              <a:rPr lang="de-DE" sz="2000" dirty="0" err="1"/>
              <a:t>Ungrading</a:t>
            </a:r>
            <a:r>
              <a:rPr lang="de-DE" sz="2000" dirty="0"/>
              <a:t> ist nicht zeitsparend und einfach, führt aber zu tieferem Lernen und besseren Lehrenden-Studierenden-Beziehungen</a:t>
            </a:r>
          </a:p>
          <a:p>
            <a:pPr marL="457189" indent="-457189">
              <a:buFontTx/>
              <a:buChar char="-"/>
            </a:pPr>
            <a:r>
              <a:rPr lang="de-DE" sz="2000" dirty="0"/>
              <a:t>Scheitern und Experimente als Teil des Lernprozesses verstehen </a:t>
            </a:r>
          </a:p>
          <a:p>
            <a:pPr marL="457189" indent="-457189">
              <a:buFontTx/>
              <a:buChar char="-"/>
            </a:pPr>
            <a:r>
              <a:rPr lang="de-DE" sz="2000" dirty="0"/>
              <a:t>ABER: </a:t>
            </a:r>
          </a:p>
          <a:p>
            <a:pPr marL="1371566" lvl="1" indent="-457189">
              <a:buFontTx/>
              <a:buChar char="-"/>
            </a:pPr>
            <a:r>
              <a:rPr lang="de-DE" sz="2000" dirty="0" err="1"/>
              <a:t>Ungrading</a:t>
            </a:r>
            <a:r>
              <a:rPr lang="de-DE" sz="2000" dirty="0"/>
              <a:t> in großen Kursen und MINT-Fächern?</a:t>
            </a:r>
          </a:p>
          <a:p>
            <a:pPr marL="1371566" lvl="1" indent="-457189">
              <a:buFontTx/>
              <a:buChar char="-"/>
            </a:pPr>
            <a:r>
              <a:rPr lang="de-DE" sz="2000" dirty="0"/>
              <a:t>fehlende Zeit und institutionelle Unterstützung, Widerstand von Studierenden</a:t>
            </a:r>
          </a:p>
          <a:p>
            <a:pPr marL="914377" lvl="1"/>
            <a:endParaRPr lang="de-DE" sz="2000" dirty="0"/>
          </a:p>
          <a:p>
            <a:pPr marL="457189" indent="-457189">
              <a:buFontTx/>
              <a:buChar char="-"/>
            </a:pPr>
            <a:r>
              <a:rPr lang="de-DE" sz="2133" dirty="0"/>
              <a:t>klassische „große“ Abschlüsse verlieren an Bedeutung, </a:t>
            </a:r>
            <a:r>
              <a:rPr lang="de-DE" sz="2133" dirty="0" err="1"/>
              <a:t>Microcredentials</a:t>
            </a:r>
            <a:r>
              <a:rPr lang="de-DE" sz="2133" dirty="0"/>
              <a:t> nehmen zu</a:t>
            </a:r>
          </a:p>
          <a:p>
            <a:pPr marL="1371566" lvl="1" indent="-457189">
              <a:buFontTx/>
              <a:buChar char="-"/>
            </a:pPr>
            <a:endParaRPr lang="de-DE" sz="2000" dirty="0"/>
          </a:p>
          <a:p>
            <a:pPr marL="1371566" lvl="1" indent="-457189">
              <a:buFontTx/>
              <a:buChar char="-"/>
            </a:pPr>
            <a:endParaRPr lang="de-DE" sz="1867" dirty="0"/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1205E691-9601-94A8-97F2-70958061561C}"/>
              </a:ext>
            </a:extLst>
          </p:cNvPr>
          <p:cNvCxnSpPr>
            <a:cxnSpLocks/>
          </p:cNvCxnSpPr>
          <p:nvPr/>
        </p:nvCxnSpPr>
        <p:spPr>
          <a:xfrm>
            <a:off x="1210559" y="1001296"/>
            <a:ext cx="3840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id="{62407541-B8F1-7289-36E8-ABF4086A4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188" y="275679"/>
            <a:ext cx="1964428" cy="2600902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76273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EABDD25-C816-DE4A-4A30-29233A99D7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99456" y="1915385"/>
            <a:ext cx="10887027" cy="382059"/>
          </a:xfrm>
        </p:spPr>
        <p:txBody>
          <a:bodyPr/>
          <a:lstStyle/>
          <a:p>
            <a:r>
              <a:rPr lang="de-DE" b="1" dirty="0"/>
              <a:t>Was ist zu klären?</a:t>
            </a:r>
            <a:endParaRPr lang="de-DE"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8044936-DB08-9BFE-A014-BB559443B9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99456" y="1281115"/>
            <a:ext cx="10887027" cy="480053"/>
          </a:xfrm>
        </p:spPr>
        <p:txBody>
          <a:bodyPr>
            <a:normAutofit/>
          </a:bodyPr>
          <a:lstStyle/>
          <a:p>
            <a:r>
              <a:rPr lang="de-DE" sz="2600" b="0" i="0" dirty="0">
                <a:solidFill>
                  <a:schemeClr val="accent1"/>
                </a:solidFill>
                <a:effectLst/>
              </a:rPr>
              <a:t>Herausforderungen </a:t>
            </a:r>
            <a:endParaRPr lang="de-DE" sz="2600" b="0" i="0" dirty="0">
              <a:solidFill>
                <a:srgbClr val="00B0F0"/>
              </a:solidFill>
              <a:effectLst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E4676D3-A202-C1CD-B4C9-3B99820036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87488" y="2370899"/>
            <a:ext cx="10888133" cy="3073400"/>
          </a:xfrm>
        </p:spPr>
        <p:txBody>
          <a:bodyPr>
            <a:normAutofit/>
          </a:bodyPr>
          <a:lstStyle/>
          <a:p>
            <a:pPr marL="457189" indent="-457189">
              <a:buFontTx/>
              <a:buChar char="-"/>
            </a:pPr>
            <a:r>
              <a:rPr lang="de-DE" sz="2133" dirty="0">
                <a:solidFill>
                  <a:schemeClr val="tx1"/>
                </a:solidFill>
              </a:rPr>
              <a:t>Prüfungsordnungen </a:t>
            </a:r>
          </a:p>
          <a:p>
            <a:pPr marL="457189" indent="-457189">
              <a:buFontTx/>
              <a:buChar char="-"/>
            </a:pPr>
            <a:r>
              <a:rPr lang="de-DE" sz="2133" dirty="0">
                <a:solidFill>
                  <a:schemeClr val="tx1"/>
                </a:solidFill>
              </a:rPr>
              <a:t>technische Infrastruktur, interoperable Formate </a:t>
            </a:r>
          </a:p>
          <a:p>
            <a:pPr marL="457189" indent="-457189">
              <a:buFontTx/>
              <a:buChar char="-"/>
            </a:pPr>
            <a:r>
              <a:rPr lang="de-DE" sz="2133" dirty="0">
                <a:solidFill>
                  <a:schemeClr val="tx1"/>
                </a:solidFill>
              </a:rPr>
              <a:t>Lernende begleiten</a:t>
            </a:r>
          </a:p>
          <a:p>
            <a:pPr marL="457189" indent="-457189">
              <a:buFontTx/>
              <a:buChar char="-"/>
            </a:pPr>
            <a:r>
              <a:rPr lang="de-DE" sz="2133" dirty="0">
                <a:solidFill>
                  <a:schemeClr val="tx1"/>
                </a:solidFill>
              </a:rPr>
              <a:t>Beratungen zu Urheberrecht &amp; Lizenzen (CC) </a:t>
            </a:r>
          </a:p>
          <a:p>
            <a:pPr marL="457189" indent="-457189">
              <a:buFontTx/>
              <a:buChar char="-"/>
            </a:pPr>
            <a:r>
              <a:rPr lang="de-DE" sz="2133" dirty="0">
                <a:solidFill>
                  <a:schemeClr val="tx1"/>
                </a:solidFill>
              </a:rPr>
              <a:t>Datenschutz </a:t>
            </a:r>
          </a:p>
          <a:p>
            <a:endParaRPr lang="de-DE" sz="2133" dirty="0">
              <a:solidFill>
                <a:schemeClr val="tx1"/>
              </a:solidFill>
            </a:endParaRPr>
          </a:p>
          <a:p>
            <a:endParaRPr lang="de-DE" sz="2133" dirty="0"/>
          </a:p>
          <a:p>
            <a:endParaRPr lang="de-DE" sz="2133" dirty="0"/>
          </a:p>
        </p:txBody>
      </p:sp>
      <p:pic>
        <p:nvPicPr>
          <p:cNvPr id="5" name="Grafik 4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12D46789-A662-181D-C985-514CAF2FC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315" y="336678"/>
            <a:ext cx="1561811" cy="46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0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AE5D3D-C27B-A8A2-7AEB-CFBCB9FFD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4503" y="721192"/>
            <a:ext cx="9387625" cy="922762"/>
          </a:xfrm>
        </p:spPr>
        <p:txBody>
          <a:bodyPr>
            <a:normAutofit/>
          </a:bodyPr>
          <a:lstStyle/>
          <a:p>
            <a:r>
              <a:rPr lang="de-DE" sz="3600" dirty="0"/>
              <a:t>Gliederung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EB9B31C-1AB7-7139-A718-892E9D02F0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09863" y="1326970"/>
            <a:ext cx="9388475" cy="384906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000" dirty="0"/>
              <a:t> </a:t>
            </a:r>
          </a:p>
          <a:p>
            <a:pPr marL="0" indent="0">
              <a:buNone/>
            </a:pPr>
            <a:endParaRPr lang="de-DE" sz="2000" dirty="0"/>
          </a:p>
          <a:p>
            <a:endParaRPr lang="de-DE" sz="20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C59CE65-63DE-F0D7-8346-65A863F4B7C4}"/>
              </a:ext>
            </a:extLst>
          </p:cNvPr>
          <p:cNvSpPr txBox="1"/>
          <p:nvPr/>
        </p:nvSpPr>
        <p:spPr>
          <a:xfrm>
            <a:off x="1454503" y="1910566"/>
            <a:ext cx="97252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Willkommen und Einstieg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de-DE" sz="2400" dirty="0">
                <a:solidFill>
                  <a:srgbClr val="000000"/>
                </a:solidFill>
                <a:latin typeface="Open Sans"/>
              </a:rPr>
              <a:t> Wandel von Prüfungsformaten und -kultur</a:t>
            </a: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Impuls I – Dr. </a:t>
            </a:r>
            <a:r>
              <a:rPr lang="de-DE" sz="2400" dirty="0">
                <a:solidFill>
                  <a:srgbClr val="000000"/>
                </a:solidFill>
                <a:latin typeface="Open Sans"/>
              </a:rPr>
              <a:t>B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ernadette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Bernasconi: OER in die Lehre integrieren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Impuls II – Charlot Hoffmann: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ePortfolios</a:t>
            </a: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Badge-Vergabe, Vernetzung und Ausblick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A7A8884-FDEE-84FD-E39A-ECB717A84E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57" y="5328016"/>
            <a:ext cx="11267826" cy="1226924"/>
          </a:xfrm>
          <a:prstGeom prst="rect">
            <a:avLst/>
          </a:prstGeom>
        </p:spPr>
      </p:pic>
      <p:pic>
        <p:nvPicPr>
          <p:cNvPr id="4" name="Grafik 3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7A66CE7F-0EFA-CBE9-C63A-66ECD9B5D8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315" y="336678"/>
            <a:ext cx="1561811" cy="46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7543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xfrm>
            <a:off x="2640009" y="1609140"/>
            <a:ext cx="7207375" cy="10170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467">
              <a:spcBef>
                <a:spcPts val="90"/>
              </a:spcBef>
            </a:pPr>
            <a:r>
              <a:rPr sz="6534" spc="437" dirty="0">
                <a:latin typeface="Calibri"/>
                <a:cs typeface="Calibri"/>
              </a:rPr>
              <a:t>DAS</a:t>
            </a:r>
            <a:r>
              <a:rPr sz="6534" spc="297" dirty="0">
                <a:latin typeface="Calibri"/>
                <a:cs typeface="Calibri"/>
              </a:rPr>
              <a:t> </a:t>
            </a:r>
            <a:r>
              <a:rPr sz="6534" spc="553" dirty="0">
                <a:latin typeface="Calibri"/>
                <a:cs typeface="Calibri"/>
              </a:rPr>
              <a:t>E-</a:t>
            </a:r>
            <a:r>
              <a:rPr sz="6534" spc="357" dirty="0">
                <a:latin typeface="Calibri"/>
                <a:cs typeface="Calibri"/>
              </a:rPr>
              <a:t>PORTFOLIO</a:t>
            </a:r>
            <a:endParaRPr sz="6534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51349" y="3662529"/>
            <a:ext cx="4689263" cy="388205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2467" kern="0" spc="130" dirty="0">
                <a:solidFill>
                  <a:sysClr val="windowText" lastClr="000000"/>
                </a:solidFill>
                <a:latin typeface="Calibri"/>
                <a:cs typeface="Calibri"/>
              </a:rPr>
              <a:t>Chancen</a:t>
            </a:r>
            <a:r>
              <a:rPr sz="2467" kern="0" spc="11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67" kern="0" spc="90" dirty="0">
                <a:solidFill>
                  <a:sysClr val="windowText" lastClr="000000"/>
                </a:solidFill>
                <a:latin typeface="Calibri"/>
                <a:cs typeface="Calibri"/>
              </a:rPr>
              <a:t>und</a:t>
            </a:r>
            <a:r>
              <a:rPr sz="2467" kern="0" spc="11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467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Herausforderungen</a:t>
            </a:r>
            <a:endParaRPr sz="2467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42B67F9-4AB6-A864-62AE-167B9D96151D}"/>
              </a:ext>
            </a:extLst>
          </p:cNvPr>
          <p:cNvSpPr txBox="1"/>
          <p:nvPr/>
        </p:nvSpPr>
        <p:spPr>
          <a:xfrm>
            <a:off x="5134708" y="4473144"/>
            <a:ext cx="16802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630"/>
            <a:r>
              <a:rPr lang="de-DE" sz="1600" kern="0" dirty="0">
                <a:solidFill>
                  <a:sysClr val="windowText" lastClr="000000"/>
                </a:solidFill>
              </a:rPr>
              <a:t>Charlot Hoffmann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226395"/>
            <a:ext cx="2039873" cy="463160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512" y="151196"/>
            <a:ext cx="990599" cy="10667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58601" y="0"/>
            <a:ext cx="1530349" cy="15303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75210" y="3438483"/>
            <a:ext cx="5168899" cy="341951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96868" y="2345777"/>
            <a:ext cx="88899" cy="888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210551" y="2216723"/>
            <a:ext cx="5699760" cy="957527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2000" kern="0" spc="107" dirty="0">
                <a:solidFill>
                  <a:sysClr val="windowText" lastClr="000000"/>
                </a:solidFill>
                <a:latin typeface="Calibri"/>
                <a:cs typeface="Calibri"/>
              </a:rPr>
              <a:t>H5P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80" dirty="0">
                <a:solidFill>
                  <a:sysClr val="windowText" lastClr="000000"/>
                </a:solidFill>
                <a:latin typeface="Calibri"/>
                <a:cs typeface="Calibri"/>
              </a:rPr>
              <a:t>basierter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Inhaltstyp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609630">
              <a:spcBef>
                <a:spcPts val="187"/>
              </a:spcBef>
            </a:pP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8467" defTabSz="609630"/>
            <a:r>
              <a:rPr sz="2000" kern="0" spc="87" dirty="0">
                <a:solidFill>
                  <a:sysClr val="windowText" lastClr="000000"/>
                </a:solidFill>
                <a:latin typeface="Calibri"/>
                <a:cs typeface="Calibri"/>
              </a:rPr>
              <a:t>digitales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87" dirty="0">
                <a:solidFill>
                  <a:sysClr val="windowText" lastClr="000000"/>
                </a:solidFill>
                <a:latin typeface="Calibri"/>
                <a:cs typeface="Calibri"/>
              </a:rPr>
              <a:t>Tool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87" dirty="0">
                <a:solidFill>
                  <a:sysClr val="windowText" lastClr="000000"/>
                </a:solidFill>
                <a:latin typeface="Calibri"/>
                <a:cs typeface="Calibri"/>
              </a:rPr>
              <a:t>zum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0" dirty="0">
                <a:solidFill>
                  <a:sysClr val="windowText" lastClr="000000"/>
                </a:solidFill>
                <a:latin typeface="Calibri"/>
                <a:cs typeface="Calibri"/>
              </a:rPr>
              <a:t>erstellen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67" dirty="0">
                <a:solidFill>
                  <a:sysClr val="windowText" lastClr="000000"/>
                </a:solidFill>
                <a:latin typeface="Calibri"/>
                <a:cs typeface="Calibri"/>
              </a:rPr>
              <a:t>interaktiver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60" dirty="0">
                <a:solidFill>
                  <a:sysClr val="windowText" lastClr="000000"/>
                </a:solidFill>
                <a:latin typeface="Calibri"/>
                <a:cs typeface="Calibri"/>
              </a:rPr>
              <a:t>Portfolios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525227" y="1044875"/>
            <a:ext cx="3782625" cy="896891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8467">
              <a:spcBef>
                <a:spcPts val="73"/>
              </a:spcBef>
            </a:pPr>
            <a:r>
              <a:rPr spc="-27" dirty="0"/>
              <a:t>E-</a:t>
            </a:r>
            <a:r>
              <a:rPr spc="-7" dirty="0"/>
              <a:t>Portfolio</a:t>
            </a: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96868" y="2984589"/>
            <a:ext cx="88899" cy="8889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226395"/>
            <a:ext cx="2039873" cy="463160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512" y="151196"/>
            <a:ext cx="990599" cy="10667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58601" y="0"/>
            <a:ext cx="1530349" cy="15303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96868" y="2202358"/>
            <a:ext cx="88899" cy="888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2996868" y="1959006"/>
            <a:ext cx="8859732" cy="3151002"/>
          </a:xfrm>
          <a:prstGeom prst="rect">
            <a:avLst/>
          </a:prstGeom>
        </p:spPr>
        <p:txBody>
          <a:bodyPr vert="horz" wrap="square" lIns="0" tIns="215022" rIns="0" bIns="0" rtlCol="0">
            <a:spAutoFit/>
          </a:bodyPr>
          <a:lstStyle/>
          <a:p>
            <a:pPr marL="383136">
              <a:spcBef>
                <a:spcPts val="67"/>
              </a:spcBef>
            </a:pPr>
            <a:r>
              <a:rPr spc="93" dirty="0"/>
              <a:t>Form </a:t>
            </a:r>
            <a:r>
              <a:rPr spc="107" dirty="0"/>
              <a:t>des</a:t>
            </a:r>
            <a:r>
              <a:rPr spc="93" dirty="0"/>
              <a:t> </a:t>
            </a:r>
            <a:r>
              <a:rPr spc="60" dirty="0"/>
              <a:t>formativen</a:t>
            </a:r>
            <a:r>
              <a:rPr spc="93" dirty="0"/>
              <a:t> </a:t>
            </a:r>
            <a:r>
              <a:rPr spc="113" dirty="0"/>
              <a:t>Assessments</a:t>
            </a:r>
            <a:r>
              <a:rPr spc="97" dirty="0"/>
              <a:t> </a:t>
            </a:r>
            <a:r>
              <a:rPr spc="50" dirty="0"/>
              <a:t>im</a:t>
            </a:r>
            <a:r>
              <a:rPr spc="93" dirty="0"/>
              <a:t> </a:t>
            </a:r>
            <a:r>
              <a:rPr spc="87" dirty="0"/>
              <a:t>vgl.</a:t>
            </a:r>
            <a:r>
              <a:rPr spc="93" dirty="0"/>
              <a:t> </a:t>
            </a:r>
            <a:r>
              <a:rPr spc="87" dirty="0"/>
              <a:t>zum</a:t>
            </a:r>
            <a:r>
              <a:rPr spc="93" dirty="0"/>
              <a:t> </a:t>
            </a:r>
            <a:r>
              <a:rPr spc="70" dirty="0"/>
              <a:t>summativen</a:t>
            </a:r>
          </a:p>
          <a:p>
            <a:pPr marL="383136">
              <a:spcBef>
                <a:spcPts val="1800"/>
              </a:spcBef>
            </a:pPr>
            <a:r>
              <a:rPr spc="107" dirty="0"/>
              <a:t>Assessments</a:t>
            </a:r>
          </a:p>
          <a:p>
            <a:pPr marL="383136" marR="3387">
              <a:lnSpc>
                <a:spcPct val="175000"/>
              </a:lnSpc>
            </a:pPr>
            <a:r>
              <a:rPr spc="87" dirty="0"/>
              <a:t>Aufgaben</a:t>
            </a:r>
            <a:r>
              <a:rPr spc="93" dirty="0"/>
              <a:t> </a:t>
            </a:r>
            <a:r>
              <a:rPr spc="83" dirty="0"/>
              <a:t>und</a:t>
            </a:r>
            <a:r>
              <a:rPr spc="97" dirty="0"/>
              <a:t> Leistungen</a:t>
            </a:r>
            <a:r>
              <a:rPr spc="93" dirty="0"/>
              <a:t> </a:t>
            </a:r>
            <a:r>
              <a:rPr spc="60" dirty="0"/>
              <a:t>werden</a:t>
            </a:r>
            <a:r>
              <a:rPr spc="97" dirty="0"/>
              <a:t> zu</a:t>
            </a:r>
            <a:r>
              <a:rPr spc="93" dirty="0"/>
              <a:t> </a:t>
            </a:r>
            <a:r>
              <a:rPr spc="70" dirty="0"/>
              <a:t>mehreren</a:t>
            </a:r>
            <a:r>
              <a:rPr spc="97" dirty="0"/>
              <a:t> </a:t>
            </a:r>
            <a:r>
              <a:rPr spc="70" dirty="0"/>
              <a:t>Zeitpunkten während</a:t>
            </a:r>
            <a:r>
              <a:rPr spc="100" dirty="0"/>
              <a:t> </a:t>
            </a:r>
            <a:r>
              <a:rPr spc="107" dirty="0"/>
              <a:t>des</a:t>
            </a:r>
            <a:r>
              <a:rPr spc="103" dirty="0"/>
              <a:t> </a:t>
            </a:r>
            <a:r>
              <a:rPr spc="103" dirty="0" err="1"/>
              <a:t>Lernprozess</a:t>
            </a:r>
            <a:r>
              <a:rPr lang="de-DE" spc="103" dirty="0"/>
              <a:t>es</a:t>
            </a:r>
            <a:r>
              <a:rPr spc="100" dirty="0"/>
              <a:t> </a:t>
            </a:r>
            <a:r>
              <a:rPr spc="57" dirty="0"/>
              <a:t>bearbeitet</a:t>
            </a:r>
          </a:p>
          <a:p>
            <a:pPr marL="383136" marR="444522">
              <a:lnSpc>
                <a:spcPct val="175000"/>
              </a:lnSpc>
            </a:pPr>
            <a:r>
              <a:rPr spc="67" dirty="0"/>
              <a:t>Ziel:</a:t>
            </a:r>
            <a:r>
              <a:rPr spc="97" dirty="0"/>
              <a:t> </a:t>
            </a:r>
            <a:r>
              <a:rPr spc="83" dirty="0"/>
              <a:t>ist</a:t>
            </a:r>
            <a:r>
              <a:rPr spc="97" dirty="0"/>
              <a:t> </a:t>
            </a:r>
            <a:r>
              <a:rPr spc="117" dirty="0"/>
              <a:t>es</a:t>
            </a:r>
            <a:r>
              <a:rPr spc="97" dirty="0"/>
              <a:t> </a:t>
            </a:r>
            <a:r>
              <a:rPr spc="87" dirty="0"/>
              <a:t>Lernen</a:t>
            </a:r>
            <a:r>
              <a:rPr spc="97" dirty="0"/>
              <a:t> </a:t>
            </a:r>
            <a:r>
              <a:rPr spc="113" dirty="0"/>
              <a:t>als</a:t>
            </a:r>
            <a:r>
              <a:rPr spc="97" dirty="0"/>
              <a:t> </a:t>
            </a:r>
            <a:r>
              <a:rPr spc="110" dirty="0"/>
              <a:t>Prozess</a:t>
            </a:r>
            <a:r>
              <a:rPr spc="97" dirty="0"/>
              <a:t> zu </a:t>
            </a:r>
            <a:r>
              <a:rPr spc="76" dirty="0"/>
              <a:t>betrachten</a:t>
            </a:r>
            <a:r>
              <a:rPr spc="97" dirty="0"/>
              <a:t> </a:t>
            </a:r>
            <a:r>
              <a:rPr spc="83" dirty="0"/>
              <a:t>und</a:t>
            </a:r>
            <a:r>
              <a:rPr spc="97" dirty="0"/>
              <a:t> </a:t>
            </a:r>
            <a:r>
              <a:rPr spc="70" dirty="0"/>
              <a:t>gezielt </a:t>
            </a:r>
            <a:r>
              <a:rPr spc="103" dirty="0"/>
              <a:t>Feedback</a:t>
            </a:r>
            <a:r>
              <a:rPr spc="90" dirty="0"/>
              <a:t> </a:t>
            </a:r>
            <a:r>
              <a:rPr spc="97" dirty="0"/>
              <a:t>zu</a:t>
            </a:r>
            <a:r>
              <a:rPr spc="93" dirty="0"/>
              <a:t> </a:t>
            </a:r>
            <a:r>
              <a:rPr spc="87" dirty="0"/>
              <a:t>geben</a:t>
            </a: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96868" y="3269158"/>
            <a:ext cx="88899" cy="888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96868" y="4335958"/>
            <a:ext cx="88899" cy="88899"/>
          </a:xfrm>
          <a:prstGeom prst="rect">
            <a:avLst/>
          </a:prstGeom>
        </p:spPr>
      </p:pic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1361104" y="956608"/>
            <a:ext cx="6411296" cy="896891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8467">
              <a:spcBef>
                <a:spcPts val="73"/>
              </a:spcBef>
            </a:pPr>
            <a:r>
              <a:rPr spc="-7" dirty="0"/>
              <a:t>Portfolioprüfung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226395"/>
            <a:ext cx="2039873" cy="463160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512" y="151196"/>
            <a:ext cx="990599" cy="10667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58601" y="0"/>
            <a:ext cx="1530349" cy="15303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04640" y="2500808"/>
            <a:ext cx="6318249" cy="42163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96868" y="2202358"/>
            <a:ext cx="88899" cy="88899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478949" y="940668"/>
            <a:ext cx="7775363" cy="1932816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8467">
              <a:spcBef>
                <a:spcPts val="73"/>
              </a:spcBef>
            </a:pPr>
            <a:r>
              <a:rPr spc="-7" dirty="0"/>
              <a:t>Chancen</a:t>
            </a:r>
          </a:p>
          <a:p>
            <a:pPr marL="1739987" marR="3387">
              <a:lnSpc>
                <a:spcPct val="175000"/>
              </a:lnSpc>
              <a:spcBef>
                <a:spcPts val="190"/>
              </a:spcBef>
            </a:pPr>
            <a:r>
              <a:rPr sz="2000" spc="93" dirty="0">
                <a:latin typeface="Calibri"/>
                <a:cs typeface="Calibri"/>
              </a:rPr>
              <a:t>Einstieg </a:t>
            </a:r>
            <a:r>
              <a:rPr sz="2000" spc="57" dirty="0">
                <a:latin typeface="Calibri"/>
                <a:cs typeface="Calibri"/>
              </a:rPr>
              <a:t>bzw.</a:t>
            </a:r>
            <a:r>
              <a:rPr sz="2000" spc="93" dirty="0">
                <a:latin typeface="Calibri"/>
                <a:cs typeface="Calibri"/>
              </a:rPr>
              <a:t> </a:t>
            </a:r>
            <a:r>
              <a:rPr sz="2000" spc="80" dirty="0">
                <a:latin typeface="Calibri"/>
                <a:cs typeface="Calibri"/>
              </a:rPr>
              <a:t>Hinführung</a:t>
            </a:r>
            <a:r>
              <a:rPr sz="2000" spc="93" dirty="0">
                <a:latin typeface="Calibri"/>
                <a:cs typeface="Calibri"/>
              </a:rPr>
              <a:t> </a:t>
            </a:r>
            <a:r>
              <a:rPr sz="2000" spc="60" dirty="0">
                <a:latin typeface="Calibri"/>
                <a:cs typeface="Calibri"/>
              </a:rPr>
              <a:t>in</a:t>
            </a:r>
            <a:r>
              <a:rPr sz="2000" spc="93" dirty="0">
                <a:latin typeface="Calibri"/>
                <a:cs typeface="Calibri"/>
              </a:rPr>
              <a:t> </a:t>
            </a:r>
            <a:r>
              <a:rPr sz="2000" spc="97" dirty="0">
                <a:latin typeface="Calibri"/>
                <a:cs typeface="Calibri"/>
              </a:rPr>
              <a:t>Richtung</a:t>
            </a:r>
            <a:r>
              <a:rPr sz="2000" spc="93" dirty="0">
                <a:latin typeface="Calibri"/>
                <a:cs typeface="Calibri"/>
              </a:rPr>
              <a:t> </a:t>
            </a:r>
            <a:r>
              <a:rPr sz="2000" spc="60" dirty="0">
                <a:latin typeface="Calibri"/>
                <a:cs typeface="Calibri"/>
              </a:rPr>
              <a:t>Neue</a:t>
            </a:r>
            <a:r>
              <a:rPr sz="2000" spc="93" dirty="0">
                <a:latin typeface="Calibri"/>
                <a:cs typeface="Calibri"/>
              </a:rPr>
              <a:t> </a:t>
            </a:r>
            <a:r>
              <a:rPr sz="2000" spc="117" dirty="0">
                <a:latin typeface="Calibri"/>
                <a:cs typeface="Calibri"/>
              </a:rPr>
              <a:t>Lern-</a:t>
            </a:r>
            <a:r>
              <a:rPr sz="2000" spc="93" dirty="0">
                <a:latin typeface="Calibri"/>
                <a:cs typeface="Calibri"/>
              </a:rPr>
              <a:t> </a:t>
            </a:r>
            <a:r>
              <a:rPr sz="2000" spc="67" dirty="0">
                <a:latin typeface="Calibri"/>
                <a:cs typeface="Calibri"/>
              </a:rPr>
              <a:t>und </a:t>
            </a:r>
            <a:r>
              <a:rPr sz="2000" spc="83" dirty="0">
                <a:latin typeface="Calibri"/>
                <a:cs typeface="Calibri"/>
              </a:rPr>
              <a:t>Prüfungskultur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497734" y="6155308"/>
            <a:ext cx="121497" cy="213670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1333" kern="0" spc="107" dirty="0">
                <a:solidFill>
                  <a:sysClr val="windowText" lastClr="000000"/>
                </a:solidFill>
                <a:latin typeface="Calibri"/>
                <a:cs typeface="Calibri"/>
              </a:rPr>
              <a:t>4</a:t>
            </a:r>
            <a:endParaRPr sz="1333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83063" y="6375508"/>
            <a:ext cx="2566247" cy="213670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1333" kern="0" spc="47" dirty="0">
                <a:solidFill>
                  <a:sysClr val="windowText" lastClr="000000"/>
                </a:solidFill>
                <a:latin typeface="Calibri"/>
                <a:cs typeface="Calibri"/>
              </a:rPr>
              <a:t>Kirchhöfer</a:t>
            </a:r>
            <a:r>
              <a:rPr sz="1333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333" kern="0" spc="107" dirty="0">
                <a:solidFill>
                  <a:sysClr val="windowText" lastClr="000000"/>
                </a:solidFill>
                <a:latin typeface="Calibri"/>
                <a:cs typeface="Calibri"/>
              </a:rPr>
              <a:t>(2004),</a:t>
            </a:r>
            <a:r>
              <a:rPr sz="1333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333" kern="0" dirty="0">
                <a:solidFill>
                  <a:sysClr val="windowText" lastClr="000000"/>
                </a:solidFill>
                <a:latin typeface="Calibri"/>
                <a:cs typeface="Calibri"/>
              </a:rPr>
              <a:t>Winter</a:t>
            </a:r>
            <a:r>
              <a:rPr sz="1333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333" kern="0" spc="103" dirty="0">
                <a:solidFill>
                  <a:sysClr val="windowText" lastClr="000000"/>
                </a:solidFill>
                <a:latin typeface="Calibri"/>
                <a:cs typeface="Calibri"/>
              </a:rPr>
              <a:t>(2020)</a:t>
            </a:r>
            <a:endParaRPr sz="1333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226395"/>
            <a:ext cx="2039873" cy="463160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512" y="151196"/>
            <a:ext cx="990599" cy="10667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58601" y="0"/>
            <a:ext cx="1530349" cy="15303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96868" y="2345777"/>
            <a:ext cx="88899" cy="8889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210552" y="2216723"/>
            <a:ext cx="7045537" cy="3404095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2000" kern="0" spc="57" dirty="0">
                <a:solidFill>
                  <a:sysClr val="windowText" lastClr="000000"/>
                </a:solidFill>
                <a:latin typeface="Calibri"/>
                <a:cs typeface="Calibri"/>
              </a:rPr>
              <a:t>Portfolio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123" dirty="0">
                <a:solidFill>
                  <a:sysClr val="windowText" lastClr="000000"/>
                </a:solidFill>
                <a:latin typeface="Calibri"/>
                <a:cs typeface="Calibri"/>
              </a:rPr>
              <a:t>muss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113" dirty="0">
                <a:solidFill>
                  <a:sysClr val="windowText" lastClr="000000"/>
                </a:solidFill>
                <a:latin typeface="Calibri"/>
                <a:cs typeface="Calibri"/>
              </a:rPr>
              <a:t>als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87" dirty="0">
                <a:solidFill>
                  <a:sysClr val="windowText" lastClr="000000"/>
                </a:solidFill>
                <a:latin typeface="Calibri"/>
                <a:cs typeface="Calibri"/>
              </a:rPr>
              <a:t>mögliche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Prüfungsleistung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60" dirty="0">
                <a:solidFill>
                  <a:sysClr val="windowText" lastClr="000000"/>
                </a:solidFill>
                <a:latin typeface="Calibri"/>
                <a:cs typeface="Calibri"/>
              </a:rPr>
              <a:t>oder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8467" defTabSz="609630">
              <a:spcBef>
                <a:spcPts val="1800"/>
              </a:spcBef>
            </a:pPr>
            <a:r>
              <a:rPr sz="2000" kern="0" spc="90" dirty="0">
                <a:solidFill>
                  <a:sysClr val="windowText" lastClr="000000"/>
                </a:solidFill>
                <a:latin typeface="Calibri"/>
                <a:cs typeface="Calibri"/>
              </a:rPr>
              <a:t>Prüfungsnebenleistung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60" dirty="0">
                <a:solidFill>
                  <a:sysClr val="windowText" lastClr="000000"/>
                </a:solidFill>
                <a:latin typeface="Calibri"/>
                <a:cs typeface="Calibri"/>
              </a:rPr>
              <a:t>in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6" dirty="0">
                <a:solidFill>
                  <a:sysClr val="windowText" lastClr="000000"/>
                </a:solidFill>
                <a:latin typeface="Calibri"/>
                <a:cs typeface="Calibri"/>
              </a:rPr>
              <a:t>der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6" dirty="0">
                <a:solidFill>
                  <a:sysClr val="windowText" lastClr="000000"/>
                </a:solidFill>
                <a:latin typeface="Calibri"/>
                <a:cs typeface="Calibri"/>
              </a:rPr>
              <a:t>Modulbeschreibung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3" dirty="0">
                <a:solidFill>
                  <a:sysClr val="windowText" lastClr="000000"/>
                </a:solidFill>
                <a:latin typeface="Calibri"/>
                <a:cs typeface="Calibri"/>
              </a:rPr>
              <a:t>auftauchen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8467" marR="299312" defTabSz="609630">
              <a:lnSpc>
                <a:spcPct val="175000"/>
              </a:lnSpc>
              <a:spcBef>
                <a:spcPts val="1787"/>
              </a:spcBef>
            </a:pPr>
            <a:r>
              <a:rPr sz="2000" kern="0" spc="57" dirty="0">
                <a:solidFill>
                  <a:sysClr val="windowText" lastClr="000000"/>
                </a:solidFill>
                <a:latin typeface="Calibri"/>
                <a:cs typeface="Calibri"/>
              </a:rPr>
              <a:t>Möglichkeiten: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Lerntagebuch,</a:t>
            </a:r>
            <a:r>
              <a:rPr sz="2000" kern="0" spc="10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80" dirty="0">
                <a:solidFill>
                  <a:sysClr val="windowText" lastClr="000000"/>
                </a:solidFill>
                <a:latin typeface="Calibri"/>
                <a:cs typeface="Calibri"/>
              </a:rPr>
              <a:t>Bereitstellung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3" dirty="0">
                <a:solidFill>
                  <a:sysClr val="windowText" lastClr="000000"/>
                </a:solidFill>
                <a:latin typeface="Calibri"/>
                <a:cs typeface="Calibri"/>
              </a:rPr>
              <a:t>von</a:t>
            </a:r>
            <a:r>
              <a:rPr sz="2000" kern="0" spc="10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3" dirty="0">
                <a:solidFill>
                  <a:sysClr val="windowText" lastClr="000000"/>
                </a:solidFill>
                <a:latin typeface="Calibri"/>
                <a:cs typeface="Calibri"/>
              </a:rPr>
              <a:t>Aufgaben, </a:t>
            </a:r>
            <a:r>
              <a:rPr sz="2000" kern="0" spc="67" dirty="0">
                <a:solidFill>
                  <a:sysClr val="windowText" lastClr="000000"/>
                </a:solidFill>
                <a:latin typeface="Calibri"/>
                <a:cs typeface="Calibri"/>
              </a:rPr>
              <a:t>Projektarbeit,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Forschungsportfolios,</a:t>
            </a:r>
            <a:r>
              <a:rPr sz="2000" kern="0" spc="10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57" dirty="0">
                <a:solidFill>
                  <a:sysClr val="windowText" lastClr="000000"/>
                </a:solidFill>
                <a:latin typeface="Calibri"/>
                <a:cs typeface="Calibri"/>
              </a:rPr>
              <a:t>etc.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8467" marR="293808" defTabSz="609630">
              <a:lnSpc>
                <a:spcPct val="175000"/>
              </a:lnSpc>
              <a:spcBef>
                <a:spcPts val="1790"/>
              </a:spcBef>
            </a:pPr>
            <a:r>
              <a:rPr sz="2000" kern="0" spc="90" dirty="0">
                <a:solidFill>
                  <a:sysClr val="windowText" lastClr="000000"/>
                </a:solidFill>
                <a:latin typeface="Calibri"/>
                <a:cs typeface="Calibri"/>
              </a:rPr>
              <a:t>guter</a:t>
            </a:r>
            <a:r>
              <a:rPr sz="2000" kern="0" spc="11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140" dirty="0">
                <a:solidFill>
                  <a:sysClr val="windowText" lastClr="000000"/>
                </a:solidFill>
                <a:latin typeface="Calibri"/>
                <a:cs typeface="Calibri"/>
              </a:rPr>
              <a:t>Zugang</a:t>
            </a:r>
            <a:r>
              <a:rPr sz="2000" kern="0" spc="11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zu</a:t>
            </a:r>
            <a:r>
              <a:rPr sz="2000" kern="0" spc="11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107" dirty="0">
                <a:solidFill>
                  <a:sysClr val="windowText" lastClr="000000"/>
                </a:solidFill>
                <a:latin typeface="Calibri"/>
                <a:cs typeface="Calibri"/>
              </a:rPr>
              <a:t>H5P</a:t>
            </a:r>
            <a:r>
              <a:rPr sz="2000" kern="0" spc="11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6" dirty="0">
                <a:solidFill>
                  <a:sysClr val="windowText" lastClr="000000"/>
                </a:solidFill>
                <a:latin typeface="Calibri"/>
                <a:cs typeface="Calibri"/>
              </a:rPr>
              <a:t>z.B.</a:t>
            </a:r>
            <a:r>
              <a:rPr sz="2000" kern="0" spc="11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6" dirty="0">
                <a:solidFill>
                  <a:sysClr val="windowText" lastClr="000000"/>
                </a:solidFill>
                <a:latin typeface="Calibri"/>
                <a:cs typeface="Calibri"/>
              </a:rPr>
              <a:t>über</a:t>
            </a:r>
            <a:r>
              <a:rPr sz="2000" kern="0" spc="11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Moodle,</a:t>
            </a:r>
            <a:r>
              <a:rPr sz="2000" kern="0" spc="11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123" dirty="0">
                <a:solidFill>
                  <a:sysClr val="windowText" lastClr="000000"/>
                </a:solidFill>
                <a:latin typeface="Calibri"/>
                <a:cs typeface="Calibri"/>
              </a:rPr>
              <a:t>Ilias</a:t>
            </a:r>
            <a:r>
              <a:rPr sz="2000" kern="0" spc="11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3" dirty="0">
                <a:solidFill>
                  <a:sysClr val="windowText" lastClr="000000"/>
                </a:solidFill>
                <a:latin typeface="Calibri"/>
                <a:cs typeface="Calibri"/>
              </a:rPr>
              <a:t>oder</a:t>
            </a:r>
            <a:r>
              <a:rPr sz="2000" kern="0" spc="12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83" dirty="0">
                <a:solidFill>
                  <a:sysClr val="windowText" lastClr="000000"/>
                </a:solidFill>
                <a:latin typeface="Calibri"/>
                <a:cs typeface="Calibri"/>
              </a:rPr>
              <a:t>ähnliches 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(Lumi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60" dirty="0">
                <a:solidFill>
                  <a:sysClr val="windowText" lastClr="000000"/>
                </a:solidFill>
                <a:latin typeface="Calibri"/>
                <a:cs typeface="Calibri"/>
              </a:rPr>
              <a:t>würde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90" dirty="0">
                <a:solidFill>
                  <a:sysClr val="windowText" lastClr="000000"/>
                </a:solidFill>
                <a:latin typeface="Calibri"/>
                <a:cs typeface="Calibri"/>
              </a:rPr>
              <a:t>ich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57" dirty="0">
                <a:solidFill>
                  <a:sysClr val="windowText" lastClr="000000"/>
                </a:solidFill>
                <a:latin typeface="Calibri"/>
                <a:cs typeface="Calibri"/>
              </a:rPr>
              <a:t>für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Leistungsbewertung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6" dirty="0">
                <a:solidFill>
                  <a:sysClr val="windowText" lastClr="000000"/>
                </a:solidFill>
                <a:latin typeface="Calibri"/>
                <a:cs typeface="Calibri"/>
              </a:rPr>
              <a:t>nicht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63" dirty="0">
                <a:solidFill>
                  <a:sysClr val="windowText" lastClr="000000"/>
                </a:solidFill>
                <a:latin typeface="Calibri"/>
                <a:cs typeface="Calibri"/>
              </a:rPr>
              <a:t>empfehlen)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770110" y="1011610"/>
            <a:ext cx="5883757" cy="896891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8467">
              <a:spcBef>
                <a:spcPts val="73"/>
              </a:spcBef>
            </a:pPr>
            <a:r>
              <a:rPr spc="-7" dirty="0"/>
              <a:t>Vorraussetzungen</a:t>
            </a: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96868" y="3639788"/>
            <a:ext cx="88899" cy="8889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96868" y="4933800"/>
            <a:ext cx="88899" cy="8889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646371"/>
            <a:ext cx="1753037" cy="421162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512" y="151196"/>
            <a:ext cx="990599" cy="10667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58601" y="0"/>
            <a:ext cx="1530349" cy="153034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" y="3548383"/>
            <a:ext cx="11557423" cy="3309620"/>
            <a:chOff x="0" y="5322575"/>
            <a:chExt cx="17336135" cy="496443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5322575"/>
              <a:ext cx="8493387" cy="49434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11200" y="5322576"/>
              <a:ext cx="8924924" cy="4964423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532956" y="694551"/>
            <a:ext cx="3313853" cy="896891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8467">
              <a:spcBef>
                <a:spcPts val="73"/>
              </a:spcBef>
            </a:pPr>
            <a:r>
              <a:rPr spc="-27" dirty="0"/>
              <a:t>E-</a:t>
            </a:r>
            <a:r>
              <a:rPr spc="-7" dirty="0"/>
              <a:t>Portfolio</a:t>
            </a:r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02761" y="2062172"/>
            <a:ext cx="82550" cy="8254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806722" y="1866164"/>
            <a:ext cx="8268970" cy="1440224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marR="5180165" defTabSz="609630">
              <a:lnSpc>
                <a:spcPct val="127200"/>
              </a:lnSpc>
              <a:spcBef>
                <a:spcPts val="67"/>
              </a:spcBef>
            </a:pPr>
            <a:r>
              <a:rPr sz="1867" kern="0" spc="76" dirty="0">
                <a:solidFill>
                  <a:sysClr val="windowText" lastClr="000000"/>
                </a:solidFill>
                <a:latin typeface="Calibri"/>
                <a:cs typeface="Calibri"/>
              </a:rPr>
              <a:t>erster</a:t>
            </a:r>
            <a:r>
              <a:rPr sz="1867" kern="0" spc="8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867" kern="0" spc="67" dirty="0">
                <a:solidFill>
                  <a:sysClr val="windowText" lastClr="000000"/>
                </a:solidFill>
                <a:latin typeface="Calibri"/>
                <a:cs typeface="Calibri"/>
              </a:rPr>
              <a:t>Durchlauf</a:t>
            </a:r>
            <a:r>
              <a:rPr sz="1867" kern="0" spc="90" dirty="0">
                <a:solidFill>
                  <a:sysClr val="windowText" lastClr="000000"/>
                </a:solidFill>
                <a:latin typeface="Calibri"/>
                <a:cs typeface="Calibri"/>
              </a:rPr>
              <a:t> dieses</a:t>
            </a:r>
            <a:r>
              <a:rPr sz="1867" kern="0" spc="8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867" kern="0" spc="143" dirty="0">
                <a:solidFill>
                  <a:sysClr val="windowText" lastClr="000000"/>
                </a:solidFill>
                <a:latin typeface="Calibri"/>
                <a:cs typeface="Calibri"/>
              </a:rPr>
              <a:t>SoSe </a:t>
            </a:r>
            <a:r>
              <a:rPr sz="1867" kern="0" spc="107" dirty="0">
                <a:solidFill>
                  <a:sysClr val="windowText" lastClr="000000"/>
                </a:solidFill>
                <a:latin typeface="Calibri"/>
                <a:cs typeface="Calibri"/>
              </a:rPr>
              <a:t>als</a:t>
            </a:r>
            <a:r>
              <a:rPr sz="1867" kern="0" spc="8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867" kern="0" spc="73" dirty="0">
                <a:solidFill>
                  <a:sysClr val="windowText" lastClr="000000"/>
                </a:solidFill>
                <a:latin typeface="Calibri"/>
                <a:cs typeface="Calibri"/>
              </a:rPr>
              <a:t>Prüfungsnebenleistung</a:t>
            </a:r>
            <a:endParaRPr sz="1867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8467" marR="3387" defTabSz="609630">
              <a:lnSpc>
                <a:spcPct val="127200"/>
              </a:lnSpc>
            </a:pPr>
            <a:r>
              <a:rPr sz="1867" kern="0" spc="53" dirty="0">
                <a:solidFill>
                  <a:sysClr val="windowText" lastClr="000000"/>
                </a:solidFill>
                <a:latin typeface="Calibri"/>
                <a:cs typeface="Calibri"/>
              </a:rPr>
              <a:t>freiwillige</a:t>
            </a:r>
            <a:r>
              <a:rPr sz="1867" kern="0" spc="9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867" kern="0" spc="37" dirty="0">
                <a:solidFill>
                  <a:sysClr val="windowText" lastClr="000000"/>
                </a:solidFill>
                <a:latin typeface="Calibri"/>
                <a:cs typeface="Calibri"/>
              </a:rPr>
              <a:t>Wahl</a:t>
            </a:r>
            <a:r>
              <a:rPr sz="1867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867" kern="0" spc="80" dirty="0">
                <a:solidFill>
                  <a:sysClr val="windowText" lastClr="000000"/>
                </a:solidFill>
                <a:latin typeface="Calibri"/>
                <a:cs typeface="Calibri"/>
              </a:rPr>
              <a:t>zwischen</a:t>
            </a:r>
            <a:r>
              <a:rPr sz="1867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867" kern="0" spc="153" dirty="0">
                <a:solidFill>
                  <a:sysClr val="windowText" lastClr="000000"/>
                </a:solidFill>
                <a:latin typeface="Calibri"/>
                <a:cs typeface="Calibri"/>
              </a:rPr>
              <a:t>E-</a:t>
            </a:r>
            <a:r>
              <a:rPr sz="1867" kern="0" spc="57" dirty="0">
                <a:solidFill>
                  <a:sysClr val="windowText" lastClr="000000"/>
                </a:solidFill>
                <a:latin typeface="Calibri"/>
                <a:cs typeface="Calibri"/>
              </a:rPr>
              <a:t>Portfolio</a:t>
            </a:r>
            <a:r>
              <a:rPr sz="1867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867" kern="0" spc="67" dirty="0">
                <a:solidFill>
                  <a:sysClr val="windowText" lastClr="000000"/>
                </a:solidFill>
                <a:latin typeface="Calibri"/>
                <a:cs typeface="Calibri"/>
              </a:rPr>
              <a:t>und</a:t>
            </a:r>
            <a:r>
              <a:rPr sz="1867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867" kern="0" spc="70" dirty="0">
                <a:solidFill>
                  <a:sysClr val="windowText" lastClr="000000"/>
                </a:solidFill>
                <a:latin typeface="Calibri"/>
                <a:cs typeface="Calibri"/>
              </a:rPr>
              <a:t>schriftlichen</a:t>
            </a:r>
            <a:r>
              <a:rPr sz="1867" kern="0" spc="9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867" kern="0" spc="57" dirty="0">
                <a:solidFill>
                  <a:sysClr val="windowText" lastClr="000000"/>
                </a:solidFill>
                <a:latin typeface="Calibri"/>
                <a:cs typeface="Calibri"/>
              </a:rPr>
              <a:t>Portfolio</a:t>
            </a:r>
            <a:r>
              <a:rPr sz="1867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1867" kern="0" spc="47" dirty="0">
                <a:solidFill>
                  <a:sysClr val="windowText" lastClr="000000"/>
                </a:solidFill>
                <a:latin typeface="Calibri"/>
                <a:cs typeface="Calibri"/>
              </a:rPr>
              <a:t>im</a:t>
            </a:r>
            <a:r>
              <a:rPr sz="1867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Sinne </a:t>
            </a:r>
            <a:r>
              <a:rPr sz="1867" kern="0" spc="50" dirty="0">
                <a:solidFill>
                  <a:sysClr val="windowText" lastClr="000000"/>
                </a:solidFill>
                <a:latin typeface="Calibri"/>
                <a:cs typeface="Calibri"/>
              </a:rPr>
              <a:t>einer </a:t>
            </a:r>
            <a:r>
              <a:rPr sz="1867" kern="0" spc="70" dirty="0">
                <a:solidFill>
                  <a:sysClr val="windowText" lastClr="000000"/>
                </a:solidFill>
                <a:latin typeface="Calibri"/>
                <a:cs typeface="Calibri"/>
              </a:rPr>
              <a:t>Hausarbeit</a:t>
            </a:r>
            <a:endParaRPr sz="1867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02761" y="2424121"/>
            <a:ext cx="82550" cy="8254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02761" y="2786071"/>
            <a:ext cx="82550" cy="8254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646371"/>
            <a:ext cx="1753037" cy="421162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512" y="151196"/>
            <a:ext cx="990599" cy="106679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8103492" y="0"/>
            <a:ext cx="4085590" cy="6620087"/>
            <a:chOff x="12155237" y="0"/>
            <a:chExt cx="6128385" cy="993013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987901" y="0"/>
              <a:ext cx="2295524" cy="22955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55237" y="1624073"/>
              <a:ext cx="4552949" cy="8305799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532956" y="694551"/>
            <a:ext cx="3313853" cy="896891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8467">
              <a:spcBef>
                <a:spcPts val="73"/>
              </a:spcBef>
            </a:pPr>
            <a:r>
              <a:rPr spc="-27" dirty="0"/>
              <a:t>E-</a:t>
            </a:r>
            <a:r>
              <a:rPr spc="-7" dirty="0"/>
              <a:t>Portfolio</a:t>
            </a:r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21811" y="2078428"/>
            <a:ext cx="88899" cy="8889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21811" y="2853128"/>
            <a:ext cx="88899" cy="888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00311" y="3817874"/>
            <a:ext cx="88899" cy="8889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78539" y="4438905"/>
            <a:ext cx="88899" cy="888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2560521" y="1866748"/>
            <a:ext cx="4628727" cy="4298698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283224" marR="8890" defTabSz="609630">
              <a:lnSpc>
                <a:spcPct val="127099"/>
              </a:lnSpc>
              <a:spcBef>
                <a:spcPts val="67"/>
              </a:spcBef>
            </a:pPr>
            <a:r>
              <a:rPr sz="2000" kern="0" spc="53" dirty="0">
                <a:solidFill>
                  <a:sysClr val="windowText" lastClr="000000"/>
                </a:solidFill>
                <a:latin typeface="Calibri"/>
                <a:cs typeface="Calibri"/>
              </a:rPr>
              <a:t>wird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6" dirty="0">
                <a:solidFill>
                  <a:sysClr val="windowText" lastClr="000000"/>
                </a:solidFill>
                <a:latin typeface="Calibri"/>
                <a:cs typeface="Calibri"/>
              </a:rPr>
              <a:t>bereits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an </a:t>
            </a:r>
            <a:r>
              <a:rPr sz="2000" kern="0" spc="70" dirty="0">
                <a:solidFill>
                  <a:sysClr val="windowText" lastClr="000000"/>
                </a:solidFill>
                <a:latin typeface="Calibri"/>
                <a:cs typeface="Calibri"/>
              </a:rPr>
              <a:t>mehrern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67" dirty="0">
                <a:solidFill>
                  <a:sysClr val="windowText" lastClr="000000"/>
                </a:solidFill>
                <a:latin typeface="Calibri"/>
                <a:cs typeface="Calibri"/>
              </a:rPr>
              <a:t>Universitäten </a:t>
            </a:r>
            <a:r>
              <a:rPr sz="2000" kern="0" spc="83" dirty="0">
                <a:solidFill>
                  <a:sysClr val="windowText" lastClr="000000"/>
                </a:solidFill>
                <a:latin typeface="Calibri"/>
                <a:cs typeface="Calibri"/>
              </a:rPr>
              <a:t>genutzt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3" dirty="0">
                <a:solidFill>
                  <a:sysClr val="windowText" lastClr="000000"/>
                </a:solidFill>
                <a:latin typeface="Calibri"/>
                <a:cs typeface="Calibri"/>
              </a:rPr>
              <a:t>vor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67" dirty="0">
                <a:solidFill>
                  <a:sysClr val="windowText" lastClr="000000"/>
                </a:solidFill>
                <a:latin typeface="Calibri"/>
                <a:cs typeface="Calibri"/>
              </a:rPr>
              <a:t>allem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60" dirty="0">
                <a:solidFill>
                  <a:sysClr val="windowText" lastClr="000000"/>
                </a:solidFill>
                <a:latin typeface="Calibri"/>
                <a:cs typeface="Calibri"/>
              </a:rPr>
              <a:t>in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-17" dirty="0">
                <a:solidFill>
                  <a:sysClr val="windowText" lastClr="000000"/>
                </a:solidFill>
                <a:latin typeface="Calibri"/>
                <a:cs typeface="Calibri"/>
              </a:rPr>
              <a:t>NRW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283224" defTabSz="609630">
              <a:spcBef>
                <a:spcPts val="650"/>
              </a:spcBef>
            </a:pPr>
            <a:r>
              <a:rPr sz="2000" kern="0" spc="76" dirty="0">
                <a:solidFill>
                  <a:sysClr val="windowText" lastClr="000000"/>
                </a:solidFill>
                <a:latin typeface="Calibri"/>
                <a:cs typeface="Calibri"/>
              </a:rPr>
              <a:t>z.B.</a:t>
            </a:r>
            <a:r>
              <a:rPr sz="2000" kern="0" spc="9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50" dirty="0">
                <a:solidFill>
                  <a:sysClr val="windowText" lastClr="000000"/>
                </a:solidFill>
                <a:latin typeface="Calibri"/>
                <a:cs typeface="Calibri"/>
              </a:rPr>
              <a:t>im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83" dirty="0">
                <a:solidFill>
                  <a:sysClr val="windowText" lastClr="000000"/>
                </a:solidFill>
                <a:latin typeface="Calibri"/>
                <a:cs typeface="Calibri"/>
              </a:rPr>
              <a:t>Rahmen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107" dirty="0">
                <a:solidFill>
                  <a:sysClr val="windowText" lastClr="000000"/>
                </a:solidFill>
                <a:latin typeface="Calibri"/>
                <a:cs typeface="Calibri"/>
              </a:rPr>
              <a:t>des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Praxissemesters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609630"/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609630">
              <a:spcBef>
                <a:spcPts val="313"/>
              </a:spcBef>
            </a:pP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39865" indent="-78321" defTabSz="609630"/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Grundgerüst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6" dirty="0">
                <a:solidFill>
                  <a:sysClr val="windowText" lastClr="000000"/>
                </a:solidFill>
                <a:latin typeface="Calibri"/>
                <a:cs typeface="Calibri"/>
              </a:rPr>
              <a:t>ist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57" dirty="0">
                <a:solidFill>
                  <a:sysClr val="windowText" lastClr="000000"/>
                </a:solidFill>
                <a:latin typeface="Calibri"/>
                <a:cs typeface="Calibri"/>
              </a:rPr>
              <a:t>ein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0" dirty="0">
                <a:solidFill>
                  <a:sysClr val="windowText" lastClr="000000"/>
                </a:solidFill>
                <a:latin typeface="Calibri"/>
                <a:cs typeface="Calibri"/>
              </a:rPr>
              <a:t>interaktives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Buch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39865" marR="3387" defTabSz="609630">
              <a:lnSpc>
                <a:spcPct val="127099"/>
              </a:lnSpc>
              <a:spcBef>
                <a:spcPts val="1840"/>
              </a:spcBef>
            </a:pPr>
            <a:r>
              <a:rPr sz="2000" kern="0" spc="76" dirty="0">
                <a:solidFill>
                  <a:sysClr val="windowText" lastClr="000000"/>
                </a:solidFill>
                <a:latin typeface="Calibri"/>
                <a:cs typeface="Calibri"/>
              </a:rPr>
              <a:t>zahlreiche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6" dirty="0">
                <a:solidFill>
                  <a:sysClr val="windowText" lastClr="000000"/>
                </a:solidFill>
                <a:latin typeface="Calibri"/>
                <a:cs typeface="Calibri"/>
              </a:rPr>
              <a:t>Gestaltungsmöglichkeiten über</a:t>
            </a:r>
            <a:r>
              <a:rPr sz="2000" kern="0" spc="9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80" dirty="0">
                <a:solidFill>
                  <a:sysClr val="windowText" lastClr="000000"/>
                </a:solidFill>
                <a:latin typeface="Calibri"/>
                <a:cs typeface="Calibri"/>
              </a:rPr>
              <a:t>verschiedene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6" dirty="0">
                <a:solidFill>
                  <a:sysClr val="windowText" lastClr="000000"/>
                </a:solidFill>
                <a:latin typeface="Calibri"/>
                <a:cs typeface="Calibri"/>
              </a:rPr>
              <a:t>Inhaltstypen: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609630">
              <a:spcBef>
                <a:spcPts val="607"/>
              </a:spcBef>
            </a:pP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8467" marR="481354" defTabSz="609630">
              <a:lnSpc>
                <a:spcPct val="127099"/>
              </a:lnSpc>
            </a:pPr>
            <a:r>
              <a:rPr sz="2000" u="heavy" kern="0" spc="9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8"/>
              </a:rPr>
              <a:t>https://h5p.org/content-</a:t>
            </a:r>
            <a:r>
              <a:rPr sz="2000" u="heavy" kern="0" spc="-9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8"/>
              </a:rPr>
              <a:t>t</a:t>
            </a:r>
            <a:r>
              <a:rPr sz="2000" kern="0" spc="-90" dirty="0">
                <a:solidFill>
                  <a:sysClr val="windowText" lastClr="000000"/>
                </a:solidFill>
                <a:latin typeface="Calibri"/>
                <a:cs typeface="Calibri"/>
                <a:hlinkClick r:id="rId8"/>
              </a:rPr>
              <a:t>y</a:t>
            </a:r>
            <a:r>
              <a:rPr sz="2000" u="heavy" kern="0" spc="-16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8"/>
              </a:rPr>
              <a:t> </a:t>
            </a:r>
            <a:r>
              <a:rPr sz="2000" u="heavy" kern="0" spc="127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8"/>
              </a:rPr>
              <a:t>pes-</a:t>
            </a:r>
            <a:r>
              <a:rPr sz="2000" u="heavy" kern="0" spc="103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8"/>
              </a:rPr>
              <a:t>and-</a:t>
            </a:r>
            <a:r>
              <a:rPr sz="2000" u="heavy" kern="0" spc="76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8"/>
              </a:rPr>
              <a:t>applications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646371"/>
            <a:ext cx="1753037" cy="421162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512" y="151196"/>
            <a:ext cx="990599" cy="10667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58601" y="0"/>
            <a:ext cx="1530349" cy="1530349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532956" y="694551"/>
            <a:ext cx="3679613" cy="896891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8467">
              <a:spcBef>
                <a:spcPts val="73"/>
              </a:spcBef>
            </a:pPr>
            <a:r>
              <a:rPr spc="-7" dirty="0"/>
              <a:t>Erfahrungen</a:t>
            </a:r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21811" y="2078428"/>
            <a:ext cx="88899" cy="8889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3050915" y="1894320"/>
            <a:ext cx="7607686" cy="3470010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marR="976255">
              <a:lnSpc>
                <a:spcPct val="127099"/>
              </a:lnSpc>
              <a:spcBef>
                <a:spcPts val="67"/>
              </a:spcBef>
            </a:pPr>
            <a:r>
              <a:rPr spc="83" dirty="0"/>
              <a:t>Studierende</a:t>
            </a:r>
            <a:r>
              <a:rPr spc="100" dirty="0"/>
              <a:t> </a:t>
            </a:r>
            <a:r>
              <a:rPr spc="76" dirty="0"/>
              <a:t>benötigen</a:t>
            </a:r>
            <a:r>
              <a:rPr spc="103" dirty="0"/>
              <a:t> </a:t>
            </a:r>
            <a:r>
              <a:rPr spc="80" dirty="0"/>
              <a:t>Einführung,</a:t>
            </a:r>
            <a:r>
              <a:rPr spc="100" dirty="0"/>
              <a:t> </a:t>
            </a:r>
            <a:r>
              <a:rPr spc="117" dirty="0"/>
              <a:t>es</a:t>
            </a:r>
            <a:r>
              <a:rPr spc="103" dirty="0"/>
              <a:t> </a:t>
            </a:r>
            <a:r>
              <a:rPr spc="83" dirty="0"/>
              <a:t>ist</a:t>
            </a:r>
            <a:r>
              <a:rPr spc="103" dirty="0"/>
              <a:t> zunächst</a:t>
            </a:r>
            <a:r>
              <a:rPr spc="100" dirty="0"/>
              <a:t> </a:t>
            </a:r>
            <a:r>
              <a:rPr spc="43" dirty="0"/>
              <a:t>eine </a:t>
            </a:r>
            <a:r>
              <a:rPr spc="70" dirty="0"/>
              <a:t>Hemmschwelle</a:t>
            </a:r>
            <a:r>
              <a:rPr spc="123" dirty="0"/>
              <a:t> </a:t>
            </a:r>
            <a:r>
              <a:rPr spc="73" dirty="0"/>
              <a:t>vorhanden</a:t>
            </a:r>
          </a:p>
          <a:p>
            <a:pPr>
              <a:spcBef>
                <a:spcPts val="940"/>
              </a:spcBef>
            </a:pPr>
            <a:endParaRPr spc="73" dirty="0"/>
          </a:p>
          <a:p>
            <a:pPr marL="33868">
              <a:spcBef>
                <a:spcPts val="3"/>
              </a:spcBef>
            </a:pPr>
            <a:r>
              <a:rPr spc="160" dirty="0"/>
              <a:t>Ich</a:t>
            </a:r>
            <a:r>
              <a:rPr spc="93" dirty="0"/>
              <a:t> </a:t>
            </a:r>
            <a:r>
              <a:rPr spc="123" dirty="0"/>
              <a:t>muss</a:t>
            </a:r>
            <a:r>
              <a:rPr spc="97" dirty="0"/>
              <a:t> </a:t>
            </a:r>
            <a:r>
              <a:rPr spc="113" dirty="0"/>
              <a:t>als</a:t>
            </a:r>
            <a:r>
              <a:rPr spc="97" dirty="0"/>
              <a:t> </a:t>
            </a:r>
            <a:r>
              <a:rPr spc="60" dirty="0"/>
              <a:t>Dozentin</a:t>
            </a:r>
            <a:r>
              <a:rPr spc="97" dirty="0"/>
              <a:t> Struktur an </a:t>
            </a:r>
            <a:r>
              <a:rPr spc="76" dirty="0"/>
              <a:t>der</a:t>
            </a:r>
            <a:r>
              <a:rPr spc="93" dirty="0"/>
              <a:t> </a:t>
            </a:r>
            <a:r>
              <a:rPr spc="83" dirty="0"/>
              <a:t>richtigen</a:t>
            </a:r>
            <a:r>
              <a:rPr spc="97" dirty="0"/>
              <a:t> </a:t>
            </a:r>
            <a:r>
              <a:rPr spc="87" dirty="0"/>
              <a:t>Stelle</a:t>
            </a:r>
            <a:r>
              <a:rPr spc="97" dirty="0"/>
              <a:t> </a:t>
            </a:r>
            <a:r>
              <a:rPr spc="80" dirty="0"/>
              <a:t>vorgeben</a:t>
            </a:r>
          </a:p>
          <a:p>
            <a:pPr>
              <a:spcBef>
                <a:spcPts val="953"/>
              </a:spcBef>
            </a:pPr>
            <a:endParaRPr spc="80" dirty="0"/>
          </a:p>
          <a:p>
            <a:pPr marL="33868" marR="671863">
              <a:lnSpc>
                <a:spcPct val="127099"/>
              </a:lnSpc>
            </a:pPr>
            <a:r>
              <a:rPr spc="60" dirty="0"/>
              <a:t>die</a:t>
            </a:r>
            <a:r>
              <a:rPr spc="97" dirty="0"/>
              <a:t> </a:t>
            </a:r>
            <a:r>
              <a:rPr spc="70" dirty="0"/>
              <a:t>kreativen</a:t>
            </a:r>
            <a:r>
              <a:rPr spc="97" dirty="0"/>
              <a:t> </a:t>
            </a:r>
            <a:r>
              <a:rPr spc="60" dirty="0"/>
              <a:t>Möglichkeiten</a:t>
            </a:r>
            <a:r>
              <a:rPr spc="100" dirty="0"/>
              <a:t> </a:t>
            </a:r>
            <a:r>
              <a:rPr spc="97" dirty="0"/>
              <a:t>sind </a:t>
            </a:r>
            <a:r>
              <a:rPr spc="80" dirty="0"/>
              <a:t>bereichernd</a:t>
            </a:r>
            <a:r>
              <a:rPr spc="97" dirty="0"/>
              <a:t> </a:t>
            </a:r>
            <a:r>
              <a:rPr spc="83" dirty="0"/>
              <a:t>und</a:t>
            </a:r>
            <a:r>
              <a:rPr spc="100" dirty="0"/>
              <a:t> </a:t>
            </a:r>
            <a:r>
              <a:rPr spc="83" dirty="0"/>
              <a:t>machen Korrekturen</a:t>
            </a:r>
            <a:r>
              <a:rPr spc="90" dirty="0"/>
              <a:t> </a:t>
            </a:r>
            <a:r>
              <a:rPr spc="63" dirty="0"/>
              <a:t>leichter</a:t>
            </a:r>
          </a:p>
          <a:p>
            <a:pPr>
              <a:spcBef>
                <a:spcPts val="897"/>
              </a:spcBef>
            </a:pPr>
            <a:endParaRPr spc="63" dirty="0"/>
          </a:p>
          <a:p>
            <a:pPr marL="33868"/>
            <a:r>
              <a:rPr spc="67" dirty="0"/>
              <a:t>trotz</a:t>
            </a:r>
            <a:r>
              <a:rPr spc="97" dirty="0"/>
              <a:t> </a:t>
            </a:r>
            <a:r>
              <a:rPr spc="217" dirty="0"/>
              <a:t>KI</a:t>
            </a:r>
            <a:r>
              <a:rPr spc="97" dirty="0"/>
              <a:t> </a:t>
            </a:r>
            <a:r>
              <a:rPr spc="57" dirty="0"/>
              <a:t>viel</a:t>
            </a:r>
            <a:r>
              <a:rPr spc="97" dirty="0"/>
              <a:t> </a:t>
            </a:r>
            <a:r>
              <a:rPr spc="93" dirty="0"/>
              <a:t>Eigenleistung</a:t>
            </a:r>
            <a:r>
              <a:rPr spc="97" dirty="0"/>
              <a:t> </a:t>
            </a:r>
            <a:r>
              <a:rPr spc="60" dirty="0"/>
              <a:t>bei</a:t>
            </a:r>
            <a:r>
              <a:rPr spc="97" dirty="0"/>
              <a:t> </a:t>
            </a:r>
            <a:r>
              <a:rPr spc="83" dirty="0"/>
              <a:t>Studierenden</a:t>
            </a:r>
            <a:r>
              <a:rPr spc="97" dirty="0"/>
              <a:t> </a:t>
            </a:r>
            <a:r>
              <a:rPr spc="76" dirty="0"/>
              <a:t>erkennbar</a:t>
            </a: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47539" y="3200401"/>
            <a:ext cx="88899" cy="8889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47539" y="4019093"/>
            <a:ext cx="88899" cy="888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47539" y="5135423"/>
            <a:ext cx="88899" cy="8889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226395"/>
            <a:ext cx="2039873" cy="463160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512" y="151196"/>
            <a:ext cx="990599" cy="10667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58601" y="0"/>
            <a:ext cx="1530349" cy="15303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96868" y="2450081"/>
            <a:ext cx="88899" cy="8889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210552" y="2321028"/>
            <a:ext cx="5623983" cy="3391271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2000" kern="0" spc="73" dirty="0">
                <a:solidFill>
                  <a:sysClr val="windowText" lastClr="000000"/>
                </a:solidFill>
                <a:latin typeface="Calibri"/>
                <a:cs typeface="Calibri"/>
              </a:rPr>
              <a:t>hoher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0" dirty="0">
                <a:solidFill>
                  <a:sysClr val="windowText" lastClr="000000"/>
                </a:solidFill>
                <a:latin typeface="Calibri"/>
                <a:cs typeface="Calibri"/>
              </a:rPr>
              <a:t>zeitlicher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63" dirty="0">
                <a:solidFill>
                  <a:sysClr val="windowText" lastClr="000000"/>
                </a:solidFill>
                <a:latin typeface="Calibri"/>
                <a:cs typeface="Calibri"/>
              </a:rPr>
              <a:t>Aufwand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60" dirty="0">
                <a:solidFill>
                  <a:sysClr val="windowText" lastClr="000000"/>
                </a:solidFill>
                <a:latin typeface="Calibri"/>
                <a:cs typeface="Calibri"/>
              </a:rPr>
              <a:t>in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6" dirty="0">
                <a:solidFill>
                  <a:sysClr val="windowText" lastClr="000000"/>
                </a:solidFill>
                <a:latin typeface="Calibri"/>
                <a:cs typeface="Calibri"/>
              </a:rPr>
              <a:t>der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103" dirty="0">
                <a:solidFill>
                  <a:sysClr val="windowText" lastClr="000000"/>
                </a:solidFill>
                <a:latin typeface="Calibri"/>
                <a:cs typeface="Calibri"/>
              </a:rPr>
              <a:t>Einführungs-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67" dirty="0">
                <a:solidFill>
                  <a:sysClr val="windowText" lastClr="000000"/>
                </a:solidFill>
                <a:latin typeface="Calibri"/>
                <a:cs typeface="Calibri"/>
              </a:rPr>
              <a:t>und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8467" defTabSz="609630">
              <a:spcBef>
                <a:spcPts val="1800"/>
              </a:spcBef>
            </a:pPr>
            <a:r>
              <a:rPr sz="2000" kern="0" spc="87" dirty="0">
                <a:solidFill>
                  <a:sysClr val="windowText" lastClr="000000"/>
                </a:solidFill>
                <a:latin typeface="Calibri"/>
                <a:cs typeface="Calibri"/>
              </a:rPr>
              <a:t>Implementierungsphase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8467" defTabSz="609630">
              <a:spcBef>
                <a:spcPts val="2047"/>
              </a:spcBef>
            </a:pPr>
            <a:r>
              <a:rPr sz="2000" kern="0" spc="83" dirty="0">
                <a:solidFill>
                  <a:sysClr val="windowText" lastClr="000000"/>
                </a:solidFill>
                <a:latin typeface="Calibri"/>
                <a:cs typeface="Calibri"/>
              </a:rPr>
              <a:t>Studierende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6" dirty="0">
                <a:solidFill>
                  <a:sysClr val="windowText" lastClr="000000"/>
                </a:solidFill>
                <a:latin typeface="Calibri"/>
                <a:cs typeface="Calibri"/>
              </a:rPr>
              <a:t>benötigen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57" dirty="0">
                <a:solidFill>
                  <a:sysClr val="windowText" lastClr="000000"/>
                </a:solidFill>
                <a:latin typeface="Calibri"/>
                <a:cs typeface="Calibri"/>
              </a:rPr>
              <a:t>eine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87" dirty="0">
                <a:solidFill>
                  <a:sysClr val="windowText" lastClr="000000"/>
                </a:solidFill>
                <a:latin typeface="Calibri"/>
                <a:cs typeface="Calibri"/>
              </a:rPr>
              <a:t>Einführung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60" dirty="0">
                <a:solidFill>
                  <a:sysClr val="windowText" lastClr="000000"/>
                </a:solidFill>
                <a:latin typeface="Calibri"/>
                <a:cs typeface="Calibri"/>
              </a:rPr>
              <a:t>in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90" dirty="0">
                <a:solidFill>
                  <a:sysClr val="windowText" lastClr="000000"/>
                </a:solidFill>
                <a:latin typeface="Calibri"/>
                <a:cs typeface="Calibri"/>
              </a:rPr>
              <a:t>H5P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609630">
              <a:spcBef>
                <a:spcPts val="1083"/>
              </a:spcBef>
            </a:pP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8467" defTabSz="609630"/>
            <a:r>
              <a:rPr sz="2000" kern="0" spc="127" dirty="0">
                <a:solidFill>
                  <a:sysClr val="windowText" lastClr="000000"/>
                </a:solidFill>
                <a:latin typeface="Calibri"/>
                <a:cs typeface="Calibri"/>
              </a:rPr>
              <a:t>H5P-</a:t>
            </a:r>
            <a:r>
              <a:rPr sz="2000" kern="0" spc="60" dirty="0">
                <a:solidFill>
                  <a:sysClr val="windowText" lastClr="000000"/>
                </a:solidFill>
                <a:latin typeface="Calibri"/>
                <a:cs typeface="Calibri"/>
              </a:rPr>
              <a:t>Plattform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123" dirty="0">
                <a:solidFill>
                  <a:sysClr val="windowText" lastClr="000000"/>
                </a:solidFill>
                <a:latin typeface="Calibri"/>
                <a:cs typeface="Calibri"/>
              </a:rPr>
              <a:t>muss</a:t>
            </a:r>
            <a:r>
              <a:rPr sz="2000" kern="0" spc="10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93" dirty="0">
                <a:solidFill>
                  <a:sysClr val="windowText" lastClr="000000"/>
                </a:solidFill>
                <a:latin typeface="Calibri"/>
                <a:cs typeface="Calibri"/>
              </a:rPr>
              <a:t>technisch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3" dirty="0">
                <a:solidFill>
                  <a:sysClr val="windowText" lastClr="000000"/>
                </a:solidFill>
                <a:latin typeface="Calibri"/>
                <a:cs typeface="Calibri"/>
              </a:rPr>
              <a:t>bereitgestellt</a:t>
            </a:r>
            <a:r>
              <a:rPr sz="2000" kern="0" spc="10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3" dirty="0">
                <a:solidFill>
                  <a:sysClr val="windowText" lastClr="000000"/>
                </a:solidFill>
                <a:latin typeface="Calibri"/>
                <a:cs typeface="Calibri"/>
              </a:rPr>
              <a:t>sein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8467" marR="325560" defTabSz="609630">
              <a:lnSpc>
                <a:spcPct val="175000"/>
              </a:lnSpc>
              <a:spcBef>
                <a:spcPts val="1630"/>
              </a:spcBef>
            </a:pPr>
            <a:r>
              <a:rPr sz="2000" kern="0" spc="80" dirty="0">
                <a:solidFill>
                  <a:sysClr val="windowText" lastClr="000000"/>
                </a:solidFill>
                <a:latin typeface="Calibri"/>
                <a:cs typeface="Calibri"/>
              </a:rPr>
              <a:t>unklare</a:t>
            </a:r>
            <a:r>
              <a:rPr sz="2000" kern="0" spc="10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57" dirty="0">
                <a:solidFill>
                  <a:sysClr val="windowText" lastClr="000000"/>
                </a:solidFill>
                <a:latin typeface="Calibri"/>
                <a:cs typeface="Calibri"/>
              </a:rPr>
              <a:t>bzw.</a:t>
            </a:r>
            <a:r>
              <a:rPr sz="2000" kern="0" spc="10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zu</a:t>
            </a:r>
            <a:r>
              <a:rPr sz="2000" kern="0" spc="10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60" dirty="0">
                <a:solidFill>
                  <a:sysClr val="windowText" lastClr="000000"/>
                </a:solidFill>
                <a:latin typeface="Calibri"/>
                <a:cs typeface="Calibri"/>
              </a:rPr>
              <a:t>definierende</a:t>
            </a:r>
            <a:r>
              <a:rPr sz="2000" kern="0" spc="10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97" dirty="0">
                <a:solidFill>
                  <a:sysClr val="windowText" lastClr="000000"/>
                </a:solidFill>
                <a:latin typeface="Calibri"/>
                <a:cs typeface="Calibri"/>
              </a:rPr>
              <a:t>Bewertungs-</a:t>
            </a:r>
            <a:r>
              <a:rPr sz="2000" kern="0" spc="10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67" dirty="0">
                <a:solidFill>
                  <a:sysClr val="windowText" lastClr="000000"/>
                </a:solidFill>
                <a:latin typeface="Calibri"/>
                <a:cs typeface="Calibri"/>
              </a:rPr>
              <a:t>und </a:t>
            </a:r>
            <a:r>
              <a:rPr sz="2000" kern="0" spc="80" dirty="0">
                <a:solidFill>
                  <a:sysClr val="windowText" lastClr="000000"/>
                </a:solidFill>
                <a:latin typeface="Calibri"/>
                <a:cs typeface="Calibri"/>
              </a:rPr>
              <a:t>Benotungskriterien</a:t>
            </a:r>
            <a:r>
              <a:rPr sz="2000" kern="0" spc="11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durch</a:t>
            </a:r>
            <a:r>
              <a:rPr sz="2000" kern="0" spc="11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6" dirty="0">
                <a:solidFill>
                  <a:sysClr val="windowText" lastClr="000000"/>
                </a:solidFill>
                <a:latin typeface="Calibri"/>
                <a:cs typeface="Calibri"/>
              </a:rPr>
              <a:t>Lehrende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97733" y="6155308"/>
            <a:ext cx="115147" cy="213670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1333" kern="0" spc="60" dirty="0">
                <a:solidFill>
                  <a:sysClr val="windowText" lastClr="000000"/>
                </a:solidFill>
                <a:latin typeface="Calibri"/>
                <a:cs typeface="Calibri"/>
              </a:rPr>
              <a:t>9</a:t>
            </a:r>
            <a:endParaRPr sz="1333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912089" y="1166243"/>
            <a:ext cx="6446465" cy="896891"/>
          </a:xfrm>
          <a:prstGeom prst="rect">
            <a:avLst/>
          </a:prstGeom>
        </p:spPr>
        <p:txBody>
          <a:bodyPr vert="horz" wrap="square" lIns="0" tIns="9313" rIns="0" bIns="0" rtlCol="0">
            <a:spAutoFit/>
          </a:bodyPr>
          <a:lstStyle/>
          <a:p>
            <a:pPr marL="8467">
              <a:spcBef>
                <a:spcPts val="73"/>
              </a:spcBef>
            </a:pPr>
            <a:r>
              <a:rPr spc="-7" dirty="0"/>
              <a:t>Herausforderungen</a:t>
            </a: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96868" y="3548381"/>
            <a:ext cx="88899" cy="888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96868" y="4300939"/>
            <a:ext cx="88899" cy="8889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96868" y="5041351"/>
            <a:ext cx="88899" cy="8889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96868" y="6190402"/>
            <a:ext cx="88899" cy="8889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210552" y="6061349"/>
            <a:ext cx="7394363" cy="316326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defTabSz="609630">
              <a:spcBef>
                <a:spcPts val="67"/>
              </a:spcBef>
            </a:pPr>
            <a:r>
              <a:rPr sz="2000" kern="0" spc="83" dirty="0">
                <a:solidFill>
                  <a:sysClr val="windowText" lastClr="000000"/>
                </a:solidFill>
                <a:latin typeface="Calibri"/>
                <a:cs typeface="Calibri"/>
              </a:rPr>
              <a:t>Studierende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6" dirty="0">
                <a:solidFill>
                  <a:sysClr val="windowText" lastClr="000000"/>
                </a:solidFill>
                <a:latin typeface="Calibri"/>
                <a:cs typeface="Calibri"/>
              </a:rPr>
              <a:t>benötigen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57" dirty="0">
                <a:solidFill>
                  <a:sysClr val="windowText" lastClr="000000"/>
                </a:solidFill>
                <a:latin typeface="Calibri"/>
                <a:cs typeface="Calibri"/>
              </a:rPr>
              <a:t>eine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87" dirty="0">
                <a:solidFill>
                  <a:sysClr val="windowText" lastClr="000000"/>
                </a:solidFill>
                <a:latin typeface="Calibri"/>
                <a:cs typeface="Calibri"/>
              </a:rPr>
              <a:t>Einführung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60" dirty="0">
                <a:solidFill>
                  <a:sysClr val="windowText" lastClr="000000"/>
                </a:solidFill>
                <a:latin typeface="Calibri"/>
                <a:cs typeface="Calibri"/>
              </a:rPr>
              <a:t>in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76" dirty="0">
                <a:solidFill>
                  <a:sysClr val="windowText" lastClr="000000"/>
                </a:solidFill>
                <a:latin typeface="Calibri"/>
                <a:cs typeface="Calibri"/>
              </a:rPr>
              <a:t>Urheberrecht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83" dirty="0">
                <a:solidFill>
                  <a:sysClr val="windowText" lastClr="000000"/>
                </a:solidFill>
                <a:latin typeface="Calibri"/>
                <a:cs typeface="Calibri"/>
              </a:rPr>
              <a:t>und</a:t>
            </a:r>
            <a:r>
              <a:rPr sz="2000" kern="0" spc="10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2000" kern="0" spc="67" dirty="0">
                <a:solidFill>
                  <a:sysClr val="windowText" lastClr="000000"/>
                </a:solidFill>
                <a:latin typeface="Calibri"/>
                <a:cs typeface="Calibri"/>
              </a:rPr>
              <a:t>OER</a:t>
            </a:r>
            <a:endParaRPr sz="20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6CB05-F692-77A6-C234-26E02C18A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FA7F4A7E-5A08-AF72-CEAD-6DAFB8D53D04}"/>
              </a:ext>
            </a:extLst>
          </p:cNvPr>
          <p:cNvSpPr txBox="1">
            <a:spLocks/>
          </p:cNvSpPr>
          <p:nvPr/>
        </p:nvSpPr>
        <p:spPr>
          <a:xfrm>
            <a:off x="1098524" y="3981130"/>
            <a:ext cx="9994951" cy="9227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srgbClr val="0054FF"/>
              </a:solidFill>
              <a:effectLst/>
              <a:uLnTx/>
              <a:uFillTx/>
              <a:latin typeface="Transforma Mix Medium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54FF"/>
                </a:solidFill>
                <a:effectLst/>
                <a:uLnTx/>
                <a:uFillTx/>
                <a:latin typeface="Transforma Mix Medium"/>
                <a:ea typeface="+mj-ea"/>
                <a:cs typeface="+mj-cs"/>
              </a:rPr>
              <a:t>            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9D634D2A-56D4-7302-917A-7A9DD47D1DA2}"/>
              </a:ext>
            </a:extLst>
          </p:cNvPr>
          <p:cNvSpPr txBox="1">
            <a:spLocks/>
          </p:cNvSpPr>
          <p:nvPr/>
        </p:nvSpPr>
        <p:spPr>
          <a:xfrm>
            <a:off x="1766023" y="1631738"/>
            <a:ext cx="10859574" cy="46987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58C3B22E-C901-C200-4583-36DC18D77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524" y="1118594"/>
            <a:ext cx="9387625" cy="424581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de-DE" sz="3000" dirty="0">
                <a:solidFill>
                  <a:srgbClr val="0054FF"/>
                </a:solidFill>
                <a:latin typeface="+mn-lt"/>
              </a:rPr>
              <a:t>Bleiben Sie in Kontakt mit uns!</a:t>
            </a:r>
          </a:p>
        </p:txBody>
      </p:sp>
      <p:pic>
        <p:nvPicPr>
          <p:cNvPr id="5" name="Grafik 4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5E6D5C26-44B0-98E7-C727-AC550FBCBF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315" y="336678"/>
            <a:ext cx="1561811" cy="464572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4E2187A-49C5-BB3C-6681-A8057DD12EF3}"/>
              </a:ext>
            </a:extLst>
          </p:cNvPr>
          <p:cNvSpPr txBox="1"/>
          <p:nvPr/>
        </p:nvSpPr>
        <p:spPr>
          <a:xfrm>
            <a:off x="1647164" y="2042138"/>
            <a:ext cx="46621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000000"/>
                </a:solidFill>
              </a:rPr>
              <a:t>Beratung nach Bedarf unter: </a:t>
            </a:r>
            <a:r>
              <a:rPr lang="de-DE" sz="2400" dirty="0">
                <a:solidFill>
                  <a:srgbClr val="000000"/>
                </a:solidFill>
                <a:hlinkClick r:id="rId4"/>
              </a:rPr>
              <a:t>sprechstunde@co-woerk.de</a:t>
            </a:r>
            <a:endParaRPr lang="de-DE" sz="2400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r>
              <a:rPr lang="de-DE" sz="2400" dirty="0">
                <a:solidFill>
                  <a:srgbClr val="000000"/>
                </a:solidFill>
              </a:rPr>
              <a:t>Abonnieren Sie unseren </a:t>
            </a:r>
            <a:r>
              <a:rPr lang="de-DE" sz="2400" b="1" dirty="0">
                <a:solidFill>
                  <a:srgbClr val="000000"/>
                </a:solidFill>
              </a:rPr>
              <a:t>Newsletter</a:t>
            </a:r>
            <a:r>
              <a:rPr lang="de-DE" sz="2400" dirty="0">
                <a:solidFill>
                  <a:srgbClr val="000000"/>
                </a:solidFill>
              </a:rPr>
              <a:t>!</a:t>
            </a:r>
            <a:endParaRPr lang="de-DE" sz="2400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5F63C07-BCA0-7014-FF8F-C2F159BAAE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96464" y="2762794"/>
            <a:ext cx="6957662" cy="356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5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26460F-2F13-EB92-D92E-7509E6AB0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690" y="643728"/>
            <a:ext cx="9387625" cy="922762"/>
          </a:xfrm>
        </p:spPr>
        <p:txBody>
          <a:bodyPr>
            <a:normAutofit/>
          </a:bodyPr>
          <a:lstStyle/>
          <a:p>
            <a:r>
              <a:rPr lang="de-DE" sz="3600" dirty="0"/>
              <a:t>Warum offene Lehre?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B977F23-D6F5-14A2-2126-4ED2B3DC3F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84745" y="1280013"/>
            <a:ext cx="9388475" cy="765240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chemeClr val="accent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Didaktische Konzepte und alternative Prüfungsformate</a:t>
            </a:r>
          </a:p>
          <a:p>
            <a:endParaRPr lang="de-DE" dirty="0">
              <a:solidFill>
                <a:schemeClr val="accent1"/>
              </a:solidFill>
            </a:endParaRPr>
          </a:p>
        </p:txBody>
      </p:sp>
      <p:pic>
        <p:nvPicPr>
          <p:cNvPr id="4" name="Grafik 3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82D70085-C407-113A-1651-FDE32037D2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315" y="336678"/>
            <a:ext cx="1561811" cy="46457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E05FCF9-3312-40EE-17A4-F32337128C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-470" b="11918"/>
          <a:stretch>
            <a:fillRect/>
          </a:stretch>
        </p:blipFill>
        <p:spPr>
          <a:xfrm>
            <a:off x="4420882" y="1991944"/>
            <a:ext cx="2740636" cy="294877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1062D5A7-ADC1-8A7C-40A3-A3DBFC5D4D7A}"/>
              </a:ext>
            </a:extLst>
          </p:cNvPr>
          <p:cNvSpPr txBox="1"/>
          <p:nvPr/>
        </p:nvSpPr>
        <p:spPr>
          <a:xfrm>
            <a:off x="9495692" y="5844940"/>
            <a:ext cx="2151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 err="1"/>
              <a:t>interrogation</a:t>
            </a:r>
            <a:r>
              <a:rPr lang="de-DE" sz="900" i="1" dirty="0"/>
              <a:t> </a:t>
            </a:r>
            <a:r>
              <a:rPr lang="de-DE" sz="900" i="1" dirty="0" err="1"/>
              <a:t>by</a:t>
            </a:r>
            <a:r>
              <a:rPr lang="de-DE" sz="900" i="1" dirty="0"/>
              <a:t> </a:t>
            </a:r>
            <a:r>
              <a:rPr lang="de-DE" sz="900" i="1" dirty="0" err="1"/>
              <a:t>BEARicons</a:t>
            </a:r>
            <a:r>
              <a:rPr lang="de-DE" sz="900" i="1" dirty="0"/>
              <a:t> from Noun Project (CC BY 3.0)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29404321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AC85E-F830-08FE-1E0C-2929307A4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306CBA83-E1EF-72D0-C813-B69BE7F2C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460" y="390884"/>
            <a:ext cx="1602740" cy="476747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0CE4970A-C73A-4B77-CF23-7C8043B2EFCC}"/>
              </a:ext>
            </a:extLst>
          </p:cNvPr>
          <p:cNvSpPr txBox="1">
            <a:spLocks/>
          </p:cNvSpPr>
          <p:nvPr/>
        </p:nvSpPr>
        <p:spPr>
          <a:xfrm>
            <a:off x="1098524" y="3981130"/>
            <a:ext cx="9994951" cy="9227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srgbClr val="0054FF"/>
              </a:solidFill>
              <a:effectLst/>
              <a:uLnTx/>
              <a:uFillTx/>
              <a:latin typeface="Transforma Mix Medium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54FF"/>
                </a:solidFill>
                <a:effectLst/>
                <a:uLnTx/>
                <a:uFillTx/>
                <a:latin typeface="Transforma Mix Medium"/>
                <a:ea typeface="+mj-ea"/>
                <a:cs typeface="+mj-cs"/>
              </a:rPr>
              <a:t>            </a:t>
            </a:r>
          </a:p>
        </p:txBody>
      </p:sp>
      <p:pic>
        <p:nvPicPr>
          <p:cNvPr id="14" name="Grafik 13" descr="Ein Bild, das Logo, Grafiken, Symbol, Schrift enthält.&#10;&#10;KI-generierte Inhalte können fehlerhaft sein.">
            <a:extLst>
              <a:ext uri="{FF2B5EF4-FFF2-40B4-BE49-F238E27FC236}">
                <a16:creationId xmlns:a16="http://schemas.microsoft.com/office/drawing/2014/main" id="{ED41337D-2D21-E64E-088C-66E07678EF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42" y="1425285"/>
            <a:ext cx="822782" cy="82278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60AD221-641F-C955-40CD-051C033C75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5457" r="10420" b="-1"/>
          <a:stretch>
            <a:fillRect/>
          </a:stretch>
        </p:blipFill>
        <p:spPr>
          <a:xfrm>
            <a:off x="1148921" y="1273590"/>
            <a:ext cx="4203790" cy="5215682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B560A9B9-A7EA-E03D-F4BB-FD6AEA3E4E25}"/>
              </a:ext>
            </a:extLst>
          </p:cNvPr>
          <p:cNvSpPr txBox="1">
            <a:spLocks/>
          </p:cNvSpPr>
          <p:nvPr/>
        </p:nvSpPr>
        <p:spPr>
          <a:xfrm>
            <a:off x="651637" y="652399"/>
            <a:ext cx="9662466" cy="9227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000" b="0" i="0" u="none" strike="noStrike" kern="1200" cap="none" spc="0" normalizeH="0" baseline="0" noProof="0" dirty="0">
                <a:ln>
                  <a:noFill/>
                </a:ln>
                <a:solidFill>
                  <a:srgbClr val="0054FF"/>
                </a:solidFill>
                <a:effectLst/>
                <a:uLnTx/>
                <a:uFillTx/>
                <a:latin typeface="Open Sans"/>
                <a:ea typeface="Open Sans" pitchFamily="2" charset="0"/>
                <a:cs typeface="Open Sans" pitchFamily="2" charset="0"/>
              </a:rPr>
              <a:t>Unsere </a:t>
            </a:r>
            <a:r>
              <a:rPr kumimoji="0" lang="de-DE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54FF"/>
                </a:solidFill>
                <a:effectLst/>
                <a:uLnTx/>
                <a:uFillTx/>
                <a:latin typeface="Open Sans"/>
                <a:ea typeface="Open Sans" pitchFamily="2" charset="0"/>
                <a:cs typeface="Open Sans" pitchFamily="2" charset="0"/>
              </a:rPr>
              <a:t>Socials</a:t>
            </a:r>
            <a:r>
              <a:rPr kumimoji="0" lang="de-DE" sz="3000" b="0" i="0" u="none" strike="noStrike" kern="1200" cap="none" spc="0" normalizeH="0" baseline="0" noProof="0" dirty="0">
                <a:ln>
                  <a:noFill/>
                </a:ln>
                <a:solidFill>
                  <a:srgbClr val="0054FF"/>
                </a:solidFill>
                <a:effectLst/>
                <a:uLnTx/>
                <a:uFillTx/>
                <a:latin typeface="Open Sans"/>
                <a:ea typeface="Open Sans" pitchFamily="2" charset="0"/>
                <a:cs typeface="Open Sans" pitchFamily="2" charset="0"/>
              </a:rPr>
              <a:t>: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29D288E-5CE8-7310-E454-E9ACA56219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107" y="1020207"/>
            <a:ext cx="4491138" cy="3687978"/>
          </a:xfrm>
          <a:prstGeom prst="rect">
            <a:avLst/>
          </a:prstGeom>
        </p:spPr>
      </p:pic>
      <p:pic>
        <p:nvPicPr>
          <p:cNvPr id="9" name="Grafik 8" descr="Ein Bild, das Farbigkeit, Grafiken, Kreis, Grafikdesign enthält.&#10;&#10;KI-generierte Inhalte können fehlerhaft sein.">
            <a:extLst>
              <a:ext uri="{FF2B5EF4-FFF2-40B4-BE49-F238E27FC236}">
                <a16:creationId xmlns:a16="http://schemas.microsoft.com/office/drawing/2014/main" id="{244790C6-37A9-A906-2A4C-EEE0E6866D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818" y="1162143"/>
            <a:ext cx="826035" cy="826035"/>
          </a:xfrm>
          <a:prstGeom prst="rect">
            <a:avLst/>
          </a:prstGeom>
        </p:spPr>
      </p:pic>
      <p:pic>
        <p:nvPicPr>
          <p:cNvPr id="3" name="Grafik 2" descr="Ein Bild, das Text, Screenshot, Schrift, Zahl enthält.&#10;&#10;KI-generierte Inhalte können fehlerhaft sein.">
            <a:extLst>
              <a:ext uri="{FF2B5EF4-FFF2-40B4-BE49-F238E27FC236}">
                <a16:creationId xmlns:a16="http://schemas.microsoft.com/office/drawing/2014/main" id="{ED002F78-78FF-A4ED-9C8B-5580AF32B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500" y="1639427"/>
            <a:ext cx="3663482" cy="4381399"/>
          </a:xfrm>
          <a:prstGeom prst="rect">
            <a:avLst/>
          </a:prstGeom>
        </p:spPr>
      </p:pic>
      <p:pic>
        <p:nvPicPr>
          <p:cNvPr id="16" name="Grafik 15" descr="Ein Bild, das Logo, Symbol, Grafiken, Clipart enthält.&#10;&#10;KI-generierte Inhalte können fehlerhaft sein.">
            <a:extLst>
              <a:ext uri="{FF2B5EF4-FFF2-40B4-BE49-F238E27FC236}">
                <a16:creationId xmlns:a16="http://schemas.microsoft.com/office/drawing/2014/main" id="{FDA11BBE-B5DD-5C6C-D3D5-499AFE1609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663" y="483868"/>
            <a:ext cx="1169543" cy="116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9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1DD6B-65D7-B994-1487-B41A71872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Symbol, Logo, Grafiken, Schrift enthält.&#10;&#10;Automatisch generierte Beschreibung">
            <a:extLst>
              <a:ext uri="{FF2B5EF4-FFF2-40B4-BE49-F238E27FC236}">
                <a16:creationId xmlns:a16="http://schemas.microsoft.com/office/drawing/2014/main" id="{5123F242-384A-CAD9-603A-B8AEDDD336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49" y="1119030"/>
            <a:ext cx="953359" cy="95335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Freihand 2">
                <a:extLst>
                  <a:ext uri="{FF2B5EF4-FFF2-40B4-BE49-F238E27FC236}">
                    <a16:creationId xmlns:a16="http://schemas.microsoft.com/office/drawing/2014/main" id="{4A1B457F-6E70-338E-42FA-6D3BF53E6AAA}"/>
                  </a:ext>
                </a:extLst>
              </p14:cNvPr>
              <p14:cNvContentPartPr/>
              <p14:nvPr/>
            </p14:nvContentPartPr>
            <p14:xfrm>
              <a:off x="4991451" y="-295998"/>
              <a:ext cx="360" cy="360"/>
            </p14:xfrm>
          </p:contentPart>
        </mc:Choice>
        <mc:Fallback xmlns="">
          <p:pic>
            <p:nvPicPr>
              <p:cNvPr id="3" name="Freihand 2">
                <a:extLst>
                  <a:ext uri="{FF2B5EF4-FFF2-40B4-BE49-F238E27FC236}">
                    <a16:creationId xmlns:a16="http://schemas.microsoft.com/office/drawing/2014/main" id="{4A1B457F-6E70-338E-42FA-6D3BF53E6AA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82451" y="-30499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Freihand 5">
                <a:extLst>
                  <a:ext uri="{FF2B5EF4-FFF2-40B4-BE49-F238E27FC236}">
                    <a16:creationId xmlns:a16="http://schemas.microsoft.com/office/drawing/2014/main" id="{D7A6EEF2-6FAE-83F2-5583-7669EF50A27D}"/>
                  </a:ext>
                </a:extLst>
              </p14:cNvPr>
              <p14:cNvContentPartPr/>
              <p14:nvPr/>
            </p14:nvContentPartPr>
            <p14:xfrm>
              <a:off x="6435051" y="2880642"/>
              <a:ext cx="360" cy="360"/>
            </p14:xfrm>
          </p:contentPart>
        </mc:Choice>
        <mc:Fallback xmlns="">
          <p:pic>
            <p:nvPicPr>
              <p:cNvPr id="6" name="Freihand 5">
                <a:extLst>
                  <a:ext uri="{FF2B5EF4-FFF2-40B4-BE49-F238E27FC236}">
                    <a16:creationId xmlns:a16="http://schemas.microsoft.com/office/drawing/2014/main" id="{D7A6EEF2-6FAE-83F2-5583-7669EF50A27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26051" y="2871642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Grafik 3" descr="Ein Bild, das Text, Screenshot, Software, Webseite enthält.&#10;&#10;KI-generierte Inhalte können fehlerhaft sein.">
            <a:extLst>
              <a:ext uri="{FF2B5EF4-FFF2-40B4-BE49-F238E27FC236}">
                <a16:creationId xmlns:a16="http://schemas.microsoft.com/office/drawing/2014/main" id="{D50250EC-E4BB-4223-1A1D-4BEEDDC304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738" y="1205535"/>
            <a:ext cx="9427111" cy="4446930"/>
          </a:xfrm>
          <a:prstGeom prst="rect">
            <a:avLst/>
          </a:prstGeom>
        </p:spPr>
      </p:pic>
      <p:pic>
        <p:nvPicPr>
          <p:cNvPr id="2" name="Grafik 1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6A22A10D-CCEF-08CB-2E1D-A158810340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475" y="336677"/>
            <a:ext cx="2070652" cy="61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99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DF9CE22-53E2-DF4C-CA8D-F8808B503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862" y="602831"/>
            <a:ext cx="9387625" cy="922762"/>
          </a:xfrm>
        </p:spPr>
        <p:txBody>
          <a:bodyPr/>
          <a:lstStyle/>
          <a:p>
            <a:r>
              <a:rPr lang="de-DE" sz="3800" dirty="0">
                <a:latin typeface="+mn-lt"/>
              </a:rPr>
              <a:t>Open Educational Badges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9E2E0664-B23C-BB33-E4CB-C5A5D59310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01762" y="1601661"/>
            <a:ext cx="9388475" cy="4610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600" b="1" dirty="0"/>
              <a:t>Was sind Badges?</a:t>
            </a:r>
          </a:p>
          <a:p>
            <a:r>
              <a:rPr lang="de-DE" sz="2600" dirty="0"/>
              <a:t>digitale Zertifikate für Lernerfahrungen</a:t>
            </a:r>
          </a:p>
          <a:p>
            <a:r>
              <a:rPr lang="de-DE" sz="2600" dirty="0"/>
              <a:t>Badges machen Kompetenzen sichtbar</a:t>
            </a:r>
          </a:p>
          <a:p>
            <a:r>
              <a:rPr lang="de-DE" sz="2600" dirty="0"/>
              <a:t>2 Komponenten: sichtbares Design </a:t>
            </a:r>
            <a:r>
              <a:rPr lang="de-DE" sz="2600" i="1" dirty="0"/>
              <a:t>(Badge-Grafik) </a:t>
            </a:r>
            <a:r>
              <a:rPr lang="de-DE" sz="2600" dirty="0"/>
              <a:t>und Metadaten </a:t>
            </a:r>
            <a:r>
              <a:rPr lang="de-DE" sz="2600" i="1" dirty="0"/>
              <a:t>(Veranstaltung, vergebende Institution und standardisierte Kompetenzen)</a:t>
            </a:r>
          </a:p>
          <a:p>
            <a:pPr marL="0" indent="0">
              <a:buNone/>
            </a:pPr>
            <a:endParaRPr lang="de-DE" sz="2600" dirty="0"/>
          </a:p>
          <a:p>
            <a:pPr marL="0" indent="0">
              <a:buNone/>
            </a:pPr>
            <a:r>
              <a:rPr lang="de-DE" sz="2600" b="1" dirty="0"/>
              <a:t>Wie nutze ich Badges?</a:t>
            </a:r>
          </a:p>
          <a:p>
            <a:r>
              <a:rPr lang="de-DE" sz="2600" dirty="0"/>
              <a:t>als Nachweis für erlerntes Wissen und entwickelte Kompetenzen</a:t>
            </a:r>
          </a:p>
        </p:txBody>
      </p:sp>
      <p:pic>
        <p:nvPicPr>
          <p:cNvPr id="1026" name="Picture 2" descr="Logo">
            <a:extLst>
              <a:ext uri="{FF2B5EF4-FFF2-40B4-BE49-F238E27FC236}">
                <a16:creationId xmlns:a16="http://schemas.microsoft.com/office/drawing/2014/main" id="{34EA3B9C-AFB4-F782-D2E8-27B4EFC82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3044" y="291549"/>
            <a:ext cx="2688887" cy="137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E1832F0E-F261-A023-E3E0-3173FB5B1124}"/>
              </a:ext>
            </a:extLst>
          </p:cNvPr>
          <p:cNvSpPr txBox="1"/>
          <p:nvPr/>
        </p:nvSpPr>
        <p:spPr>
          <a:xfrm>
            <a:off x="8861928" y="1754429"/>
            <a:ext cx="18421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Abb.: Logo der Plattform</a:t>
            </a:r>
          </a:p>
        </p:txBody>
      </p:sp>
    </p:spTree>
    <p:extLst>
      <p:ext uri="{BB962C8B-B14F-4D97-AF65-F5344CB8AC3E}">
        <p14:creationId xmlns:p14="http://schemas.microsoft.com/office/powerpoint/2010/main" val="39875294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52628-4723-4B10-6D5A-70D7F359E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4738233-6235-7430-DB3F-29009AC20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914" y="1143354"/>
            <a:ext cx="3229418" cy="1995798"/>
          </a:xfrm>
        </p:spPr>
        <p:txBody>
          <a:bodyPr/>
          <a:lstStyle/>
          <a:p>
            <a:r>
              <a:rPr lang="de-DE" dirty="0">
                <a:latin typeface="+mn-lt"/>
              </a:rPr>
              <a:t>Badge für die heutige Sitzung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BB58F23A-646A-333A-C967-37C37FD822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jetzt einsammeln</a:t>
            </a:r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B68F01AA-DB21-C83E-50F0-4876F3BE828E}"/>
              </a:ext>
            </a:extLst>
          </p:cNvPr>
          <p:cNvSpPr/>
          <p:nvPr/>
        </p:nvSpPr>
        <p:spPr>
          <a:xfrm>
            <a:off x="7145475" y="238539"/>
            <a:ext cx="4837043" cy="618558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ABBF252-09F1-E2C1-8C6C-9A15F16AE9D5}"/>
              </a:ext>
            </a:extLst>
          </p:cNvPr>
          <p:cNvSpPr txBox="1"/>
          <p:nvPr/>
        </p:nvSpPr>
        <p:spPr>
          <a:xfrm>
            <a:off x="7312402" y="4749412"/>
            <a:ext cx="45031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QR-Code scannen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oder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dem Link im Chat folgen</a:t>
            </a:r>
          </a:p>
        </p:txBody>
      </p:sp>
      <p:sp>
        <p:nvSpPr>
          <p:cNvPr id="11" name="Untertitel 3">
            <a:extLst>
              <a:ext uri="{FF2B5EF4-FFF2-40B4-BE49-F238E27FC236}">
                <a16:creationId xmlns:a16="http://schemas.microsoft.com/office/drawing/2014/main" id="{99260D43-C09B-01F0-74A0-2AF97433D86C}"/>
              </a:ext>
            </a:extLst>
          </p:cNvPr>
          <p:cNvSpPr txBox="1">
            <a:spLocks/>
          </p:cNvSpPr>
          <p:nvPr/>
        </p:nvSpPr>
        <p:spPr>
          <a:xfrm>
            <a:off x="570914" y="3608505"/>
            <a:ext cx="5329084" cy="23108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Kompetenzen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:</a:t>
            </a:r>
          </a:p>
          <a:p>
            <a:pPr lvl="0">
              <a:defRPr/>
            </a:pPr>
            <a:r>
              <a:rPr lang="de-DE" sz="2400" dirty="0">
                <a:solidFill>
                  <a:srgbClr val="FFFFFF"/>
                </a:solidFill>
              </a:rPr>
              <a:t>digitale Inhalte entwickeln</a:t>
            </a:r>
          </a:p>
          <a:p>
            <a:pPr lvl="0">
              <a:defRPr/>
            </a:pPr>
            <a:r>
              <a:rPr lang="de-DE" sz="2400" dirty="0">
                <a:solidFill>
                  <a:srgbClr val="FFFFFF"/>
                </a:solidFill>
              </a:rPr>
              <a:t>digitales Lehrmaterial entwickeln</a:t>
            </a:r>
          </a:p>
          <a:p>
            <a:pPr lvl="0">
              <a:defRPr/>
            </a:pPr>
            <a:r>
              <a:rPr lang="de-DE" sz="2400" dirty="0">
                <a:solidFill>
                  <a:srgbClr val="FFFFFF"/>
                </a:solidFill>
              </a:rPr>
              <a:t>mithilfe digitaler Technologien interagieren</a:t>
            </a:r>
          </a:p>
        </p:txBody>
      </p:sp>
      <p:pic>
        <p:nvPicPr>
          <p:cNvPr id="12" name="Inhaltsplatzhalter 11">
            <a:extLst>
              <a:ext uri="{FF2B5EF4-FFF2-40B4-BE49-F238E27FC236}">
                <a16:creationId xmlns:a16="http://schemas.microsoft.com/office/drawing/2014/main" id="{34873361-9BF3-8FD2-7E41-AA15F1BE85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49" y="1222131"/>
            <a:ext cx="3368919" cy="3368919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C822EB5-A5AA-3E6D-597D-CB744EE526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152" y="835975"/>
            <a:ext cx="3330522" cy="333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385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2F58CE00-FFBA-1BEC-1A5A-4E1D52E660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460" y="390884"/>
            <a:ext cx="1602740" cy="476747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9FFCE73F-C80F-836B-7A3A-5B4FD12D3C68}"/>
              </a:ext>
            </a:extLst>
          </p:cNvPr>
          <p:cNvSpPr txBox="1">
            <a:spLocks/>
          </p:cNvSpPr>
          <p:nvPr/>
        </p:nvSpPr>
        <p:spPr>
          <a:xfrm>
            <a:off x="1705123" y="1280753"/>
            <a:ext cx="9387625" cy="9227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5800" b="0" i="0" u="none" strike="noStrike" kern="1200" cap="none" spc="0" normalizeH="0" baseline="0" noProof="0" dirty="0">
                <a:ln>
                  <a:noFill/>
                </a:ln>
                <a:solidFill>
                  <a:srgbClr val="0054FF"/>
                </a:solidFill>
                <a:effectLst/>
                <a:uLnTx/>
                <a:uFillTx/>
                <a:latin typeface="Open Sans"/>
                <a:ea typeface="Open Sans" pitchFamily="2" charset="0"/>
                <a:cs typeface="Open Sans" pitchFamily="2" charset="0"/>
              </a:rPr>
              <a:t>Fragen?</a:t>
            </a:r>
          </a:p>
        </p:txBody>
      </p:sp>
      <p:pic>
        <p:nvPicPr>
          <p:cNvPr id="13" name="Grafik 12" descr="Ein Bild, das Entwurf, Lineart, Zeichnung, Strichzeichnung enthält.&#10;&#10;Automatisch generierte Beschreibung">
            <a:extLst>
              <a:ext uri="{FF2B5EF4-FFF2-40B4-BE49-F238E27FC236}">
                <a16:creationId xmlns:a16="http://schemas.microsoft.com/office/drawing/2014/main" id="{A36A61F9-ACF3-8907-80E3-6789013DF8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59" y="2265094"/>
            <a:ext cx="9577589" cy="293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7029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8AC0AF-468B-6E20-94A2-1E8286ED1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0770" y="2624452"/>
            <a:ext cx="5545394" cy="1793839"/>
          </a:xfrm>
        </p:spPr>
        <p:txBody>
          <a:bodyPr/>
          <a:lstStyle/>
          <a:p>
            <a:r>
              <a:rPr lang="de-DE" sz="3800" dirty="0">
                <a:solidFill>
                  <a:schemeClr val="bg1"/>
                </a:solidFill>
                <a:latin typeface="+mn-lt"/>
              </a:rPr>
              <a:t>Vielen Dank und: </a:t>
            </a:r>
            <a:br>
              <a:rPr lang="de-DE" sz="3800" dirty="0">
                <a:solidFill>
                  <a:schemeClr val="bg1"/>
                </a:solidFill>
                <a:latin typeface="+mn-lt"/>
              </a:rPr>
            </a:br>
            <a:r>
              <a:rPr lang="de-DE" sz="3800" dirty="0">
                <a:solidFill>
                  <a:schemeClr val="bg1"/>
                </a:solidFill>
                <a:latin typeface="+mn-lt"/>
              </a:rPr>
              <a:t>Badge nicht vergessen!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0523E62-3E93-A045-E7F4-B1BA95F7E5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164" y="771202"/>
            <a:ext cx="3922833" cy="392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279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AB348-ACA6-8B21-4425-D45A7B17F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8289D-BAA5-D22F-327B-6A581B251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067" y="725719"/>
            <a:ext cx="2948853" cy="1282724"/>
          </a:xfrm>
        </p:spPr>
        <p:txBody>
          <a:bodyPr>
            <a:normAutofit fontScale="90000"/>
          </a:bodyPr>
          <a:lstStyle/>
          <a:p>
            <a:r>
              <a:rPr lang="de-DE" sz="3600" dirty="0"/>
              <a:t>Warum offene Lehre?</a:t>
            </a:r>
          </a:p>
        </p:txBody>
      </p:sp>
      <p:pic>
        <p:nvPicPr>
          <p:cNvPr id="4" name="Grafik 3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F7C17960-2BA8-49C2-8CEE-1CD086660E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315" y="336678"/>
            <a:ext cx="1561811" cy="46457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6BB54A5-DDC1-8445-7185-099BF14C7A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73630" y="44389"/>
            <a:ext cx="10380496" cy="6358975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A8C169DE-1769-BBA8-3B75-2D415904F1D7}"/>
              </a:ext>
            </a:extLst>
          </p:cNvPr>
          <p:cNvSpPr/>
          <p:nvPr/>
        </p:nvSpPr>
        <p:spPr>
          <a:xfrm>
            <a:off x="1909857" y="4253635"/>
            <a:ext cx="1453661" cy="17712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6363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F298C88-60B6-4188-872D-9979B5EF7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306" y="853528"/>
            <a:ext cx="5319694" cy="2157476"/>
          </a:xfrm>
        </p:spPr>
        <p:txBody>
          <a:bodyPr>
            <a:normAutofit fontScale="90000"/>
          </a:bodyPr>
          <a:lstStyle/>
          <a:p>
            <a:r>
              <a:rPr lang="de-DE" sz="3800" dirty="0"/>
              <a:t>Wie offen ist Ihre Lehre? /</a:t>
            </a:r>
            <a:br>
              <a:rPr lang="de-DE" sz="3800" dirty="0"/>
            </a:br>
            <a:br>
              <a:rPr lang="de-DE" sz="3800" dirty="0"/>
            </a:br>
            <a:r>
              <a:rPr lang="de-DE" sz="3800" dirty="0"/>
              <a:t>Wie offen ist die Lehre an Ihrer Institution?</a:t>
            </a:r>
            <a:br>
              <a:rPr lang="de-DE" dirty="0"/>
            </a:b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5434AB5-3991-9DEA-B845-CD22C8FF13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893" y="539261"/>
            <a:ext cx="4173415" cy="521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799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00D5C-464C-5264-6B80-7BE82E4A7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2588D3E-F50A-4642-39B1-DF4046262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306" y="853528"/>
            <a:ext cx="5319694" cy="2157476"/>
          </a:xfrm>
        </p:spPr>
        <p:txBody>
          <a:bodyPr>
            <a:normAutofit fontScale="90000"/>
          </a:bodyPr>
          <a:lstStyle/>
          <a:p>
            <a:r>
              <a:rPr lang="de-DE" sz="3800" dirty="0"/>
              <a:t>Wie offen ist Ihre Lehre? /</a:t>
            </a:r>
            <a:br>
              <a:rPr lang="de-DE" sz="3800" dirty="0"/>
            </a:br>
            <a:br>
              <a:rPr lang="de-DE" sz="3800" dirty="0"/>
            </a:br>
            <a:r>
              <a:rPr lang="de-DE" sz="3800" dirty="0"/>
              <a:t>Wie offen ist die Lehre an Ihrer Institution?</a:t>
            </a:r>
            <a:br>
              <a:rPr lang="de-DE" dirty="0"/>
            </a:b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665C0CB-EB3B-0649-8112-7CEE449773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774" y="539672"/>
            <a:ext cx="3738742" cy="525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456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799AAC-B4C3-682F-29A7-2D17BC265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6167"/>
          </a:xfrm>
        </p:spPr>
        <p:txBody>
          <a:bodyPr>
            <a:normAutofit/>
          </a:bodyPr>
          <a:lstStyle/>
          <a:p>
            <a:r>
              <a:rPr lang="de-DE" sz="3000" dirty="0"/>
              <a:t>Ergebnisse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392C8F5-7FD6-0276-144A-99F6CE0EE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129" y="1025769"/>
            <a:ext cx="9625741" cy="480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712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85F6FE07-63D9-3DB4-7993-6DD289D0F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3" y="410307"/>
            <a:ext cx="10827145" cy="529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118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Im Haus, Veröffentlichung, Schublade enthält.">
            <a:extLst>
              <a:ext uri="{FF2B5EF4-FFF2-40B4-BE49-F238E27FC236}">
                <a16:creationId xmlns:a16="http://schemas.microsoft.com/office/drawing/2014/main" id="{23DC6625-DE79-1296-FC56-EF03B9DB3C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33" y="1761940"/>
            <a:ext cx="6298723" cy="419914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00DA5450-DAE1-94E9-E2AB-155D40C6EDF5}"/>
              </a:ext>
            </a:extLst>
          </p:cNvPr>
          <p:cNvSpPr txBox="1"/>
          <p:nvPr/>
        </p:nvSpPr>
        <p:spPr>
          <a:xfrm>
            <a:off x="7321107" y="5499424"/>
            <a:ext cx="3072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tx2"/>
                </a:solidFill>
              </a:rPr>
              <a:t>Dieses Bild wurde mit KI-Unterstützung erstellt (ChatGPT, 17.04.2026) und ist frei verwendbar gemäß OpenAI-Nutzungsbedingungen.</a:t>
            </a:r>
          </a:p>
        </p:txBody>
      </p:sp>
      <p:pic>
        <p:nvPicPr>
          <p:cNvPr id="2" name="Grafik 1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C18F210B-3747-6040-391B-CD97F181BB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315" y="336678"/>
            <a:ext cx="1561811" cy="46457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823583A-550C-B8ED-1C39-82C93EC4E7AC}"/>
              </a:ext>
            </a:extLst>
          </p:cNvPr>
          <p:cNvSpPr txBox="1"/>
          <p:nvPr/>
        </p:nvSpPr>
        <p:spPr>
          <a:xfrm>
            <a:off x="907869" y="696520"/>
            <a:ext cx="800732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600" dirty="0">
                <a:solidFill>
                  <a:schemeClr val="accent1"/>
                </a:solidFill>
                <a:latin typeface="+mj-lt"/>
              </a:rPr>
              <a:t>Wandel von Prüfungsformaten und -kultur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D7126A0-AC5C-B91A-64AD-A18B61986F33}"/>
              </a:ext>
            </a:extLst>
          </p:cNvPr>
          <p:cNvSpPr txBox="1"/>
          <p:nvPr/>
        </p:nvSpPr>
        <p:spPr>
          <a:xfrm>
            <a:off x="907869" y="1188963"/>
            <a:ext cx="1636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solidFill>
                  <a:schemeClr val="accent1"/>
                </a:solidFill>
              </a:rPr>
              <a:t>Status quo</a:t>
            </a:r>
          </a:p>
        </p:txBody>
      </p:sp>
    </p:spTree>
    <p:extLst>
      <p:ext uri="{BB962C8B-B14F-4D97-AF65-F5344CB8AC3E}">
        <p14:creationId xmlns:p14="http://schemas.microsoft.com/office/powerpoint/2010/main" val="88751370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CoWoerk">
      <a:dk1>
        <a:srgbClr val="000000"/>
      </a:dk1>
      <a:lt1>
        <a:srgbClr val="FFFFFF"/>
      </a:lt1>
      <a:dk2>
        <a:srgbClr val="000000"/>
      </a:dk2>
      <a:lt2>
        <a:srgbClr val="FEFFFF"/>
      </a:lt2>
      <a:accent1>
        <a:srgbClr val="0054FF"/>
      </a:accent1>
      <a:accent2>
        <a:srgbClr val="0000F9"/>
      </a:accent2>
      <a:accent3>
        <a:srgbClr val="000088"/>
      </a:accent3>
      <a:accent4>
        <a:srgbClr val="FF2F49"/>
      </a:accent4>
      <a:accent5>
        <a:srgbClr val="D20000"/>
      </a:accent5>
      <a:accent6>
        <a:srgbClr val="960000"/>
      </a:accent6>
      <a:hlink>
        <a:srgbClr val="000000"/>
      </a:hlink>
      <a:folHlink>
        <a:srgbClr val="5F5F5F"/>
      </a:folHlink>
    </a:clrScheme>
    <a:fontScheme name="Co-Woerk">
      <a:majorFont>
        <a:latin typeface="Transforma Mix Medium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1326</Words>
  <Application>Microsoft Office PowerPoint</Application>
  <PresentationFormat>Breitbild</PresentationFormat>
  <Paragraphs>211</Paragraphs>
  <Slides>35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35</vt:i4>
      </vt:variant>
    </vt:vector>
  </HeadingPairs>
  <TitlesOfParts>
    <vt:vector size="46" baseType="lpstr">
      <vt:lpstr>Aptos</vt:lpstr>
      <vt:lpstr>Arial</vt:lpstr>
      <vt:lpstr>Calibri</vt:lpstr>
      <vt:lpstr>Open Sans</vt:lpstr>
      <vt:lpstr>Open Sans Light</vt:lpstr>
      <vt:lpstr>Palatino Linotype</vt:lpstr>
      <vt:lpstr>Times New Roman</vt:lpstr>
      <vt:lpstr>Transforma Mix Medium</vt:lpstr>
      <vt:lpstr>Wingdings</vt:lpstr>
      <vt:lpstr>1_Office</vt:lpstr>
      <vt:lpstr>Office Theme</vt:lpstr>
      <vt:lpstr>Wo passt offene Lehre?</vt:lpstr>
      <vt:lpstr>Gliederung</vt:lpstr>
      <vt:lpstr>Warum offene Lehre?</vt:lpstr>
      <vt:lpstr>Warum offene Lehre?</vt:lpstr>
      <vt:lpstr>Wie offen ist Ihre Lehre? /  Wie offen ist die Lehre an Ihrer Institution? </vt:lpstr>
      <vt:lpstr>Wie offen ist Ihre Lehre? /  Wie offen ist die Lehre an Ihrer Institution? </vt:lpstr>
      <vt:lpstr>Ergebnisse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DAS E-PORTFOLIO</vt:lpstr>
      <vt:lpstr>E-Portfolio</vt:lpstr>
      <vt:lpstr>Portfolioprüfung</vt:lpstr>
      <vt:lpstr>Chancen Einstieg bzw. Hinführung in Richtung Neue Lern- und Prüfungskultur</vt:lpstr>
      <vt:lpstr>Vorraussetzungen</vt:lpstr>
      <vt:lpstr>E-Portfolio</vt:lpstr>
      <vt:lpstr>E-Portfolio</vt:lpstr>
      <vt:lpstr>Erfahrungen</vt:lpstr>
      <vt:lpstr>Herausforderungen</vt:lpstr>
      <vt:lpstr>Bleiben Sie in Kontakt mit uns!</vt:lpstr>
      <vt:lpstr>PowerPoint-Präsentation</vt:lpstr>
      <vt:lpstr>PowerPoint-Präsentation</vt:lpstr>
      <vt:lpstr>Open Educational Badges</vt:lpstr>
      <vt:lpstr>Badge für die heutige Sitzung</vt:lpstr>
      <vt:lpstr>PowerPoint-Präsentation</vt:lpstr>
      <vt:lpstr>Vielen Dank und:  Badge nicht vergessen!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 passt offene Lehre?</dc:title>
  <dc:creator>Christin Barbarino</dc:creator>
  <cp:lastModifiedBy>Gruner, Heike</cp:lastModifiedBy>
  <cp:revision>23</cp:revision>
  <dcterms:created xsi:type="dcterms:W3CDTF">2026-06-25T10:00:53Z</dcterms:created>
  <dcterms:modified xsi:type="dcterms:W3CDTF">2026-07-14T06:27:13Z</dcterms:modified>
</cp:coreProperties>
</file>